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5"/>
  </p:notesMasterIdLst>
  <p:sldIdLst>
    <p:sldId id="555" r:id="rId2"/>
    <p:sldId id="562" r:id="rId3"/>
    <p:sldId id="553" r:id="rId4"/>
    <p:sldId id="558" r:id="rId5"/>
    <p:sldId id="557" r:id="rId6"/>
    <p:sldId id="559" r:id="rId7"/>
    <p:sldId id="560" r:id="rId8"/>
    <p:sldId id="561" r:id="rId9"/>
    <p:sldId id="563" r:id="rId10"/>
    <p:sldId id="565" r:id="rId11"/>
    <p:sldId id="264" r:id="rId12"/>
    <p:sldId id="568" r:id="rId13"/>
    <p:sldId id="569" r:id="rId14"/>
    <p:sldId id="564" r:id="rId15"/>
    <p:sldId id="571" r:id="rId16"/>
    <p:sldId id="265" r:id="rId17"/>
    <p:sldId id="567" r:id="rId18"/>
    <p:sldId id="266" r:id="rId19"/>
    <p:sldId id="570" r:id="rId20"/>
    <p:sldId id="566" r:id="rId21"/>
    <p:sldId id="579" r:id="rId22"/>
    <p:sldId id="260" r:id="rId23"/>
    <p:sldId id="271" r:id="rId24"/>
    <p:sldId id="582" r:id="rId25"/>
    <p:sldId id="580" r:id="rId26"/>
    <p:sldId id="572" r:id="rId27"/>
    <p:sldId id="575" r:id="rId28"/>
    <p:sldId id="576" r:id="rId29"/>
    <p:sldId id="578" r:id="rId30"/>
    <p:sldId id="573" r:id="rId31"/>
    <p:sldId id="581" r:id="rId32"/>
    <p:sldId id="577" r:id="rId33"/>
    <p:sldId id="556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Gillan" initials="JG" lastIdx="11" clrIdx="0">
    <p:extLst>
      <p:ext uri="{19B8F6BF-5375-455C-9EA6-DF929625EA0E}">
        <p15:presenceInfo xmlns:p15="http://schemas.microsoft.com/office/powerpoint/2012/main" userId="S-1-5-21-2556196122-1687407544-1464115251-99135" providerId="AD"/>
      </p:ext>
    </p:extLst>
  </p:cmAuthor>
  <p:cmAuthor id="2" name="Bill Hissem" initials="BH" lastIdx="1" clrIdx="1">
    <p:extLst>
      <p:ext uri="{19B8F6BF-5375-455C-9EA6-DF929625EA0E}">
        <p15:presenceInfo xmlns:p15="http://schemas.microsoft.com/office/powerpoint/2012/main" userId="S-1-5-21-158405612-1615598624-1849977318-228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A6F"/>
    <a:srgbClr val="505078"/>
    <a:srgbClr val="921C1F"/>
    <a:srgbClr val="897C7D"/>
    <a:srgbClr val="666699"/>
    <a:srgbClr val="007033"/>
    <a:srgbClr val="C9C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705" autoAdjust="0"/>
  </p:normalViewPr>
  <p:slideViewPr>
    <p:cSldViewPr>
      <p:cViewPr varScale="1">
        <p:scale>
          <a:sx n="108" d="100"/>
          <a:sy n="108" d="100"/>
        </p:scale>
        <p:origin x="780" y="9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C885B-9B98-4F58-95CF-B833B8FB0B5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ED275-6BDA-4523-9287-B044DBE54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29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r="40195"/>
          <a:stretch/>
        </p:blipFill>
        <p:spPr>
          <a:xfrm>
            <a:off x="0" y="-14288"/>
            <a:ext cx="9144000" cy="5235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" y="2932621"/>
            <a:ext cx="920070" cy="17536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57150" y="0"/>
            <a:ext cx="9201150" cy="1314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1771651" y="3257550"/>
            <a:ext cx="7429499" cy="195683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7350" y="3163165"/>
            <a:ext cx="4167188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r="40195"/>
          <a:stretch/>
        </p:blipFill>
        <p:spPr>
          <a:xfrm>
            <a:off x="1537197" y="764615"/>
            <a:ext cx="1320304" cy="756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0" y="1031677"/>
            <a:ext cx="7767638" cy="1346597"/>
          </a:xfrm>
        </p:spPr>
        <p:txBody>
          <a:bodyPr anchor="ctr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054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-Black Top-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0EA10B-8515-488B-96F1-F307A55915DE}"/>
              </a:ext>
            </a:extLst>
          </p:cNvPr>
          <p:cNvSpPr/>
          <p:nvPr userDrawn="1"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rgbClr val="1B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EE83F6-231F-43F9-9E26-BB4E5DFFA2DE}"/>
              </a:ext>
            </a:extLst>
          </p:cNvPr>
          <p:cNvCxnSpPr/>
          <p:nvPr userDrawn="1"/>
        </p:nvCxnSpPr>
        <p:spPr>
          <a:xfrm>
            <a:off x="-76200" y="1498600"/>
            <a:ext cx="6587067" cy="4030133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5DBC04-28D3-4562-A3EF-E5C5D6DB00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16001" y="1070688"/>
            <a:ext cx="8305801" cy="4185082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3056EA-E13F-4068-95A2-E158E13A5214}"/>
              </a:ext>
            </a:extLst>
          </p:cNvPr>
          <p:cNvCxnSpPr>
            <a:cxnSpLocks/>
          </p:cNvCxnSpPr>
          <p:nvPr userDrawn="1"/>
        </p:nvCxnSpPr>
        <p:spPr>
          <a:xfrm>
            <a:off x="8111067" y="-268817"/>
            <a:ext cx="84668" cy="5681134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349" y="163431"/>
            <a:ext cx="7086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Bebas Neue Ligh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349" y="1284126"/>
            <a:ext cx="6450806" cy="3751427"/>
          </a:xfrm>
        </p:spPr>
        <p:txBody>
          <a:bodyPr/>
          <a:lstStyle>
            <a:lvl1pPr>
              <a:defRPr b="0" baseline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  <a:lvl2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2pPr>
            <a:lvl3pPr marL="727472" indent="-17145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3pPr>
            <a:lvl4pPr marL="902494" indent="-171450">
              <a:buClr>
                <a:schemeClr val="accent1"/>
              </a:buCl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4pPr>
            <a:lvl5pPr marL="1113235" indent="-171450">
              <a:buClr>
                <a:schemeClr val="accent1"/>
              </a:buClr>
              <a:buFont typeface="Aktiv Grotesk Cd Medium" panose="020B0606020203020204" pitchFamily="34" charset="0"/>
              <a:buChar char="–"/>
              <a:tabLst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79444" y="4919663"/>
            <a:ext cx="20574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1" y="377428"/>
            <a:ext cx="7086599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1" y="1369219"/>
            <a:ext cx="7086599" cy="3263504"/>
          </a:xfrm>
        </p:spPr>
        <p:txBody>
          <a:bodyPr/>
          <a:lstStyle>
            <a:lvl2pPr>
              <a:lnSpc>
                <a:spcPct val="100000"/>
              </a:lnSpc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2pPr>
            <a:lvl3pPr marL="857250" indent="-171450">
              <a:lnSpc>
                <a:spcPct val="100000"/>
              </a:lnSpc>
              <a:buClr>
                <a:schemeClr val="accent1"/>
              </a:buClr>
              <a:buFont typeface="Bebas Neue Regular" panose="00000500000000000000" pitchFamily="2" charset="0"/>
              <a:buChar char="»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4pPr>
            <a:lvl5pPr marL="1543050" indent="-171450">
              <a:lnSpc>
                <a:spcPct val="100000"/>
              </a:lnSpc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1516" y="-27979"/>
            <a:ext cx="316734" cy="273844"/>
          </a:xfrm>
        </p:spPr>
        <p:txBody>
          <a:bodyPr/>
          <a:lstStyle>
            <a:lvl1pPr>
              <a:defRPr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504856" y="104577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rot="16200000" flipH="1">
            <a:off x="-483963" y="2096095"/>
            <a:ext cx="2185590" cy="1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rot="5400000">
            <a:off x="504850" y="5037932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rot="5400000">
            <a:off x="8437535" y="104577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54001" y="1581151"/>
            <a:ext cx="508825" cy="101224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" y="2882901"/>
            <a:ext cx="1083733" cy="222250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8" y="294432"/>
            <a:ext cx="579722" cy="678334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4064" y="4878365"/>
            <a:ext cx="3086100" cy="273844"/>
          </a:xfrm>
        </p:spPr>
        <p:txBody>
          <a:bodyPr/>
          <a:lstStyle/>
          <a:p>
            <a:pPr algn="l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</p:spTree>
    <p:extLst>
      <p:ext uri="{BB962C8B-B14F-4D97-AF65-F5344CB8AC3E}">
        <p14:creationId xmlns:p14="http://schemas.microsoft.com/office/powerpoint/2010/main" val="54309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1" y="377428"/>
            <a:ext cx="7086599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1" y="1369219"/>
            <a:ext cx="7086599" cy="3263504"/>
          </a:xfrm>
        </p:spPr>
        <p:txBody>
          <a:bodyPr/>
          <a:lstStyle>
            <a:lvl1pPr>
              <a:defRPr sz="2100"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504856" y="104577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rot="16200000" flipH="1">
            <a:off x="-483963" y="2096095"/>
            <a:ext cx="2185590" cy="1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rot="5400000">
            <a:off x="504850" y="5037932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rot="5400000">
            <a:off x="8437535" y="104577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54001" y="1581151"/>
            <a:ext cx="508825" cy="101224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" y="2882901"/>
            <a:ext cx="1083733" cy="222250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8" y="294432"/>
            <a:ext cx="579722" cy="678334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0"/>
            <a:ext cx="400050" cy="273844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4064" y="4878365"/>
            <a:ext cx="3086100" cy="273844"/>
          </a:xfrm>
        </p:spPr>
        <p:txBody>
          <a:bodyPr/>
          <a:lstStyle/>
          <a:p>
            <a:pPr algn="l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</p:spTree>
    <p:extLst>
      <p:ext uri="{BB962C8B-B14F-4D97-AF65-F5344CB8AC3E}">
        <p14:creationId xmlns:p14="http://schemas.microsoft.com/office/powerpoint/2010/main" val="30630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paragraph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1" y="377428"/>
            <a:ext cx="7086599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428751" y="1771650"/>
            <a:ext cx="5486400" cy="2861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baseline="0">
                <a:latin typeface="+mn-lt"/>
              </a:defRPr>
            </a:lvl1pPr>
            <a:lvl2pPr marL="342900" indent="0">
              <a:buNone/>
              <a:defRPr>
                <a:latin typeface="+mn-lt"/>
              </a:defRPr>
            </a:lvl2pPr>
            <a:lvl3pPr marL="685800" indent="0">
              <a:buNone/>
              <a:defRPr>
                <a:latin typeface="+mn-lt"/>
              </a:defRPr>
            </a:lvl3pPr>
            <a:lvl4pPr marL="1028700" indent="0">
              <a:buNone/>
              <a:defRPr>
                <a:latin typeface="+mn-lt"/>
              </a:defRPr>
            </a:lvl4pPr>
            <a:lvl5pPr marL="13716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styles- for text in paragraph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504856" y="104577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rot="16200000" flipH="1">
            <a:off x="-483963" y="2096095"/>
            <a:ext cx="2185590" cy="1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rot="5400000">
            <a:off x="504850" y="5037932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rot="5400000">
            <a:off x="8437535" y="104577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54001" y="1581151"/>
            <a:ext cx="508825" cy="101224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" y="2882901"/>
            <a:ext cx="1083733" cy="222250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8" y="294432"/>
            <a:ext cx="579722" cy="678334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0"/>
            <a:ext cx="400050" cy="273844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4064" y="4878365"/>
            <a:ext cx="3086100" cy="273844"/>
          </a:xfrm>
        </p:spPr>
        <p:txBody>
          <a:bodyPr/>
          <a:lstStyle/>
          <a:p>
            <a:pPr algn="l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</p:spTree>
    <p:extLst>
      <p:ext uri="{BB962C8B-B14F-4D97-AF65-F5344CB8AC3E}">
        <p14:creationId xmlns:p14="http://schemas.microsoft.com/office/powerpoint/2010/main" val="33493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115050" y="1"/>
            <a:ext cx="3028950" cy="515220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273844"/>
            <a:ext cx="38862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0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9500" y="400050"/>
            <a:ext cx="2563050" cy="1485900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4"/>
                </a:solidFill>
              </a:defRPr>
            </a:lvl1pPr>
            <a:lvl2pPr marL="219075" indent="-171450"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4064" y="4878365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504850" y="5037932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rot="5400000">
            <a:off x="8437535" y="104577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629650" y="0"/>
            <a:ext cx="4000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fld id="{66D49DD1-3A17-B747-8967-BAD7A27AA35C}" type="slidenum">
              <a:rPr lang="en-US" sz="900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 sz="900">
              <a:solidFill>
                <a:srgbClr val="473A46">
                  <a:tint val="75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rot="5400000">
            <a:off x="504856" y="104577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rot="16200000" flipH="1">
            <a:off x="-483963" y="2096095"/>
            <a:ext cx="2185590" cy="1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254001" y="1581151"/>
            <a:ext cx="508825" cy="101224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" y="2882901"/>
            <a:ext cx="1083733" cy="222250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8" y="294432"/>
            <a:ext cx="579722" cy="678334"/>
          </a:xfrm>
          <a:prstGeom prst="rect">
            <a:avLst/>
          </a:prstGeom>
        </p:spPr>
      </p:pic>
      <p:sp>
        <p:nvSpPr>
          <p:cNvPr id="17" name="Content Placeholder 3"/>
          <p:cNvSpPr>
            <a:spLocks noGrp="1"/>
          </p:cNvSpPr>
          <p:nvPr>
            <p:ph sz="half" idx="10"/>
          </p:nvPr>
        </p:nvSpPr>
        <p:spPr>
          <a:xfrm>
            <a:off x="6409500" y="2986462"/>
            <a:ext cx="2563050" cy="1485900"/>
          </a:xfrm>
        </p:spPr>
        <p:txBody>
          <a:bodyPr/>
          <a:lstStyle>
            <a:lvl1pPr marL="0" indent="0">
              <a:buNone/>
              <a:defRPr sz="3000" b="0">
                <a:solidFill>
                  <a:schemeClr val="accent4"/>
                </a:solidFill>
                <a:latin typeface="Bebas Neue Regular" panose="00000500000000000000" pitchFamily="2" charset="0"/>
              </a:defRPr>
            </a:lvl1pPr>
            <a:lvl2pPr marL="171450" indent="-171450"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4932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Black Top-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2222" r="3614" b="58105"/>
          <a:stretch/>
        </p:blipFill>
        <p:spPr>
          <a:xfrm flipH="1">
            <a:off x="-1" y="4965621"/>
            <a:ext cx="9143999" cy="177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4272"/>
            <a:ext cx="9143999" cy="871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"/>
            <a:ext cx="7086600" cy="857250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894" y="979901"/>
            <a:ext cx="6450806" cy="3751427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  <a:lvl2pP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2pPr>
            <a:lvl3pPr marL="857250" indent="-17145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3pPr>
            <a:lvl4pPr>
              <a:buClr>
                <a:schemeClr val="accent1"/>
              </a:buCl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4pPr>
            <a:lvl5pPr marL="1543050" indent="-17145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160986"/>
            <a:ext cx="458601" cy="53661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79444" y="4919663"/>
            <a:ext cx="20574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Black Top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2222" r="3614" b="58105"/>
          <a:stretch/>
        </p:blipFill>
        <p:spPr>
          <a:xfrm flipH="1">
            <a:off x="-1" y="4965621"/>
            <a:ext cx="9143999" cy="177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4272"/>
            <a:ext cx="9143999" cy="871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-68461"/>
            <a:ext cx="7086600" cy="994172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894" y="979901"/>
            <a:ext cx="6450806" cy="3751427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  <a:lvl2pP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2pPr>
            <a:lvl3pPr marL="857250" indent="-17145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3pPr>
            <a:lvl4pPr>
              <a:buClr>
                <a:schemeClr val="accent1"/>
              </a:buCl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4pPr>
            <a:lvl5pPr marL="1543050" indent="-17145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160986"/>
            <a:ext cx="458601" cy="53661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79444" y="4919663"/>
            <a:ext cx="20574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717" y="1885950"/>
            <a:ext cx="4114800" cy="2833687"/>
          </a:xfrm>
        </p:spPr>
        <p:txBody>
          <a:bodyPr/>
          <a:lstStyle>
            <a:lvl1pPr>
              <a:defRPr b="0"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6492" y="-14287"/>
            <a:ext cx="5657850" cy="1448410"/>
          </a:xfrm>
          <a:prstGeom prst="rect">
            <a:avLst/>
          </a:prstGeom>
        </p:spPr>
      </p:pic>
      <p:sp>
        <p:nvSpPr>
          <p:cNvPr id="10" name="Text Placeholder 6"/>
          <p:cNvSpPr txBox="1">
            <a:spLocks/>
          </p:cNvSpPr>
          <p:nvPr userDrawn="1"/>
        </p:nvSpPr>
        <p:spPr>
          <a:xfrm>
            <a:off x="0" y="-18078"/>
            <a:ext cx="6629400" cy="1436282"/>
          </a:xfrm>
          <a:custGeom>
            <a:avLst/>
            <a:gdLst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8839200 w 8839200"/>
              <a:gd name="connsiteY2" fmla="*/ 1915043 h 1915043"/>
              <a:gd name="connsiteX3" fmla="*/ 0 w 8839200"/>
              <a:gd name="connsiteY3" fmla="*/ 1915043 h 1915043"/>
              <a:gd name="connsiteX4" fmla="*/ 0 w 8839200"/>
              <a:gd name="connsiteY4" fmla="*/ 0 h 1915043"/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8824686 w 8839200"/>
              <a:gd name="connsiteY2" fmla="*/ 24104 h 1915043"/>
              <a:gd name="connsiteX3" fmla="*/ 8839200 w 8839200"/>
              <a:gd name="connsiteY3" fmla="*/ 1915043 h 1915043"/>
              <a:gd name="connsiteX4" fmla="*/ 0 w 8839200"/>
              <a:gd name="connsiteY4" fmla="*/ 1915043 h 1915043"/>
              <a:gd name="connsiteX5" fmla="*/ 0 w 8839200"/>
              <a:gd name="connsiteY5" fmla="*/ 0 h 1915043"/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7474857 w 8839200"/>
              <a:gd name="connsiteY2" fmla="*/ 1301361 h 1915043"/>
              <a:gd name="connsiteX3" fmla="*/ 8839200 w 8839200"/>
              <a:gd name="connsiteY3" fmla="*/ 1915043 h 1915043"/>
              <a:gd name="connsiteX4" fmla="*/ 0 w 8839200"/>
              <a:gd name="connsiteY4" fmla="*/ 1915043 h 1915043"/>
              <a:gd name="connsiteX5" fmla="*/ 0 w 8839200"/>
              <a:gd name="connsiteY5" fmla="*/ 0 h 191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39200" h="1915043">
                <a:moveTo>
                  <a:pt x="0" y="0"/>
                </a:moveTo>
                <a:lnTo>
                  <a:pt x="8839200" y="0"/>
                </a:lnTo>
                <a:lnTo>
                  <a:pt x="7474857" y="1301361"/>
                </a:lnTo>
                <a:lnTo>
                  <a:pt x="8839200" y="1915043"/>
                </a:lnTo>
                <a:lnTo>
                  <a:pt x="0" y="191504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lIns="34290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None/>
              <a:defRPr sz="2800" b="1" kern="1200" baseline="0">
                <a:solidFill>
                  <a:schemeClr val="tx1"/>
                </a:solidFill>
                <a:latin typeface="Bebas Neue Regular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BF5B">
                  <a:lumMod val="75000"/>
                </a:srgbClr>
              </a:buClr>
            </a:pP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>
            <a:stCxn id="10" idx="3"/>
          </p:cNvCxnSpPr>
          <p:nvPr userDrawn="1"/>
        </p:nvCxnSpPr>
        <p:spPr>
          <a:xfrm flipH="1" flipV="1">
            <a:off x="3429000" y="-18078"/>
            <a:ext cx="3200400" cy="1436282"/>
          </a:xfrm>
          <a:prstGeom prst="line">
            <a:avLst/>
          </a:prstGeom>
          <a:ln w="3175"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5025016" y="-119743"/>
            <a:ext cx="1691469" cy="1627456"/>
          </a:xfrm>
          <a:prstGeom prst="line">
            <a:avLst/>
          </a:prstGeom>
          <a:ln w="3175"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1395033"/>
            <a:ext cx="9429750" cy="307943"/>
          </a:xfrm>
          <a:solidFill>
            <a:schemeClr val="accent1"/>
          </a:solidFill>
        </p:spPr>
        <p:txBody>
          <a:bodyPr lIns="457200" anchor="ctr">
            <a:normAutofit/>
          </a:bodyPr>
          <a:lstStyle>
            <a:lvl1pPr marL="0" indent="0">
              <a:buNone/>
              <a:defRPr b="0">
                <a:solidFill>
                  <a:schemeClr val="tx1"/>
                </a:solidFill>
                <a:latin typeface="Bebas Neue Bold" panose="020B0606020202050201" pitchFamily="34" charset="0"/>
              </a:defRPr>
            </a:lvl1pPr>
          </a:lstStyle>
          <a:p>
            <a:endParaRPr lang="en-US" sz="1500">
              <a:latin typeface="Bebas Neue Bold" panose="020B0606020202050201" pitchFamily="34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401050" y="2202561"/>
            <a:ext cx="579722" cy="2940940"/>
            <a:chOff x="11125200" y="2936747"/>
            <a:chExt cx="772962" cy="39212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5200" y="5572555"/>
              <a:ext cx="772962" cy="904445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flipH="1">
              <a:off x="11566147" y="2936747"/>
              <a:ext cx="1" cy="2503302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1209500" y="4662713"/>
              <a:ext cx="678433" cy="134965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1395582" y="3356104"/>
              <a:ext cx="366431" cy="72896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11373040" y="6717241"/>
              <a:ext cx="279400" cy="2117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7" y="171451"/>
            <a:ext cx="7886700" cy="1134075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7767" y="4916805"/>
            <a:ext cx="316734" cy="273844"/>
          </a:xfrm>
        </p:spPr>
        <p:txBody>
          <a:bodyPr/>
          <a:lstStyle/>
          <a:p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 rot="5400000">
            <a:off x="253786" y="5049362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2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716" y="1885950"/>
            <a:ext cx="6856741" cy="2833687"/>
          </a:xfrm>
        </p:spPr>
        <p:txBody>
          <a:bodyPr/>
          <a:lstStyle>
            <a:lvl1pPr>
              <a:defRPr b="0"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6492" y="-14287"/>
            <a:ext cx="5657850" cy="1448410"/>
          </a:xfrm>
          <a:prstGeom prst="rect">
            <a:avLst/>
          </a:prstGeom>
        </p:spPr>
      </p:pic>
      <p:sp>
        <p:nvSpPr>
          <p:cNvPr id="10" name="Text Placeholder 6"/>
          <p:cNvSpPr txBox="1">
            <a:spLocks/>
          </p:cNvSpPr>
          <p:nvPr userDrawn="1"/>
        </p:nvSpPr>
        <p:spPr>
          <a:xfrm>
            <a:off x="0" y="-18078"/>
            <a:ext cx="6629400" cy="1436282"/>
          </a:xfrm>
          <a:custGeom>
            <a:avLst/>
            <a:gdLst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8839200 w 8839200"/>
              <a:gd name="connsiteY2" fmla="*/ 1915043 h 1915043"/>
              <a:gd name="connsiteX3" fmla="*/ 0 w 8839200"/>
              <a:gd name="connsiteY3" fmla="*/ 1915043 h 1915043"/>
              <a:gd name="connsiteX4" fmla="*/ 0 w 8839200"/>
              <a:gd name="connsiteY4" fmla="*/ 0 h 1915043"/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8824686 w 8839200"/>
              <a:gd name="connsiteY2" fmla="*/ 24104 h 1915043"/>
              <a:gd name="connsiteX3" fmla="*/ 8839200 w 8839200"/>
              <a:gd name="connsiteY3" fmla="*/ 1915043 h 1915043"/>
              <a:gd name="connsiteX4" fmla="*/ 0 w 8839200"/>
              <a:gd name="connsiteY4" fmla="*/ 1915043 h 1915043"/>
              <a:gd name="connsiteX5" fmla="*/ 0 w 8839200"/>
              <a:gd name="connsiteY5" fmla="*/ 0 h 1915043"/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7474857 w 8839200"/>
              <a:gd name="connsiteY2" fmla="*/ 1301361 h 1915043"/>
              <a:gd name="connsiteX3" fmla="*/ 8839200 w 8839200"/>
              <a:gd name="connsiteY3" fmla="*/ 1915043 h 1915043"/>
              <a:gd name="connsiteX4" fmla="*/ 0 w 8839200"/>
              <a:gd name="connsiteY4" fmla="*/ 1915043 h 1915043"/>
              <a:gd name="connsiteX5" fmla="*/ 0 w 8839200"/>
              <a:gd name="connsiteY5" fmla="*/ 0 h 191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39200" h="1915043">
                <a:moveTo>
                  <a:pt x="0" y="0"/>
                </a:moveTo>
                <a:lnTo>
                  <a:pt x="8839200" y="0"/>
                </a:lnTo>
                <a:lnTo>
                  <a:pt x="7474857" y="1301361"/>
                </a:lnTo>
                <a:lnTo>
                  <a:pt x="8839200" y="1915043"/>
                </a:lnTo>
                <a:lnTo>
                  <a:pt x="0" y="191504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34290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None/>
              <a:defRPr sz="2800" b="1" kern="1200" baseline="0">
                <a:solidFill>
                  <a:schemeClr val="tx1"/>
                </a:solidFill>
                <a:latin typeface="Bebas Neue Regular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BF5B">
                  <a:lumMod val="75000"/>
                </a:srgbClr>
              </a:buClr>
            </a:pPr>
            <a:endParaRPr lang="en-US" sz="3600" dirty="0">
              <a:solidFill>
                <a:schemeClr val="accent2"/>
              </a:solidFill>
            </a:endParaRPr>
          </a:p>
        </p:txBody>
      </p:sp>
      <p:cxnSp>
        <p:nvCxnSpPr>
          <p:cNvPr id="11" name="Straight Connector 10"/>
          <p:cNvCxnSpPr>
            <a:stCxn id="10" idx="3"/>
          </p:cNvCxnSpPr>
          <p:nvPr userDrawn="1"/>
        </p:nvCxnSpPr>
        <p:spPr>
          <a:xfrm flipH="1" flipV="1">
            <a:off x="3429000" y="-18078"/>
            <a:ext cx="3200400" cy="1436282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5025017" y="-174172"/>
            <a:ext cx="1745898" cy="1681885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1395033"/>
            <a:ext cx="9429750" cy="307943"/>
          </a:xfrm>
          <a:solidFill>
            <a:schemeClr val="accent1"/>
          </a:solidFill>
        </p:spPr>
        <p:txBody>
          <a:bodyPr lIns="457200" anchor="ctr">
            <a:normAutofit/>
          </a:bodyPr>
          <a:lstStyle>
            <a:lvl1pPr marL="0" indent="0">
              <a:buNone/>
              <a:defRPr b="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endParaRPr lang="en-US" sz="1500">
              <a:latin typeface="Bebas Neue Bold" panose="020B0606020202050201" pitchFamily="34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401050" y="2202561"/>
            <a:ext cx="579722" cy="2940940"/>
            <a:chOff x="11125200" y="2936747"/>
            <a:chExt cx="772962" cy="39212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5200" y="5572555"/>
              <a:ext cx="772962" cy="904445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flipH="1">
              <a:off x="11566147" y="2936747"/>
              <a:ext cx="1" cy="2503302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1209500" y="4662713"/>
              <a:ext cx="678433" cy="134965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1395582" y="3356104"/>
              <a:ext cx="366431" cy="72896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11373040" y="6717241"/>
              <a:ext cx="279400" cy="2117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7" y="171451"/>
            <a:ext cx="7886700" cy="1134075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7767" y="4916805"/>
            <a:ext cx="316734" cy="273844"/>
          </a:xfrm>
        </p:spPr>
        <p:txBody>
          <a:bodyPr/>
          <a:lstStyle/>
          <a:p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 rot="5400000">
            <a:off x="253786" y="5049362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130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Cool Gre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282304"/>
            <a:ext cx="4167188" cy="2139553"/>
          </a:xfrm>
        </p:spPr>
        <p:txBody>
          <a:bodyPr anchor="b"/>
          <a:lstStyle>
            <a:lvl1pPr>
              <a:defRPr sz="45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3400" y="3442098"/>
            <a:ext cx="4167188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3400" y="4767263"/>
            <a:ext cx="1771650" cy="273844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8" y="160734"/>
            <a:ext cx="2537054" cy="474345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 rot="5400000">
            <a:off x="8437535" y="104577"/>
            <a:ext cx="209550" cy="1588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0"/>
            <a:ext cx="400050" cy="273844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2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9AAEA8-6171-4797-B71C-ACF76F357950}"/>
              </a:ext>
            </a:extLst>
          </p:cNvPr>
          <p:cNvSpPr/>
          <p:nvPr userDrawn="1"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rgbClr val="1B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7350" y="3163165"/>
            <a:ext cx="4167188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695" y="914141"/>
            <a:ext cx="6649012" cy="1657609"/>
          </a:xfrm>
        </p:spPr>
        <p:txBody>
          <a:bodyPr anchor="ctr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F85A3E-7EEE-4169-997D-1A1F90BE0AB2}"/>
              </a:ext>
            </a:extLst>
          </p:cNvPr>
          <p:cNvCxnSpPr/>
          <p:nvPr userDrawn="1"/>
        </p:nvCxnSpPr>
        <p:spPr>
          <a:xfrm>
            <a:off x="-76200" y="1498600"/>
            <a:ext cx="6587067" cy="4030133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B83982-3E9B-4889-BE01-8410FA7C5AA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16001" y="1070688"/>
            <a:ext cx="8305801" cy="4185082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F92374-33D9-4D3E-9D4E-A42D737942E3}"/>
              </a:ext>
            </a:extLst>
          </p:cNvPr>
          <p:cNvCxnSpPr>
            <a:cxnSpLocks/>
          </p:cNvCxnSpPr>
          <p:nvPr userDrawn="1"/>
        </p:nvCxnSpPr>
        <p:spPr>
          <a:xfrm>
            <a:off x="8111067" y="-268817"/>
            <a:ext cx="84668" cy="5681134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B951F28-1838-4AD1-912E-AC014D74A4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6" y="706795"/>
            <a:ext cx="1066920" cy="203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arm Gre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282304"/>
            <a:ext cx="4167188" cy="2139553"/>
          </a:xfrm>
        </p:spPr>
        <p:txBody>
          <a:bodyPr anchor="b"/>
          <a:lstStyle>
            <a:lvl1pPr>
              <a:defRPr sz="45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3400" y="3442098"/>
            <a:ext cx="4167188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3400" y="4767263"/>
            <a:ext cx="1771650" cy="273844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8" y="160734"/>
            <a:ext cx="2537054" cy="474345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 rot="5400000">
            <a:off x="8437535" y="104577"/>
            <a:ext cx="209550" cy="1588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0"/>
            <a:ext cx="400050" cy="273844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2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282304"/>
            <a:ext cx="4167188" cy="2139553"/>
          </a:xfrm>
        </p:spPr>
        <p:txBody>
          <a:bodyPr anchor="b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3400" y="3442098"/>
            <a:ext cx="4167188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3400" y="4767263"/>
            <a:ext cx="1771650" cy="273844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8" y="160734"/>
            <a:ext cx="2537054" cy="474345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8437535" y="104577"/>
            <a:ext cx="209550" cy="1588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0"/>
            <a:ext cx="400050" cy="273844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Black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282304"/>
            <a:ext cx="4167188" cy="2139553"/>
          </a:xfrm>
        </p:spPr>
        <p:txBody>
          <a:bodyPr anchor="b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3400" y="3442098"/>
            <a:ext cx="4167188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3400" y="4767263"/>
            <a:ext cx="1771650" cy="273844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8" y="160734"/>
            <a:ext cx="2537054" cy="474345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8437535" y="104577"/>
            <a:ext cx="209550" cy="1588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0"/>
            <a:ext cx="400050" cy="273844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282304"/>
            <a:ext cx="4167188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3400" y="3442098"/>
            <a:ext cx="4167188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3400" y="4767263"/>
            <a:ext cx="1771650" cy="273844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60734"/>
            <a:ext cx="2545631" cy="474345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8437535" y="104577"/>
            <a:ext cx="209550" cy="1588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629650" y="0"/>
            <a:ext cx="4000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fld id="{66D49DD1-3A17-B747-8967-BAD7A27AA35C}" type="slidenum">
              <a:rPr lang="en-US" sz="900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 sz="900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282304"/>
            <a:ext cx="4167188" cy="2139553"/>
          </a:xfrm>
        </p:spPr>
        <p:txBody>
          <a:bodyPr anchor="b"/>
          <a:lstStyle>
            <a:lvl1pPr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3400" y="3442098"/>
            <a:ext cx="4167188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3400" y="4767263"/>
            <a:ext cx="1771650" cy="273844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8" y="160734"/>
            <a:ext cx="2537054" cy="474345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8437535" y="104577"/>
            <a:ext cx="209550" cy="1588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0"/>
            <a:ext cx="400050" cy="273844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389335" y="317897"/>
            <a:ext cx="8405813" cy="4524375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91886" y="857250"/>
            <a:ext cx="4362449" cy="152072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14350" y="857250"/>
            <a:ext cx="4114800" cy="15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293269"/>
            <a:ext cx="920070" cy="175367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89335" y="4842273"/>
            <a:ext cx="3086100" cy="273844"/>
          </a:xfrm>
        </p:spPr>
        <p:txBody>
          <a:bodyPr/>
          <a:lstStyle/>
          <a:p>
            <a:pPr algn="l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</p:spTree>
    <p:extLst>
      <p:ext uri="{BB962C8B-B14F-4D97-AF65-F5344CB8AC3E}">
        <p14:creationId xmlns:p14="http://schemas.microsoft.com/office/powerpoint/2010/main" val="7581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arm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7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7AC8FB5B-DE77-A848-B62D-87B5967F8AB1}" type="datetime4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October 4, 2022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9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78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40195"/>
          <a:stretch/>
        </p:blipFill>
        <p:spPr>
          <a:xfrm>
            <a:off x="0" y="-14288"/>
            <a:ext cx="9144000" cy="5235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" y="2932621"/>
            <a:ext cx="920070" cy="17536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-57150" y="0"/>
            <a:ext cx="9201150" cy="1314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H="1">
            <a:off x="1771651" y="3257550"/>
            <a:ext cx="7429499" cy="195683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7350" y="3163165"/>
            <a:ext cx="4167188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40195"/>
          <a:stretch/>
        </p:blipFill>
        <p:spPr>
          <a:xfrm>
            <a:off x="1537197" y="764615"/>
            <a:ext cx="1320304" cy="756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0" y="1031677"/>
            <a:ext cx="7767638" cy="1346597"/>
          </a:xfrm>
        </p:spPr>
        <p:txBody>
          <a:bodyPr anchor="ctr"/>
          <a:lstStyle>
            <a:lvl1pPr>
              <a:defRPr sz="45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567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40195"/>
          <a:stretch/>
        </p:blipFill>
        <p:spPr>
          <a:xfrm>
            <a:off x="0" y="-14288"/>
            <a:ext cx="9144000" cy="5235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" y="2932621"/>
            <a:ext cx="920070" cy="17536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-57150" y="0"/>
            <a:ext cx="9201150" cy="1314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H="1">
            <a:off x="1771651" y="3257550"/>
            <a:ext cx="7429499" cy="195683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7350" y="3163165"/>
            <a:ext cx="4167188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40195"/>
          <a:stretch/>
        </p:blipFill>
        <p:spPr>
          <a:xfrm>
            <a:off x="1537197" y="764615"/>
            <a:ext cx="1320304" cy="756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0" y="1031677"/>
            <a:ext cx="7767638" cy="1346597"/>
          </a:xfrm>
        </p:spPr>
        <p:txBody>
          <a:bodyPr anchor="ctr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968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r="40195"/>
          <a:stretch/>
        </p:blipFill>
        <p:spPr>
          <a:xfrm>
            <a:off x="0" y="-14288"/>
            <a:ext cx="9144000" cy="5235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" y="2932621"/>
            <a:ext cx="920070" cy="17536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-57150" y="0"/>
            <a:ext cx="9201150" cy="1314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H="1">
            <a:off x="1771651" y="3257550"/>
            <a:ext cx="7429499" cy="195683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7350" y="3163165"/>
            <a:ext cx="4167188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r="40195"/>
          <a:stretch/>
        </p:blipFill>
        <p:spPr>
          <a:xfrm>
            <a:off x="1537197" y="764615"/>
            <a:ext cx="1320304" cy="756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0" y="1031677"/>
            <a:ext cx="7767638" cy="1346597"/>
          </a:xfrm>
        </p:spPr>
        <p:txBody>
          <a:bodyPr anchor="ctr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097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Warm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43400" y="2889215"/>
            <a:ext cx="4167188" cy="142636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43400" y="4335825"/>
            <a:ext cx="4167188" cy="750525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rot="5400000">
            <a:off x="8437535" y="104577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0"/>
            <a:ext cx="400050" cy="273844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562086" y="136922"/>
            <a:ext cx="7975451" cy="5070872"/>
            <a:chOff x="-749447" y="182562"/>
            <a:chExt cx="10633934" cy="6761163"/>
          </a:xfrm>
        </p:grpSpPr>
        <p:cxnSp>
          <p:nvCxnSpPr>
            <p:cNvPr id="19" name="Straight Connector 18"/>
            <p:cNvCxnSpPr/>
            <p:nvPr userDrawn="1"/>
          </p:nvCxnSpPr>
          <p:spPr>
            <a:xfrm flipV="1">
              <a:off x="3807534" y="2036697"/>
              <a:ext cx="3888264" cy="2929513"/>
            </a:xfrm>
            <a:prstGeom prst="line">
              <a:avLst/>
            </a:prstGeom>
            <a:ln w="254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6300" y="529251"/>
              <a:ext cx="1360033" cy="1591378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 userDrawn="1"/>
          </p:nvCxnSpPr>
          <p:spPr>
            <a:xfrm flipH="1" flipV="1">
              <a:off x="-749447" y="5669561"/>
              <a:ext cx="4450081" cy="1198775"/>
            </a:xfrm>
            <a:prstGeom prst="line">
              <a:avLst/>
            </a:prstGeom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1084143" y="5810663"/>
              <a:ext cx="1503882" cy="1133062"/>
            </a:xfrm>
            <a:prstGeom prst="line">
              <a:avLst/>
            </a:prstGeom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9036334" y="402488"/>
              <a:ext cx="848153" cy="639020"/>
            </a:xfrm>
            <a:prstGeom prst="line">
              <a:avLst/>
            </a:prstGeom>
            <a:ln w="254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72" y="182562"/>
              <a:ext cx="3394175" cy="632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422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43400" y="2889215"/>
            <a:ext cx="4167188" cy="142636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43400" y="4335825"/>
            <a:ext cx="4167188" cy="750525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rot="5400000">
            <a:off x="8437535" y="104577"/>
            <a:ext cx="20955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0"/>
            <a:ext cx="400050" cy="273844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562086" y="136922"/>
            <a:ext cx="7975451" cy="5070872"/>
            <a:chOff x="-749447" y="182562"/>
            <a:chExt cx="10633934" cy="6761163"/>
          </a:xfrm>
        </p:grpSpPr>
        <p:cxnSp>
          <p:nvCxnSpPr>
            <p:cNvPr id="19" name="Straight Connector 18"/>
            <p:cNvCxnSpPr/>
            <p:nvPr userDrawn="1"/>
          </p:nvCxnSpPr>
          <p:spPr>
            <a:xfrm flipV="1">
              <a:off x="3807534" y="2036697"/>
              <a:ext cx="3888264" cy="2929513"/>
            </a:xfrm>
            <a:prstGeom prst="line">
              <a:avLst/>
            </a:prstGeom>
            <a:ln w="254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6300" y="529251"/>
              <a:ext cx="1360033" cy="1591378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 userDrawn="1"/>
          </p:nvCxnSpPr>
          <p:spPr>
            <a:xfrm flipH="1" flipV="1">
              <a:off x="-749447" y="5669561"/>
              <a:ext cx="4450081" cy="1198775"/>
            </a:xfrm>
            <a:prstGeom prst="line">
              <a:avLst/>
            </a:prstGeom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1084143" y="5810663"/>
              <a:ext cx="1503882" cy="1133062"/>
            </a:xfrm>
            <a:prstGeom prst="line">
              <a:avLst/>
            </a:prstGeom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9036334" y="402488"/>
              <a:ext cx="848153" cy="639020"/>
            </a:xfrm>
            <a:prstGeom prst="line">
              <a:avLst/>
            </a:prstGeom>
            <a:ln w="254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72" y="182562"/>
              <a:ext cx="3394175" cy="632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393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 flipV="1">
            <a:off x="2838288" y="1544885"/>
            <a:ext cx="2916198" cy="2197135"/>
          </a:xfrm>
          <a:prstGeom prst="line">
            <a:avLst/>
          </a:prstGeom>
          <a:ln w="254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 flipV="1">
            <a:off x="-562085" y="4252171"/>
            <a:ext cx="3337561" cy="899081"/>
          </a:xfrm>
          <a:prstGeom prst="line">
            <a:avLst/>
          </a:prstGeom>
          <a:ln w="28575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20251" y="4350853"/>
            <a:ext cx="1127912" cy="849797"/>
          </a:xfrm>
          <a:prstGeom prst="line">
            <a:avLst/>
          </a:prstGeom>
          <a:ln w="28575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6777251" y="301866"/>
            <a:ext cx="636115" cy="479265"/>
          </a:xfrm>
          <a:prstGeom prst="line">
            <a:avLst/>
          </a:prstGeom>
          <a:ln w="254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886" y="392585"/>
            <a:ext cx="1024365" cy="1198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" y="301866"/>
            <a:ext cx="2438238" cy="4543335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rot="5400000">
            <a:off x="8437535" y="104577"/>
            <a:ext cx="209550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0"/>
            <a:ext cx="400050" cy="273844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4343400" y="2889215"/>
            <a:ext cx="4167188" cy="142636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500">
                <a:solidFill>
                  <a:srgbClr val="D8D8C9"/>
                </a:solidFill>
              </a:rPr>
              <a:t>Click to edit Master title style</a:t>
            </a:r>
            <a:endParaRPr lang="en-US" sz="4500" dirty="0">
              <a:solidFill>
                <a:srgbClr val="D8D8C9"/>
              </a:solidFill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343400" y="4335825"/>
            <a:ext cx="4167188" cy="75052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05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-Black Top-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0EA10B-8515-488B-96F1-F307A55915DE}"/>
              </a:ext>
            </a:extLst>
          </p:cNvPr>
          <p:cNvSpPr/>
          <p:nvPr userDrawn="1"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rgbClr val="1B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EE83F6-231F-43F9-9E26-BB4E5DFFA2DE}"/>
              </a:ext>
            </a:extLst>
          </p:cNvPr>
          <p:cNvCxnSpPr/>
          <p:nvPr userDrawn="1"/>
        </p:nvCxnSpPr>
        <p:spPr>
          <a:xfrm>
            <a:off x="-76200" y="1498600"/>
            <a:ext cx="6587067" cy="4030133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5DBC04-28D3-4562-A3EF-E5C5D6DB00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16001" y="1070688"/>
            <a:ext cx="8305801" cy="4185082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3056EA-E13F-4068-95A2-E158E13A5214}"/>
              </a:ext>
            </a:extLst>
          </p:cNvPr>
          <p:cNvCxnSpPr>
            <a:cxnSpLocks/>
          </p:cNvCxnSpPr>
          <p:nvPr userDrawn="1"/>
        </p:nvCxnSpPr>
        <p:spPr>
          <a:xfrm>
            <a:off x="8111067" y="-268817"/>
            <a:ext cx="84668" cy="5681134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119D28E-3ADC-4386-929B-263E55FF4F65}"/>
              </a:ext>
            </a:extLst>
          </p:cNvPr>
          <p:cNvSpPr/>
          <p:nvPr userDrawn="1"/>
        </p:nvSpPr>
        <p:spPr>
          <a:xfrm flipV="1">
            <a:off x="0" y="0"/>
            <a:ext cx="9144000" cy="107068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349" y="163431"/>
            <a:ext cx="7086600" cy="857250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/>
                </a:solidFill>
                <a:latin typeface="Bebas Neue Ligh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349" y="1284126"/>
            <a:ext cx="6450806" cy="3751427"/>
          </a:xfrm>
        </p:spPr>
        <p:txBody>
          <a:bodyPr/>
          <a:lstStyle>
            <a:lvl1pPr>
              <a:defRPr b="0" baseline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  <a:lvl2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2pPr>
            <a:lvl3pPr marL="857250" indent="-17145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4pPr>
            <a:lvl5pPr marL="1543050" indent="-17145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79444" y="4919663"/>
            <a:ext cx="20574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7AC8FB5B-DE77-A848-B62D-87B5967F8AB1}" type="datetime4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October 4, 2022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0336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4">
            <a:lumMod val="75000"/>
          </a:schemeClr>
        </a:buClr>
        <a:buSzPct val="109000"/>
        <a:buFont typeface="Bebas Neue Bold" panose="020B0606020202050201" pitchFamily="34" charset="0"/>
        <a:buChar char="›"/>
        <a:defRPr sz="2100" b="1" kern="1200" baseline="0">
          <a:solidFill>
            <a:schemeClr val="accent3"/>
          </a:solidFill>
          <a:latin typeface="Bebas Neue Bold" panose="020B0606020202050201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Bebas Neue Bold" panose="020B0606020202050201" pitchFamily="34" charset="0"/>
        <a:buChar char="⁄"/>
        <a:defRPr sz="180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Bebas Neue Regular" panose="00000500000000000000" pitchFamily="2" charset="0"/>
        <a:buChar char="»"/>
        <a:defRPr sz="150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Bebas Neue Regular" panose="00000500000000000000" pitchFamily="2" charset="0"/>
        <a:buChar char="•"/>
        <a:defRPr sz="135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ktiv Grotesk Cd Medium" panose="020B0606020203020204" pitchFamily="34" charset="0"/>
        <a:buChar char="–"/>
        <a:defRPr sz="135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57D0EF-16A5-467F-AEED-364EB8B22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Alan A. Campoli, respec</a:t>
            </a:r>
          </a:p>
          <a:p>
            <a:pPr algn="ctr"/>
            <a:r>
              <a:rPr lang="en-US" dirty="0"/>
              <a:t>BRAD YODER, Tri-state Water stoppers</a:t>
            </a:r>
          </a:p>
          <a:p>
            <a:pPr algn="ctr"/>
            <a:r>
              <a:rPr lang="en-US" dirty="0"/>
              <a:t>Chris Moore, Cowin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15776F-F67C-429D-8522-3691F06FA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Geotechnical Grout selection</a:t>
            </a:r>
          </a:p>
        </p:txBody>
      </p:sp>
    </p:spTree>
    <p:extLst>
      <p:ext uri="{BB962C8B-B14F-4D97-AF65-F5344CB8AC3E}">
        <p14:creationId xmlns:p14="http://schemas.microsoft.com/office/powerpoint/2010/main" val="428549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82D6F-67B9-C2E1-6759-0A12F5BB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Geologic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F51F2-BD3F-1416-A167-377EBF30FB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n-US" dirty="0"/>
              <a:t>Core drilling on three levels</a:t>
            </a:r>
          </a:p>
          <a:p>
            <a:pPr lvl="1"/>
            <a:r>
              <a:rPr lang="en-US" dirty="0"/>
              <a:t>Model fracture system on 700 ft level</a:t>
            </a:r>
          </a:p>
          <a:p>
            <a:pPr lvl="1"/>
            <a:r>
              <a:rPr lang="en-US" dirty="0"/>
              <a:t>Ground water monitoring</a:t>
            </a:r>
          </a:p>
          <a:p>
            <a:pPr lvl="1"/>
            <a:r>
              <a:rPr lang="en-US" dirty="0"/>
              <a:t>Fractures connected to surface</a:t>
            </a:r>
          </a:p>
          <a:p>
            <a:pPr lvl="1"/>
            <a:r>
              <a:rPr lang="en-US" dirty="0"/>
              <a:t>Water pressure over 200 psi at 700 level</a:t>
            </a:r>
          </a:p>
          <a:p>
            <a:pPr lvl="1"/>
            <a:r>
              <a:rPr lang="en-US" dirty="0"/>
              <a:t>Water flows vertically and horizontally in fractures</a:t>
            </a:r>
          </a:p>
          <a:p>
            <a:pPr lvl="1"/>
            <a:r>
              <a:rPr lang="en-US" dirty="0"/>
              <a:t>Fractures as wide as 15 feet </a:t>
            </a:r>
          </a:p>
          <a:p>
            <a:pPr lvl="1"/>
            <a:r>
              <a:rPr lang="en-US" dirty="0"/>
              <a:t>Predicted fractures limited to 5 feet in 700 level </a:t>
            </a:r>
          </a:p>
          <a:p>
            <a:pPr lvl="1"/>
            <a:r>
              <a:rPr lang="en-US" dirty="0"/>
              <a:t>Wider fractures could not be ruled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A2DFC-D52C-1EEA-2914-EA4ED14F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10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DDA633-5D32-4F41-96D5-AB8D7D949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34" y="-10998"/>
            <a:ext cx="6704463" cy="519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86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8A040-7B7C-55ED-D40A-A95AE024B8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12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B126D4A3-B5FC-36F8-FD1B-96C83B8F34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48" y="0"/>
            <a:ext cx="37621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C5F988-DE47-8813-A046-CC1A10B9914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42DE4-4640-8F5E-4C5B-1A597BD50198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47AE6F88-12C0-4340-A0CF-761A7A362F4B}" type="datetime1">
              <a:rPr lang="en-US" smtClean="0"/>
              <a:t>10/4/2022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8D6EE-38AD-5527-6DB2-E8554142DE7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DFA1C9B-46F1-B480-6A4D-17D08C745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0" y="0"/>
            <a:ext cx="7924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34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8A040-7B7C-55ED-D40A-A95AE024B8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14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C58F81-0957-4AD0-217D-25E9718773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65" y="0"/>
            <a:ext cx="68932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D824-63B3-DF02-5354-CBFE8B9B6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Mining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3172D-98D1-1162-F8D4-9D1EF713D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n-US" dirty="0"/>
              <a:t>Drift advancement in 15 ft rounds</a:t>
            </a:r>
          </a:p>
          <a:p>
            <a:pPr lvl="1"/>
            <a:r>
              <a:rPr lang="en-US" dirty="0"/>
              <a:t>Simultaneous advancement of A and B</a:t>
            </a:r>
          </a:p>
          <a:p>
            <a:pPr lvl="1"/>
            <a:r>
              <a:rPr lang="en-US" dirty="0"/>
              <a:t>A kept 50 ft in advance of B</a:t>
            </a:r>
          </a:p>
          <a:p>
            <a:pPr lvl="2"/>
            <a:r>
              <a:rPr lang="en-US" dirty="0"/>
              <a:t>Guard against simultaneous fracture exposure</a:t>
            </a:r>
          </a:p>
          <a:p>
            <a:pPr lvl="2"/>
            <a:r>
              <a:rPr lang="en-US" dirty="0"/>
              <a:t>Lateral grout flow to minimize grouting in B</a:t>
            </a:r>
          </a:p>
          <a:p>
            <a:pPr lvl="1"/>
            <a:r>
              <a:rPr lang="en-US" dirty="0"/>
              <a:t>30 ft exploratory holes before each round </a:t>
            </a:r>
          </a:p>
          <a:p>
            <a:pPr lvl="1"/>
            <a:r>
              <a:rPr lang="en-US" dirty="0"/>
              <a:t>Water flow immediately stopped with mechanical packers</a:t>
            </a:r>
          </a:p>
          <a:p>
            <a:pPr lvl="1"/>
            <a:r>
              <a:rPr lang="en-US" dirty="0"/>
              <a:t>Drilling through packers to 30 ft depth</a:t>
            </a:r>
          </a:p>
          <a:p>
            <a:pPr lvl="1"/>
            <a:r>
              <a:rPr lang="en-US" dirty="0"/>
              <a:t>Grout to stop water flow</a:t>
            </a:r>
          </a:p>
          <a:p>
            <a:pPr lvl="1"/>
            <a:r>
              <a:rPr lang="en-US" dirty="0"/>
              <a:t>12,000 gallons of three formulations estimated</a:t>
            </a:r>
          </a:p>
          <a:p>
            <a:pPr lvl="1"/>
            <a:r>
              <a:rPr lang="en-US" dirty="0"/>
              <a:t>16,000 gallons to complete the project</a:t>
            </a:r>
          </a:p>
          <a:p>
            <a:pPr lvl="1"/>
            <a:r>
              <a:rPr lang="en-US"/>
              <a:t>Current TTL price </a:t>
            </a:r>
            <a:r>
              <a:rPr lang="en-US" dirty="0"/>
              <a:t>$45 a gallon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11648-1B59-FD85-C4CA-E76E1121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15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3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3FD0DE17-FEB7-468B-882C-6AA6012E64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63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8A040-7B7C-55ED-D40A-A95AE024B8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17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3D76D92-058E-B129-8348-2FEF2D62F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0" y="0"/>
            <a:ext cx="7924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8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9B4D1142-E8B7-482B-9653-76E80F4C3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38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1E66D6-7229-7616-66BB-E306A5FBF08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8D246-47BF-4DE4-2C3D-046E4274D851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DA5143F0-1CB3-4288-A50B-1D341E90C02B}" type="datetime1">
              <a:rPr lang="en-US" smtClean="0"/>
              <a:t>10/4/2022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162E2-9906-838F-FD3F-B4B895FD4FC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19</a:t>
            </a:fld>
            <a:endParaRPr lang="en-US"/>
          </a:p>
        </p:txBody>
      </p:sp>
      <p:pic>
        <p:nvPicPr>
          <p:cNvPr id="5" name="98B858D4-9529-45C2-8492-93F4E98F03BF" descr="A picture containing stone&#10;&#10;Description automatically generated">
            <a:extLst>
              <a:ext uri="{FF2B5EF4-FFF2-40B4-BE49-F238E27FC236}">
                <a16:creationId xmlns:a16="http://schemas.microsoft.com/office/drawing/2014/main" id="{1E63984C-1EAD-4244-98E9-68F594C75E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87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EABB2B-E7C0-4CC2-AF8A-508EAA1D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Cement vs chemical Grouts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6AA81A-9E85-48CF-BAFA-AE4F8BAB59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/>
              <a:t>Long debated choice</a:t>
            </a:r>
          </a:p>
          <a:p>
            <a:pPr lvl="1"/>
            <a:r>
              <a:rPr lang="en-US" sz="2400" dirty="0"/>
              <a:t>Chemical used for wider spectrum of problems</a:t>
            </a:r>
          </a:p>
          <a:p>
            <a:pPr lvl="1"/>
            <a:r>
              <a:rPr lang="en-US" sz="2400" dirty="0"/>
              <a:t>Chemical developed in the 1960’s</a:t>
            </a:r>
          </a:p>
          <a:p>
            <a:pPr lvl="1"/>
            <a:r>
              <a:rPr lang="en-US" sz="2400" dirty="0"/>
              <a:t>Choice depends on geologic issues</a:t>
            </a:r>
          </a:p>
          <a:p>
            <a:pPr lvl="1"/>
            <a:r>
              <a:rPr lang="en-US" sz="2400" dirty="0"/>
              <a:t>Chemical yield</a:t>
            </a:r>
          </a:p>
          <a:p>
            <a:pPr lvl="2"/>
            <a:r>
              <a:rPr lang="en-US" sz="2400" dirty="0"/>
              <a:t>Greater compressive strength</a:t>
            </a:r>
          </a:p>
          <a:p>
            <a:pPr lvl="2"/>
            <a:r>
              <a:rPr lang="en-US" sz="2400" dirty="0"/>
              <a:t>Increased tensile strength</a:t>
            </a:r>
          </a:p>
          <a:p>
            <a:pPr lvl="2"/>
            <a:r>
              <a:rPr lang="en-US" sz="2400" dirty="0"/>
              <a:t>Lower viscosity</a:t>
            </a:r>
          </a:p>
          <a:p>
            <a:pPr lvl="2"/>
            <a:r>
              <a:rPr lang="en-US" sz="2400" dirty="0"/>
              <a:t>Variable set times</a:t>
            </a:r>
          </a:p>
        </p:txBody>
      </p:sp>
    </p:spTree>
    <p:extLst>
      <p:ext uri="{BB962C8B-B14F-4D97-AF65-F5344CB8AC3E}">
        <p14:creationId xmlns:p14="http://schemas.microsoft.com/office/powerpoint/2010/main" val="314800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8A040-7B7C-55ED-D40A-A95AE024B8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20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58C0AFFD-43EB-410F-8015-C92DCEA54228" descr="A picture containing ground, outdoor, old, stone&#10;&#10;Description automatically generated">
            <a:extLst>
              <a:ext uri="{FF2B5EF4-FFF2-40B4-BE49-F238E27FC236}">
                <a16:creationId xmlns:a16="http://schemas.microsoft.com/office/drawing/2014/main" id="{15D36D6F-FA78-4A1B-AC8C-5CF68FE90C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7360" y="445770"/>
            <a:ext cx="5669280" cy="425196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2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ld&#10;&#10;Description automatically generated">
            <a:extLst>
              <a:ext uri="{FF2B5EF4-FFF2-40B4-BE49-F238E27FC236}">
                <a16:creationId xmlns:a16="http://schemas.microsoft.com/office/drawing/2014/main" id="{FFE88AAD-445D-2B59-33A5-8B8AF1FA0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096"/>
            <a:ext cx="9144000" cy="42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25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914807-5B27-E2C0-DB5D-A0C5F5B6F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87" y="0"/>
            <a:ext cx="77694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01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A440C-79BC-42C7-8D36-9E8DCDCF8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851" y="321155"/>
            <a:ext cx="6530299" cy="450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01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D84835-0347-786D-E14A-B0B12B87763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EBC4A-4845-F0A9-D0B6-9F58CE4D98F3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DCC92F7F-4FB7-45D2-9D12-B51D67645D29}" type="datetime1">
              <a:rPr lang="en-US" smtClean="0"/>
              <a:t>10/4/2022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ECD7F-4598-868E-535F-3B6326411D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BA2E68-7CA2-468E-79F8-A702256DC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8302550" cy="519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85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DDD90C-9425-4BBE-3521-962EEF8D30F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F614-BF15-BE18-34D4-428CC05E0593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709D3A9F-0C52-4F48-B77B-336833D8AFC9}" type="datetime1">
              <a:rPr lang="en-US" smtClean="0"/>
              <a:t>10/4/2022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F2825-F048-D3AE-BCBC-23FD5C9C5B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172F6E-1916-D527-B4CA-CB4FBB9F3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864" y="123483"/>
            <a:ext cx="6430272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01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1B069-4AEC-83CE-FFE6-1287B86A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Grouts employed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BD166-9AC4-402E-47D5-761BC0D1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943237"/>
            <a:ext cx="6450806" cy="3751427"/>
          </a:xfrm>
        </p:spPr>
        <p:txBody>
          <a:bodyPr/>
          <a:lstStyle/>
          <a:p>
            <a:r>
              <a:rPr lang="en-US" sz="2400" dirty="0" err="1"/>
              <a:t>Tsw</a:t>
            </a:r>
            <a:r>
              <a:rPr lang="en-US" sz="2400" dirty="0"/>
              <a:t>/</a:t>
            </a:r>
            <a:r>
              <a:rPr lang="en-US" sz="2400" dirty="0" err="1"/>
              <a:t>jsc</a:t>
            </a:r>
            <a:r>
              <a:rPr lang="en-US" sz="2400" dirty="0"/>
              <a:t> flex</a:t>
            </a:r>
          </a:p>
          <a:p>
            <a:pPr lvl="1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Single component flexible hydrophobic grout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Reaction time controlled by catalyst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Slow set allowed long distance pumping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Filled the exploratory boreholes to fracture zone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Foamed as expected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Compressed into impermeable plug when hole filled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4DC2-CC3E-30E6-173D-5A95FC586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26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1B069-4AEC-83CE-FFE6-1287B86A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Grouts employed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BD166-9AC4-402E-47D5-761BC0D1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049259"/>
            <a:ext cx="6450806" cy="3751427"/>
          </a:xfrm>
        </p:spPr>
        <p:txBody>
          <a:bodyPr/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TSW INSTA-SET</a:t>
            </a:r>
          </a:p>
          <a:p>
            <a:pPr lvl="1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Two component hydrophobic resin</a:t>
            </a:r>
          </a:p>
          <a:p>
            <a:pPr lvl="1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2.5 pounds per cubic foot density</a:t>
            </a:r>
          </a:p>
          <a:p>
            <a:pPr lvl="1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yield expanding 24-30 times</a:t>
            </a:r>
          </a:p>
          <a:p>
            <a:pPr lvl="1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Compressive strength of 25 psi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Set </a:t>
            </a:r>
            <a:r>
              <a:rPr lang="en-US" sz="2400">
                <a:latin typeface="Calibri" panose="020F0502020204030204" pitchFamily="34" charset="0"/>
                <a:cs typeface="Times New Roman" panose="02020603050405020304" pitchFamily="18" charset="0"/>
              </a:rPr>
              <a:t>time fast to 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penetrate 30 ft injection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Use discontinued early in project</a:t>
            </a:r>
            <a:endParaRPr lang="en-US" sz="2400" dirty="0">
              <a:latin typeface="Calibri" panose="020F0502020204030204" pitchFamily="34" charset="0"/>
            </a:endParaRP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4DC2-CC3E-30E6-173D-5A95FC586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27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4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1B069-4AEC-83CE-FFE6-1287B86A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Grouts employed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BD166-9AC4-402E-47D5-761BC0D1D3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TSW AG-4 </a:t>
            </a:r>
          </a:p>
          <a:p>
            <a:pPr lvl="1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Two component hydrophobic resin </a:t>
            </a:r>
          </a:p>
          <a:p>
            <a:pPr lvl="1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pounds per cubic foot density</a:t>
            </a:r>
          </a:p>
          <a:p>
            <a:pPr lvl="1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Medium yield expanding 18 times</a:t>
            </a:r>
          </a:p>
          <a:p>
            <a:pPr lvl="1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Compressive strength of 80 to 100 psi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Used exclusively after TSW INSTA-SET discontinued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Filled fractures along 30 ft injection holes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Immediately moving water across the face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Migrated 25 ft laterally in wide fractures</a:t>
            </a:r>
            <a:endParaRPr lang="en-US" sz="2400" dirty="0">
              <a:latin typeface="Calibri" panose="020F0502020204030204" pitchFamily="34" charset="0"/>
            </a:endParaRP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4DC2-CC3E-30E6-173D-5A95FC586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28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88C9C-0F62-F7A7-867B-578875F69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63" y="333062"/>
            <a:ext cx="6973273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9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EABB2B-E7C0-4CC2-AF8A-508EAA1D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Grout types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6AA81A-9E85-48CF-BAFA-AE4F8BAB59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Silicate</a:t>
            </a:r>
          </a:p>
          <a:p>
            <a:r>
              <a:rPr lang="en-US" sz="6600" dirty="0"/>
              <a:t>Acrylate</a:t>
            </a:r>
          </a:p>
          <a:p>
            <a:r>
              <a:rPr lang="en-US" sz="6600" dirty="0"/>
              <a:t>Polyurethane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E85E3E-BF1D-4796-81E6-F7BE1ED50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49" y="925711"/>
            <a:ext cx="2971801" cy="395678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0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2746-7D53-F855-41CC-BB0FDBAAD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modification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04F47-7E83-5378-A81A-46A1B8004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2894" y="1352550"/>
            <a:ext cx="6450806" cy="3378778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Entry A encountered a +5 ft lateral void</a:t>
            </a:r>
          </a:p>
          <a:p>
            <a:pPr lvl="1"/>
            <a:r>
              <a:rPr lang="en-US" sz="2800" dirty="0"/>
              <a:t>Entry A abandoned</a:t>
            </a:r>
          </a:p>
          <a:p>
            <a:pPr lvl="1"/>
            <a:r>
              <a:rPr lang="en-US" sz="2800" dirty="0"/>
              <a:t>Entry B completed</a:t>
            </a:r>
          </a:p>
          <a:p>
            <a:pPr lvl="1"/>
            <a:r>
              <a:rPr lang="en-US" sz="2800" dirty="0"/>
              <a:t>Entry C mined on opposite side of entry A</a:t>
            </a:r>
          </a:p>
          <a:p>
            <a:pPr lvl="1"/>
            <a:r>
              <a:rPr lang="en-US" sz="2800" dirty="0"/>
              <a:t>Grout pumped in entry B visible in entry 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87BD0-4CCB-4842-F179-B9C1F15E9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30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4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468734-5E88-ED73-A4E5-214CC84A3BB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368C83-96B6-EDE8-1F1C-34E7DF9FE2ED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81E378D5-802D-45BF-A2F5-14595F1103D3}" type="datetime1">
              <a:rPr lang="en-US" smtClean="0"/>
              <a:t>10/4/2022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75B34-D87F-018A-F714-D6B377078A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1F4BBD5-4E9E-1E8E-C3F7-C1EB06805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0" y="0"/>
            <a:ext cx="7924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83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ncrete, cement, stone&#10;&#10;Description automatically generated">
            <a:extLst>
              <a:ext uri="{FF2B5EF4-FFF2-40B4-BE49-F238E27FC236}">
                <a16:creationId xmlns:a16="http://schemas.microsoft.com/office/drawing/2014/main" id="{D3A805B2-3C1F-6202-B8F6-B6C2AD005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49" y="642937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67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3578D1-7D74-47E9-93A1-1D4A2A01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3AF1B4-BA5B-4D4C-BECD-9C0A7C647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2894" y="979901"/>
            <a:ext cx="4583906" cy="3751427"/>
          </a:xfrm>
        </p:spPr>
        <p:txBody>
          <a:bodyPr/>
          <a:lstStyle/>
          <a:p>
            <a:r>
              <a:rPr lang="en-US" sz="2400" dirty="0"/>
              <a:t>Stable mine layouts can be designed with good understanding of rock being mined</a:t>
            </a:r>
          </a:p>
          <a:p>
            <a:r>
              <a:rPr lang="en-US" sz="2400" dirty="0"/>
              <a:t>Problem areas can be identified by geologic mapping.</a:t>
            </a:r>
          </a:p>
          <a:p>
            <a:r>
              <a:rPr lang="en-US" sz="2400"/>
              <a:t>Numerous grouting options </a:t>
            </a:r>
            <a:r>
              <a:rPr lang="en-US" sz="2400" dirty="0"/>
              <a:t>are available.</a:t>
            </a:r>
          </a:p>
          <a:p>
            <a:r>
              <a:rPr lang="en-US" sz="2400" dirty="0"/>
              <a:t>Support methodology must be compatible with geologic conditions.</a:t>
            </a:r>
          </a:p>
          <a:p>
            <a:endParaRPr lang="en-US" dirty="0"/>
          </a:p>
        </p:txBody>
      </p:sp>
      <p:pic>
        <p:nvPicPr>
          <p:cNvPr id="8" name="Picture 7" descr="A picture containing old, dirty&#10;&#10;Description automatically generated">
            <a:extLst>
              <a:ext uri="{FF2B5EF4-FFF2-40B4-BE49-F238E27FC236}">
                <a16:creationId xmlns:a16="http://schemas.microsoft.com/office/drawing/2014/main" id="{192667FA-AA40-C7B9-07A1-D2F637788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8701" y="1390651"/>
            <a:ext cx="3962399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3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A26B2-9D21-8A5F-12BA-9B707C43F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68DED-51EB-4CB1-3337-EF3B85287E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3200" dirty="0"/>
              <a:t>Sodium or Urea based</a:t>
            </a:r>
          </a:p>
          <a:p>
            <a:pPr lvl="1"/>
            <a:r>
              <a:rPr lang="en-US" sz="3200" dirty="0"/>
              <a:t>Consolidation of loose strata</a:t>
            </a:r>
          </a:p>
          <a:p>
            <a:pPr lvl="1"/>
            <a:r>
              <a:rPr lang="en-US" sz="3200" dirty="0"/>
              <a:t>Pre-excavation grouting</a:t>
            </a:r>
          </a:p>
          <a:p>
            <a:pPr lvl="1"/>
            <a:r>
              <a:rPr lang="en-US" sz="3200" dirty="0"/>
              <a:t>Temporary shoring</a:t>
            </a:r>
          </a:p>
          <a:p>
            <a:pPr lvl="1"/>
            <a:r>
              <a:rPr lang="en-US" sz="3200" dirty="0"/>
              <a:t>Consolidation of fine soils and sands</a:t>
            </a:r>
          </a:p>
          <a:p>
            <a:pPr lvl="1"/>
            <a:r>
              <a:rPr lang="en-US" sz="3200" dirty="0"/>
              <a:t>Can yield 5000 psi compressive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D374D-0B13-BED6-4FAD-C03A9A7B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2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B4240-3B5D-34EC-007F-6D26C8B02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Sodium 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1AA1D-6E02-AC41-6652-D7493B2657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sz="2400" dirty="0"/>
              <a:t>Penetrate small voids</a:t>
            </a:r>
          </a:p>
          <a:p>
            <a:pPr lvl="1"/>
            <a:r>
              <a:rPr lang="en-US" sz="2400" dirty="0"/>
              <a:t>Ultra low viscosity (4-8 cps)</a:t>
            </a:r>
          </a:p>
          <a:p>
            <a:pPr lvl="1"/>
            <a:r>
              <a:rPr lang="en-US" sz="2400" dirty="0"/>
              <a:t>200 psi compressive strength in 24 hours</a:t>
            </a:r>
          </a:p>
          <a:p>
            <a:pPr lvl="1"/>
            <a:r>
              <a:rPr lang="en-US" sz="2400" dirty="0"/>
              <a:t>Consolidate fine soils and sands</a:t>
            </a:r>
          </a:p>
          <a:p>
            <a:pPr lvl="1"/>
            <a:r>
              <a:rPr lang="en-US" sz="2400" dirty="0"/>
              <a:t>Not effected by water</a:t>
            </a:r>
          </a:p>
          <a:p>
            <a:pPr lvl="1"/>
            <a:r>
              <a:rPr lang="en-US" sz="2400" dirty="0"/>
              <a:t>Heaver than water </a:t>
            </a:r>
          </a:p>
          <a:p>
            <a:pPr lvl="1"/>
            <a:r>
              <a:rPr lang="en-US" sz="2400" dirty="0"/>
              <a:t>Will fall to bottom of standing water</a:t>
            </a:r>
          </a:p>
          <a:p>
            <a:pPr lvl="1"/>
            <a:r>
              <a:rPr lang="en-US" sz="2400" dirty="0"/>
              <a:t>Underpinning</a:t>
            </a:r>
          </a:p>
          <a:p>
            <a:pPr lvl="1"/>
            <a:r>
              <a:rPr lang="en-US" sz="2400" dirty="0"/>
              <a:t>Tie-back walls</a:t>
            </a:r>
          </a:p>
          <a:p>
            <a:pPr lvl="1"/>
            <a:r>
              <a:rPr lang="en-US" sz="2400" dirty="0"/>
              <a:t>Soil nailing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47E9E-73B0-28C2-D54C-F1DE0D03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1732-3FD1-E044-B7EB-7B57D3618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Urea 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399D1-2160-2F4C-AB0D-397DC16381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sz="2400" dirty="0"/>
              <a:t>Two-part system</a:t>
            </a:r>
          </a:p>
          <a:p>
            <a:pPr lvl="1"/>
            <a:r>
              <a:rPr lang="en-US" sz="2400" dirty="0"/>
              <a:t>Foams up to 30 times liquid volume</a:t>
            </a:r>
          </a:p>
          <a:p>
            <a:pPr lvl="1"/>
            <a:r>
              <a:rPr lang="en-US" sz="2400" dirty="0"/>
              <a:t>Foam 4 </a:t>
            </a:r>
            <a:r>
              <a:rPr lang="en-US" sz="2400" dirty="0" err="1"/>
              <a:t>lb</a:t>
            </a:r>
            <a:r>
              <a:rPr lang="en-US" sz="2400" dirty="0"/>
              <a:t>/square foot density</a:t>
            </a:r>
          </a:p>
          <a:p>
            <a:pPr lvl="1"/>
            <a:r>
              <a:rPr lang="en-US" sz="2400" dirty="0"/>
              <a:t>Low exothermic reaction</a:t>
            </a:r>
          </a:p>
          <a:p>
            <a:pPr lvl="1"/>
            <a:r>
              <a:rPr lang="en-US" sz="2400" dirty="0"/>
              <a:t>Stops water ingress or egress</a:t>
            </a:r>
          </a:p>
          <a:p>
            <a:pPr lvl="1"/>
            <a:r>
              <a:rPr lang="en-US" sz="2400" dirty="0"/>
              <a:t>Ultra-low viscosity (4-8 cps)</a:t>
            </a:r>
          </a:p>
          <a:p>
            <a:pPr lvl="1"/>
            <a:r>
              <a:rPr lang="en-US" sz="2400" dirty="0"/>
              <a:t>Cures in 24 hours</a:t>
            </a:r>
          </a:p>
          <a:p>
            <a:pPr lvl="1"/>
            <a:r>
              <a:rPr lang="en-US" sz="2400" dirty="0"/>
              <a:t>Tunneling face or canopy support</a:t>
            </a:r>
          </a:p>
          <a:p>
            <a:pPr lvl="1"/>
            <a:r>
              <a:rPr lang="en-US" sz="2400" dirty="0"/>
              <a:t>Low cost as compared to other chemical grouts</a:t>
            </a:r>
          </a:p>
          <a:p>
            <a:pPr lvl="1"/>
            <a:r>
              <a:rPr lang="en-US" sz="2400" dirty="0"/>
              <a:t>High volume pumping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A78D7-CCD1-1E93-FB94-42F36F65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7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4C979-4475-7EB4-D927-E1F44BBE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Acrylates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CB970-1BB7-E070-2A6E-93862BDAF2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n-US" dirty="0"/>
              <a:t>Two-part system</a:t>
            </a:r>
          </a:p>
          <a:p>
            <a:pPr lvl="1"/>
            <a:r>
              <a:rPr lang="en-US" dirty="0"/>
              <a:t>Low viscosity (4-8 cps)</a:t>
            </a:r>
          </a:p>
          <a:p>
            <a:pPr lvl="1"/>
            <a:r>
              <a:rPr lang="en-US" dirty="0"/>
              <a:t>Safe and workable</a:t>
            </a:r>
          </a:p>
          <a:p>
            <a:pPr lvl="1"/>
            <a:r>
              <a:rPr lang="en-US" dirty="0"/>
              <a:t>Hardener is water with metal salt</a:t>
            </a:r>
          </a:p>
          <a:p>
            <a:pPr lvl="1"/>
            <a:r>
              <a:rPr lang="en-US" dirty="0"/>
              <a:t>Acrylic resin mixed with promoter</a:t>
            </a:r>
          </a:p>
          <a:p>
            <a:pPr lvl="1"/>
            <a:r>
              <a:rPr lang="en-US" dirty="0"/>
              <a:t>No expansion</a:t>
            </a:r>
          </a:p>
          <a:p>
            <a:pPr lvl="1"/>
            <a:r>
              <a:rPr lang="en-US" dirty="0"/>
              <a:t>Hard rubber to flexible gel</a:t>
            </a:r>
          </a:p>
          <a:p>
            <a:pPr lvl="1"/>
            <a:r>
              <a:rPr lang="en-US" dirty="0"/>
              <a:t>Soil consolidation</a:t>
            </a:r>
          </a:p>
          <a:p>
            <a:pPr lvl="1"/>
            <a:r>
              <a:rPr lang="en-US" dirty="0"/>
              <a:t>Waterproof curtain walls</a:t>
            </a:r>
          </a:p>
          <a:p>
            <a:pPr lvl="1"/>
            <a:r>
              <a:rPr lang="en-US" dirty="0"/>
              <a:t>Crack sealing</a:t>
            </a:r>
          </a:p>
          <a:p>
            <a:pPr lvl="1"/>
            <a:r>
              <a:rPr lang="en-US" dirty="0"/>
              <a:t>Simple cleanup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B96BE-8E9C-E8E0-EEE5-47EC5D14F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58F79-83A2-2143-03D1-E07D4F1C4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polyurethanes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EE6B2-DC20-9E86-A340-4624BF7232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/>
              <a:t>Widely used</a:t>
            </a:r>
          </a:p>
          <a:p>
            <a:pPr lvl="1"/>
            <a:r>
              <a:rPr lang="en-US" dirty="0"/>
              <a:t>Foam, gel, or high compressive masses</a:t>
            </a:r>
          </a:p>
          <a:p>
            <a:pPr lvl="1"/>
            <a:r>
              <a:rPr lang="en-US" dirty="0"/>
              <a:t>Hydrophilic formulations</a:t>
            </a:r>
          </a:p>
          <a:p>
            <a:pPr lvl="2"/>
            <a:r>
              <a:rPr lang="en-US" dirty="0"/>
              <a:t>Single component with catalyst</a:t>
            </a:r>
          </a:p>
          <a:p>
            <a:pPr lvl="2"/>
            <a:r>
              <a:rPr lang="en-US" dirty="0"/>
              <a:t>Expands 5 to 10 times</a:t>
            </a:r>
          </a:p>
          <a:p>
            <a:pPr lvl="2"/>
            <a:r>
              <a:rPr lang="en-US" dirty="0"/>
              <a:t>Gel or flexible foam</a:t>
            </a:r>
          </a:p>
          <a:p>
            <a:pPr lvl="2"/>
            <a:r>
              <a:rPr lang="en-US" dirty="0"/>
              <a:t>Requires water in strata for activation</a:t>
            </a:r>
          </a:p>
          <a:p>
            <a:pPr lvl="1"/>
            <a:r>
              <a:rPr lang="en-US" dirty="0"/>
              <a:t>Hydrophobic formulations</a:t>
            </a:r>
          </a:p>
          <a:p>
            <a:pPr lvl="2"/>
            <a:r>
              <a:rPr lang="en-US" dirty="0"/>
              <a:t>Single or two component</a:t>
            </a:r>
          </a:p>
          <a:p>
            <a:pPr lvl="2"/>
            <a:r>
              <a:rPr lang="en-US" dirty="0"/>
              <a:t>Flexible foam to high strength solid</a:t>
            </a:r>
          </a:p>
          <a:p>
            <a:pPr lvl="2"/>
            <a:r>
              <a:rPr lang="en-US" dirty="0"/>
              <a:t>Wide range of viscosities</a:t>
            </a:r>
          </a:p>
          <a:p>
            <a:pPr lvl="2"/>
            <a:r>
              <a:rPr lang="en-US" dirty="0"/>
              <a:t>Tiny cracks to wide voids</a:t>
            </a:r>
          </a:p>
          <a:p>
            <a:pPr lvl="2"/>
            <a:r>
              <a:rPr lang="en-US" dirty="0"/>
              <a:t>Wide range of expansion and gel times</a:t>
            </a:r>
          </a:p>
          <a:p>
            <a:pPr lvl="2"/>
            <a:r>
              <a:rPr lang="en-US" dirty="0"/>
              <a:t>Requires void space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87595-EEA7-9DB8-488B-D0C11CB0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3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623A3-B406-7FFE-A803-9F33E75B2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13F1C-A0CF-231D-04AC-31E8C115D8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/>
              <a:t>Multi level marble mine</a:t>
            </a:r>
          </a:p>
          <a:p>
            <a:pPr lvl="1"/>
            <a:r>
              <a:rPr lang="en-US" sz="2400" dirty="0"/>
              <a:t>700 ft deep</a:t>
            </a:r>
          </a:p>
          <a:p>
            <a:pPr lvl="1"/>
            <a:r>
              <a:rPr lang="en-US" sz="2400" dirty="0"/>
              <a:t>Karstic fracture system between mine and reserves</a:t>
            </a:r>
          </a:p>
          <a:p>
            <a:pPr lvl="1"/>
            <a:r>
              <a:rPr lang="en-US" sz="2400" dirty="0"/>
              <a:t>Two entry access required</a:t>
            </a:r>
          </a:p>
          <a:p>
            <a:pPr lvl="1"/>
            <a:r>
              <a:rPr lang="en-US" sz="2400" dirty="0"/>
              <a:t>High pressure water connected to surface</a:t>
            </a:r>
          </a:p>
          <a:p>
            <a:pPr lvl="1"/>
            <a:r>
              <a:rPr lang="en-US" sz="2400" dirty="0"/>
              <a:t>Previous  crossing with cement grouting unsuccessful</a:t>
            </a:r>
          </a:p>
          <a:p>
            <a:pPr lvl="1"/>
            <a:r>
              <a:rPr lang="en-US" sz="2400" dirty="0"/>
              <a:t>Geologic assessment of fracture system</a:t>
            </a:r>
          </a:p>
          <a:p>
            <a:pPr lvl="1"/>
            <a:r>
              <a:rPr lang="en-US" sz="2400" dirty="0"/>
              <a:t>Polyurethane grouting in advance of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98001-065E-83B4-A4DC-F54A1337C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RESPEC 2017">
  <a:themeElements>
    <a:clrScheme name="RESPEC 2017">
      <a:dk1>
        <a:srgbClr val="000000"/>
      </a:dk1>
      <a:lt1>
        <a:srgbClr val="FFFFFF"/>
      </a:lt1>
      <a:dk2>
        <a:srgbClr val="5E6266"/>
      </a:dk2>
      <a:lt2>
        <a:srgbClr val="E5E5C5"/>
      </a:lt2>
      <a:accent1>
        <a:srgbClr val="EF3E32"/>
      </a:accent1>
      <a:accent2>
        <a:srgbClr val="808080"/>
      </a:accent2>
      <a:accent3>
        <a:srgbClr val="473A46"/>
      </a:accent3>
      <a:accent4>
        <a:srgbClr val="F1BF5B"/>
      </a:accent4>
      <a:accent5>
        <a:srgbClr val="D8D8C9"/>
      </a:accent5>
      <a:accent6>
        <a:srgbClr val="3C012D"/>
      </a:accent6>
      <a:hlink>
        <a:srgbClr val="F13240"/>
      </a:hlink>
      <a:folHlink>
        <a:srgbClr val="433635"/>
      </a:folHlink>
    </a:clrScheme>
    <a:fontScheme name="2017 Fonts">
      <a:majorFont>
        <a:latin typeface="Bebas Neue Bold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spec2" id="{A2C2F8A8-5F7C-E547-BD35-1DF3116A480C}" vid="{6188DE25-1F65-B84E-A524-38D11C3782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691</Words>
  <Application>Microsoft Office PowerPoint</Application>
  <PresentationFormat>On-screen Show (16:9)</PresentationFormat>
  <Paragraphs>171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Aktiv Grotesk</vt:lpstr>
      <vt:lpstr>Aktiv Grotesk Cd Light</vt:lpstr>
      <vt:lpstr>Aktiv Grotesk Cd Medium</vt:lpstr>
      <vt:lpstr>Arial</vt:lpstr>
      <vt:lpstr>Bebas Neue Bold</vt:lpstr>
      <vt:lpstr>Bebas Neue Light</vt:lpstr>
      <vt:lpstr>Bebas Neue Regular</vt:lpstr>
      <vt:lpstr>Calibri</vt:lpstr>
      <vt:lpstr>RESPEC 2017</vt:lpstr>
      <vt:lpstr>Geotechnical Grout selection</vt:lpstr>
      <vt:lpstr>Cement vs chemical Grouts</vt:lpstr>
      <vt:lpstr>Grout types</vt:lpstr>
      <vt:lpstr>silicates</vt:lpstr>
      <vt:lpstr>Sodium Based</vt:lpstr>
      <vt:lpstr>Urea based</vt:lpstr>
      <vt:lpstr>Acrylates</vt:lpstr>
      <vt:lpstr>polyurethanes</vt:lpstr>
      <vt:lpstr>Case study</vt:lpstr>
      <vt:lpstr>Geologic assessment</vt:lpstr>
      <vt:lpstr>PowerPoint Presentation</vt:lpstr>
      <vt:lpstr>PowerPoint Presentation</vt:lpstr>
      <vt:lpstr>PowerPoint Presentation</vt:lpstr>
      <vt:lpstr>PowerPoint Presentation</vt:lpstr>
      <vt:lpstr>Planned Mining procedure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Grouts employed</vt:lpstr>
      <vt:lpstr>Grouts employed</vt:lpstr>
      <vt:lpstr>Grouts employed</vt:lpstr>
      <vt:lpstr>PowerPoint Presentation</vt:lpstr>
      <vt:lpstr>Project modification</vt:lpstr>
      <vt:lpstr>PowerPoint Presentation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Pillar and Roof Span Design for Underground Stone Mines</dc:title>
  <dc:creator>Rebecca (Becca) Golliher</dc:creator>
  <cp:lastModifiedBy>Josie Gaskey</cp:lastModifiedBy>
  <cp:revision>34</cp:revision>
  <dcterms:created xsi:type="dcterms:W3CDTF">2020-07-07T20:36:50Z</dcterms:created>
  <dcterms:modified xsi:type="dcterms:W3CDTF">2022-10-04T14:40:01Z</dcterms:modified>
</cp:coreProperties>
</file>