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480" r:id="rId3"/>
    <p:sldId id="485" r:id="rId4"/>
    <p:sldId id="482" r:id="rId5"/>
    <p:sldId id="587" r:id="rId6"/>
    <p:sldId id="589" r:id="rId7"/>
    <p:sldId id="586" r:id="rId8"/>
    <p:sldId id="484" r:id="rId9"/>
    <p:sldId id="588" r:id="rId10"/>
    <p:sldId id="546" r:id="rId11"/>
    <p:sldId id="519" r:id="rId12"/>
    <p:sldId id="511" r:id="rId13"/>
    <p:sldId id="543" r:id="rId14"/>
    <p:sldId id="514" r:id="rId15"/>
    <p:sldId id="526" r:id="rId16"/>
    <p:sldId id="521" r:id="rId17"/>
    <p:sldId id="527" r:id="rId18"/>
    <p:sldId id="529" r:id="rId19"/>
    <p:sldId id="591" r:id="rId20"/>
    <p:sldId id="596" r:id="rId21"/>
    <p:sldId id="593" r:id="rId22"/>
    <p:sldId id="592" r:id="rId23"/>
    <p:sldId id="590" r:id="rId24"/>
    <p:sldId id="537" r:id="rId25"/>
    <p:sldId id="594" r:id="rId26"/>
    <p:sldId id="539" r:id="rId27"/>
    <p:sldId id="595" r:id="rId28"/>
    <p:sldId id="597" r:id="rId29"/>
    <p:sldId id="5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830" autoAdjust="0"/>
  </p:normalViewPr>
  <p:slideViewPr>
    <p:cSldViewPr snapToGrid="0">
      <p:cViewPr varScale="1">
        <p:scale>
          <a:sx n="50" d="100"/>
          <a:sy n="50" d="100"/>
        </p:scale>
        <p:origin x="113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4FCD7-B227-4F84-884D-00E9ACCEEA3E}"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EA5A2-26C3-4BD3-9AB0-B7F3AE9BACC4}" type="slidenum">
              <a:rPr lang="en-US" smtClean="0"/>
              <a:t>‹#›</a:t>
            </a:fld>
            <a:endParaRPr lang="en-US"/>
          </a:p>
        </p:txBody>
      </p:sp>
    </p:spTree>
    <p:extLst>
      <p:ext uri="{BB962C8B-B14F-4D97-AF65-F5344CB8AC3E}">
        <p14:creationId xmlns:p14="http://schemas.microsoft.com/office/powerpoint/2010/main" val="157492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01B9B-499E-472D-88B4-8A709CC9D8CE}" type="slidenum">
              <a:rPr lang="en-US" smtClean="0"/>
              <a:pPr/>
              <a:t>1</a:t>
            </a:fld>
            <a:endParaRPr lang="en-US" dirty="0"/>
          </a:p>
        </p:txBody>
      </p:sp>
    </p:spTree>
    <p:extLst>
      <p:ext uri="{BB962C8B-B14F-4D97-AF65-F5344CB8AC3E}">
        <p14:creationId xmlns:p14="http://schemas.microsoft.com/office/powerpoint/2010/main" val="3941501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19</a:t>
            </a:fld>
            <a:endParaRPr lang="en-US"/>
          </a:p>
        </p:txBody>
      </p:sp>
    </p:spTree>
    <p:extLst>
      <p:ext uri="{BB962C8B-B14F-4D97-AF65-F5344CB8AC3E}">
        <p14:creationId xmlns:p14="http://schemas.microsoft.com/office/powerpoint/2010/main" val="43237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20</a:t>
            </a:fld>
            <a:endParaRPr lang="en-US"/>
          </a:p>
        </p:txBody>
      </p:sp>
    </p:spTree>
    <p:extLst>
      <p:ext uri="{BB962C8B-B14F-4D97-AF65-F5344CB8AC3E}">
        <p14:creationId xmlns:p14="http://schemas.microsoft.com/office/powerpoint/2010/main" val="11096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21</a:t>
            </a:fld>
            <a:endParaRPr lang="en-US"/>
          </a:p>
        </p:txBody>
      </p:sp>
    </p:spTree>
    <p:extLst>
      <p:ext uri="{BB962C8B-B14F-4D97-AF65-F5344CB8AC3E}">
        <p14:creationId xmlns:p14="http://schemas.microsoft.com/office/powerpoint/2010/main" val="2099632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22</a:t>
            </a:fld>
            <a:endParaRPr lang="en-US"/>
          </a:p>
        </p:txBody>
      </p:sp>
    </p:spTree>
    <p:extLst>
      <p:ext uri="{BB962C8B-B14F-4D97-AF65-F5344CB8AC3E}">
        <p14:creationId xmlns:p14="http://schemas.microsoft.com/office/powerpoint/2010/main" val="254903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23</a:t>
            </a:fld>
            <a:endParaRPr lang="en-US"/>
          </a:p>
        </p:txBody>
      </p:sp>
    </p:spTree>
    <p:extLst>
      <p:ext uri="{BB962C8B-B14F-4D97-AF65-F5344CB8AC3E}">
        <p14:creationId xmlns:p14="http://schemas.microsoft.com/office/powerpoint/2010/main" val="28810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Grau 2004 and how they note airflow reaches maximum for propellor fans ~ 170 ft downstream and In our simulations it reached maximum typically at 2 or 3 downstream which is 160 ft ( measurement frequency was ± 80 ft). They also not to get maximum entrainment a large gradient between adjacent entries must be seen which is consistent with out simulations. When there is positive airflow through entry 7N and 8N (purple and dark purple on far right of the bars) then airflow is minimized through booster fan entry but when 7N and 8N are negative creating maximum gradient then airflow is high. </a:t>
            </a:r>
          </a:p>
        </p:txBody>
      </p:sp>
      <p:sp>
        <p:nvSpPr>
          <p:cNvPr id="4" name="Slide Number Placeholder 3"/>
          <p:cNvSpPr>
            <a:spLocks noGrp="1"/>
          </p:cNvSpPr>
          <p:nvPr>
            <p:ph type="sldNum" sz="quarter" idx="5"/>
          </p:nvPr>
        </p:nvSpPr>
        <p:spPr/>
        <p:txBody>
          <a:bodyPr/>
          <a:lstStyle/>
          <a:p>
            <a:fld id="{66DEA5A2-26C3-4BD3-9AB0-B7F3AE9BACC4}" type="slidenum">
              <a:rPr lang="en-US" smtClean="0"/>
              <a:t>24</a:t>
            </a:fld>
            <a:endParaRPr lang="en-US"/>
          </a:p>
        </p:txBody>
      </p:sp>
    </p:spTree>
    <p:extLst>
      <p:ext uri="{BB962C8B-B14F-4D97-AF65-F5344CB8AC3E}">
        <p14:creationId xmlns:p14="http://schemas.microsoft.com/office/powerpoint/2010/main" val="110489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25</a:t>
            </a:fld>
            <a:endParaRPr lang="en-US"/>
          </a:p>
        </p:txBody>
      </p:sp>
    </p:spTree>
    <p:extLst>
      <p:ext uri="{BB962C8B-B14F-4D97-AF65-F5344CB8AC3E}">
        <p14:creationId xmlns:p14="http://schemas.microsoft.com/office/powerpoint/2010/main" val="1673075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01B9B-499E-472D-88B4-8A709CC9D8CE}" type="slidenum">
              <a:rPr lang="en-US" smtClean="0"/>
              <a:pPr/>
              <a:t>2</a:t>
            </a:fld>
            <a:endParaRPr lang="en-US" dirty="0"/>
          </a:p>
        </p:txBody>
      </p:sp>
    </p:spTree>
    <p:extLst>
      <p:ext uri="{BB962C8B-B14F-4D97-AF65-F5344CB8AC3E}">
        <p14:creationId xmlns:p14="http://schemas.microsoft.com/office/powerpoint/2010/main" val="12388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01B9B-499E-472D-88B4-8A709CC9D8CE}" type="slidenum">
              <a:rPr lang="en-US" smtClean="0"/>
              <a:pPr/>
              <a:t>4</a:t>
            </a:fld>
            <a:endParaRPr lang="en-US" dirty="0"/>
          </a:p>
        </p:txBody>
      </p:sp>
    </p:spTree>
    <p:extLst>
      <p:ext uri="{BB962C8B-B14F-4D97-AF65-F5344CB8AC3E}">
        <p14:creationId xmlns:p14="http://schemas.microsoft.com/office/powerpoint/2010/main" val="3768917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Krog and Grau 2006 is pivotal for fan selection and entrainment discussions.  This slide discusses papers specifically about booster fan placement within the entry/section of LOM environment</a:t>
            </a:r>
          </a:p>
        </p:txBody>
      </p:sp>
      <p:sp>
        <p:nvSpPr>
          <p:cNvPr id="4" name="Slide Number Placeholder 3"/>
          <p:cNvSpPr>
            <a:spLocks noGrp="1"/>
          </p:cNvSpPr>
          <p:nvPr>
            <p:ph type="sldNum" sz="quarter" idx="10"/>
          </p:nvPr>
        </p:nvSpPr>
        <p:spPr/>
        <p:txBody>
          <a:bodyPr/>
          <a:lstStyle/>
          <a:p>
            <a:fld id="{AEA01B9B-499E-472D-88B4-8A709CC9D8CE}" type="slidenum">
              <a:rPr lang="en-US" smtClean="0"/>
              <a:pPr/>
              <a:t>5</a:t>
            </a:fld>
            <a:endParaRPr lang="en-US" dirty="0"/>
          </a:p>
        </p:txBody>
      </p:sp>
    </p:spTree>
    <p:extLst>
      <p:ext uri="{BB962C8B-B14F-4D97-AF65-F5344CB8AC3E}">
        <p14:creationId xmlns:p14="http://schemas.microsoft.com/office/powerpoint/2010/main" val="314591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focuses on ventilation / general airflow around LOM. Not specifically about Booster fan placement but rather how the whole system interacts to achieve optimal efficiency. </a:t>
            </a:r>
          </a:p>
        </p:txBody>
      </p:sp>
      <p:sp>
        <p:nvSpPr>
          <p:cNvPr id="4" name="Slide Number Placeholder 3"/>
          <p:cNvSpPr>
            <a:spLocks noGrp="1"/>
          </p:cNvSpPr>
          <p:nvPr>
            <p:ph type="sldNum" sz="quarter" idx="10"/>
          </p:nvPr>
        </p:nvSpPr>
        <p:spPr/>
        <p:txBody>
          <a:bodyPr/>
          <a:lstStyle/>
          <a:p>
            <a:fld id="{AEA01B9B-499E-472D-88B4-8A709CC9D8CE}" type="slidenum">
              <a:rPr lang="en-US" smtClean="0"/>
              <a:pPr/>
              <a:t>6</a:t>
            </a:fld>
            <a:endParaRPr lang="en-US" dirty="0"/>
          </a:p>
        </p:txBody>
      </p:sp>
    </p:spTree>
    <p:extLst>
      <p:ext uri="{BB962C8B-B14F-4D97-AF65-F5344CB8AC3E}">
        <p14:creationId xmlns:p14="http://schemas.microsoft.com/office/powerpoint/2010/main" val="316694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01B9B-499E-472D-88B4-8A709CC9D8CE}" type="slidenum">
              <a:rPr lang="en-US" smtClean="0"/>
              <a:pPr/>
              <a:t>7</a:t>
            </a:fld>
            <a:endParaRPr lang="en-US" dirty="0"/>
          </a:p>
        </p:txBody>
      </p:sp>
    </p:spTree>
    <p:extLst>
      <p:ext uri="{BB962C8B-B14F-4D97-AF65-F5344CB8AC3E}">
        <p14:creationId xmlns:p14="http://schemas.microsoft.com/office/powerpoint/2010/main" val="48187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10</a:t>
            </a:fld>
            <a:endParaRPr lang="en-US"/>
          </a:p>
        </p:txBody>
      </p:sp>
    </p:spTree>
    <p:extLst>
      <p:ext uri="{BB962C8B-B14F-4D97-AF65-F5344CB8AC3E}">
        <p14:creationId xmlns:p14="http://schemas.microsoft.com/office/powerpoint/2010/main" val="254152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EA5A2-26C3-4BD3-9AB0-B7F3AE9BACC4}" type="slidenum">
              <a:rPr lang="en-US" smtClean="0"/>
              <a:t>14</a:t>
            </a:fld>
            <a:endParaRPr lang="en-US"/>
          </a:p>
        </p:txBody>
      </p:sp>
    </p:spTree>
    <p:extLst>
      <p:ext uri="{BB962C8B-B14F-4D97-AF65-F5344CB8AC3E}">
        <p14:creationId xmlns:p14="http://schemas.microsoft.com/office/powerpoint/2010/main" val="1091382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10084-8A83-4640-9BBA-4E17A906B274}" type="slidenum">
              <a:rPr lang="en-US" smtClean="0"/>
              <a:t>18</a:t>
            </a:fld>
            <a:endParaRPr lang="en-US"/>
          </a:p>
        </p:txBody>
      </p:sp>
    </p:spTree>
    <p:extLst>
      <p:ext uri="{BB962C8B-B14F-4D97-AF65-F5344CB8AC3E}">
        <p14:creationId xmlns:p14="http://schemas.microsoft.com/office/powerpoint/2010/main" val="818238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2DAC-6C86-2E86-8DD4-2E57B6B563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F4054-EB3E-A299-1EA2-E4AB87150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5AF4D1-EF7F-272A-8B25-20F883AB14DB}"/>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5" name="Footer Placeholder 4">
            <a:extLst>
              <a:ext uri="{FF2B5EF4-FFF2-40B4-BE49-F238E27FC236}">
                <a16:creationId xmlns:a16="http://schemas.microsoft.com/office/drawing/2014/main" id="{4625A08C-ED13-095F-B34F-2866BAC70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3FD2-EE8F-91A2-670F-E77DE038E6AD}"/>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132405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6758-5011-F6CA-0C08-DAE264D9D4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BEBEC-856B-E590-5624-AE814790EA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ECAAD-5B44-DC08-E8E3-D045B9958CBD}"/>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5" name="Footer Placeholder 4">
            <a:extLst>
              <a:ext uri="{FF2B5EF4-FFF2-40B4-BE49-F238E27FC236}">
                <a16:creationId xmlns:a16="http://schemas.microsoft.com/office/drawing/2014/main" id="{C0E5706C-C084-2A45-AE0B-C4D4B1BA7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15846-CA76-C38A-77EB-CC774084E130}"/>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416781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71DFAD-45E5-490B-AFB4-451D75E84A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2F84C-74AA-CFA4-E9BB-BF5E802AA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CC7FB-C0AD-1792-D001-DC09989380F4}"/>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5" name="Footer Placeholder 4">
            <a:extLst>
              <a:ext uri="{FF2B5EF4-FFF2-40B4-BE49-F238E27FC236}">
                <a16:creationId xmlns:a16="http://schemas.microsoft.com/office/drawing/2014/main" id="{EAFD45CB-C080-3E0B-8A21-B8535DFDC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4A85D-7EAE-F630-3272-776C664DEF31}"/>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26898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8D2C-048B-4616-704B-223F2BC35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E9DC7-5401-A99C-A988-66647E487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51F72-878E-0B11-3746-DCB535535D8C}"/>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5" name="Footer Placeholder 4">
            <a:extLst>
              <a:ext uri="{FF2B5EF4-FFF2-40B4-BE49-F238E27FC236}">
                <a16:creationId xmlns:a16="http://schemas.microsoft.com/office/drawing/2014/main" id="{8C3286CB-E3C9-FF77-C1D1-65A60978C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CCE31-E91A-1A47-4B98-8AB4C1A1B6AF}"/>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92668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B7D4-F87F-7C67-B755-5B5063AB95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4E406-42E0-46E8-2B54-86FF982C3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CDCEFE-7E9F-987B-3607-977B503F2AE6}"/>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5" name="Footer Placeholder 4">
            <a:extLst>
              <a:ext uri="{FF2B5EF4-FFF2-40B4-BE49-F238E27FC236}">
                <a16:creationId xmlns:a16="http://schemas.microsoft.com/office/drawing/2014/main" id="{B749F488-6027-376B-2047-BD1BEF880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6FD21-61A3-74DA-BE87-8E448EDB1032}"/>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408628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9A47-6D49-3E40-2C8D-27E8B1417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FB05E-7A53-581E-8E79-207A8E2F8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943CE8-B739-C5DF-D180-DFD5C32B6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E546F-13E9-27BD-AA8D-C6B983CE4F72}"/>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6" name="Footer Placeholder 5">
            <a:extLst>
              <a:ext uri="{FF2B5EF4-FFF2-40B4-BE49-F238E27FC236}">
                <a16:creationId xmlns:a16="http://schemas.microsoft.com/office/drawing/2014/main" id="{CF4FB39E-E528-77DC-70A1-04D9EBAD2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949C7-1CC9-42E6-D05C-48D103218225}"/>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73910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33B1-D488-EB51-214F-EDD1E522FF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19C96-9BA2-0F31-6F71-92D3EFCE4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55F2E-95F4-9E12-98CE-8E412C0ECE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D2DEC-77EB-4C3E-20A9-83C2EFA491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2C95E2-E3AF-8E88-8BD8-6853A27C34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1A380B-F94F-478C-84B1-F770B0A7F176}"/>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8" name="Footer Placeholder 7">
            <a:extLst>
              <a:ext uri="{FF2B5EF4-FFF2-40B4-BE49-F238E27FC236}">
                <a16:creationId xmlns:a16="http://schemas.microsoft.com/office/drawing/2014/main" id="{0F7ED757-E63F-FDFA-6E9F-BBE884122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F51A46-F104-8EA4-527B-FBE7AD9DDF47}"/>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67857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2CF9-4137-A279-9C4A-A09DA2B6A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553675-76B0-D30A-5674-FAF8F4265B75}"/>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4" name="Footer Placeholder 3">
            <a:extLst>
              <a:ext uri="{FF2B5EF4-FFF2-40B4-BE49-F238E27FC236}">
                <a16:creationId xmlns:a16="http://schemas.microsoft.com/office/drawing/2014/main" id="{2D9AFFD6-CEB2-2FF3-255A-5D1CED434C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FFA3D8-9EEF-9695-B9BF-750042DB8342}"/>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421563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4866B-6086-E363-01FA-A0BE41C5E15B}"/>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3" name="Footer Placeholder 2">
            <a:extLst>
              <a:ext uri="{FF2B5EF4-FFF2-40B4-BE49-F238E27FC236}">
                <a16:creationId xmlns:a16="http://schemas.microsoft.com/office/drawing/2014/main" id="{76DB408C-6A8E-8FA3-7893-45B5CBDA2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20F2E-F1F6-5F41-AA8C-185BE65D603A}"/>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78379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534-CE91-4756-142D-5D682C5A3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ED176B-FF40-BAE7-E6B7-3CE0C7E24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27E23C-2AFB-DD32-4244-D8B2413BE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CD4B1-8860-1BFD-525E-30FE72AC3974}"/>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6" name="Footer Placeholder 5">
            <a:extLst>
              <a:ext uri="{FF2B5EF4-FFF2-40B4-BE49-F238E27FC236}">
                <a16:creationId xmlns:a16="http://schemas.microsoft.com/office/drawing/2014/main" id="{F6903655-3BA3-7538-BE94-9AC23DD63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246AB-2FEA-B623-E5E5-F2BBDCEB2EC8}"/>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81833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CE67-D128-B0CB-66E2-A0A55F5A5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06A3E-094E-74BB-F720-C6704BC08B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EEB10-32CB-CB04-8A03-DD57C86C8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4737E-3A93-FA8F-BD28-49F30F782AB0}"/>
              </a:ext>
            </a:extLst>
          </p:cNvPr>
          <p:cNvSpPr>
            <a:spLocks noGrp="1"/>
          </p:cNvSpPr>
          <p:nvPr>
            <p:ph type="dt" sz="half" idx="10"/>
          </p:nvPr>
        </p:nvSpPr>
        <p:spPr/>
        <p:txBody>
          <a:bodyPr/>
          <a:lstStyle/>
          <a:p>
            <a:fld id="{37A02CF8-C11A-4CC1-B98A-6CFA8315D141}" type="datetimeFigureOut">
              <a:rPr lang="en-US" smtClean="0"/>
              <a:t>10/5/2022</a:t>
            </a:fld>
            <a:endParaRPr lang="en-US"/>
          </a:p>
        </p:txBody>
      </p:sp>
      <p:sp>
        <p:nvSpPr>
          <p:cNvPr id="6" name="Footer Placeholder 5">
            <a:extLst>
              <a:ext uri="{FF2B5EF4-FFF2-40B4-BE49-F238E27FC236}">
                <a16:creationId xmlns:a16="http://schemas.microsoft.com/office/drawing/2014/main" id="{37AB58A7-B992-52D4-22F0-1EC1DDC7F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7D084-6A84-58BB-57D6-074048F5AC5B}"/>
              </a:ext>
            </a:extLst>
          </p:cNvPr>
          <p:cNvSpPr>
            <a:spLocks noGrp="1"/>
          </p:cNvSpPr>
          <p:nvPr>
            <p:ph type="sldNum" sz="quarter" idx="12"/>
          </p:nvPr>
        </p:nvSpPr>
        <p:spPr/>
        <p:txBody>
          <a:bodyPr/>
          <a:lstStyle/>
          <a:p>
            <a:fld id="{DE2DC541-F919-4734-A230-7CD61458100F}" type="slidenum">
              <a:rPr lang="en-US" smtClean="0"/>
              <a:t>‹#›</a:t>
            </a:fld>
            <a:endParaRPr lang="en-US"/>
          </a:p>
        </p:txBody>
      </p:sp>
    </p:spTree>
    <p:extLst>
      <p:ext uri="{BB962C8B-B14F-4D97-AF65-F5344CB8AC3E}">
        <p14:creationId xmlns:p14="http://schemas.microsoft.com/office/powerpoint/2010/main" val="314716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782CAC-8F4C-B92A-359A-18EB0F3D3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498584-26F6-7BDB-9A36-91374C323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8142C-A7E0-5BA9-D1F7-11B1C3F439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02CF8-C11A-4CC1-B98A-6CFA8315D141}" type="datetimeFigureOut">
              <a:rPr lang="en-US" smtClean="0"/>
              <a:t>10/5/2022</a:t>
            </a:fld>
            <a:endParaRPr lang="en-US"/>
          </a:p>
        </p:txBody>
      </p:sp>
      <p:sp>
        <p:nvSpPr>
          <p:cNvPr id="5" name="Footer Placeholder 4">
            <a:extLst>
              <a:ext uri="{FF2B5EF4-FFF2-40B4-BE49-F238E27FC236}">
                <a16:creationId xmlns:a16="http://schemas.microsoft.com/office/drawing/2014/main" id="{D06629D6-6F3D-2603-C34B-ECE47542F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42025-BE32-C076-CA23-46988B74D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DC541-F919-4734-A230-7CD61458100F}" type="slidenum">
              <a:rPr lang="en-US" smtClean="0"/>
              <a:t>‹#›</a:t>
            </a:fld>
            <a:endParaRPr lang="en-US"/>
          </a:p>
        </p:txBody>
      </p:sp>
    </p:spTree>
    <p:extLst>
      <p:ext uri="{BB962C8B-B14F-4D97-AF65-F5344CB8AC3E}">
        <p14:creationId xmlns:p14="http://schemas.microsoft.com/office/powerpoint/2010/main" val="2510574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E25707-CA54-A68F-A078-6FC7A627ED39}"/>
              </a:ext>
            </a:extLst>
          </p:cNvPr>
          <p:cNvPicPr>
            <a:picLocks noChangeAspect="1"/>
          </p:cNvPicPr>
          <p:nvPr/>
        </p:nvPicPr>
        <p:blipFill rotWithShape="1">
          <a:blip r:embed="rId3"/>
          <a:srcRect t="1404"/>
          <a:stretch/>
        </p:blipFill>
        <p:spPr>
          <a:xfrm>
            <a:off x="0" y="0"/>
            <a:ext cx="12220575" cy="6857999"/>
          </a:xfrm>
          <a:prstGeom prst="rect">
            <a:avLst/>
          </a:prstGeom>
        </p:spPr>
      </p:pic>
      <p:sp>
        <p:nvSpPr>
          <p:cNvPr id="5" name="Rectangle 4"/>
          <p:cNvSpPr/>
          <p:nvPr/>
        </p:nvSpPr>
        <p:spPr>
          <a:xfrm>
            <a:off x="133349" y="170615"/>
            <a:ext cx="7448551" cy="5852884"/>
          </a:xfrm>
          <a:prstGeom prst="rect">
            <a:avLst/>
          </a:prstGeom>
        </p:spPr>
        <p:txBody>
          <a:bodyPr wrap="square">
            <a:spAutoFit/>
          </a:bodyPr>
          <a:lstStyle/>
          <a:p>
            <a:pPr algn="ctr"/>
            <a:endParaRPr lang="en-US" altLang="zh-CN" sz="2500" dirty="0">
              <a:latin typeface="Times New Roman" panose="02020603050405020304" pitchFamily="18" charset="0"/>
              <a:cs typeface="Times New Roman" panose="02020603050405020304" pitchFamily="18" charset="0"/>
            </a:endParaRPr>
          </a:p>
          <a:p>
            <a:pPr marL="0" marR="0" indent="457200" algn="ctr">
              <a:lnSpc>
                <a:spcPct val="150000"/>
              </a:lnSpc>
              <a:spcBef>
                <a:spcPts val="0"/>
              </a:spcBef>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Investigation of Airflow Distribution in Large opening Mines through Field Studies and CFD Modeling</a:t>
            </a: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ctr">
              <a:lnSpc>
                <a:spcPct val="150000"/>
              </a:lnSpc>
              <a:spcBef>
                <a:spcPts val="0"/>
              </a:spcBef>
              <a:spcAft>
                <a:spcPts val="800"/>
              </a:spcAft>
            </a:pP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ctr">
              <a:lnSpc>
                <a:spcPct val="150000"/>
              </a:lnSpc>
              <a:spcBef>
                <a:spcPts val="0"/>
              </a:spcBef>
              <a:spcAft>
                <a:spcPts val="8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Dr. Shimin Liu</a:t>
            </a:r>
          </a:p>
          <a:p>
            <a:pPr marL="0" marR="0" indent="457200" algn="ctr">
              <a:lnSpc>
                <a:spcPct val="150000"/>
              </a:lnSpc>
              <a:spcBef>
                <a:spcPts val="0"/>
              </a:spcBef>
              <a:spcAft>
                <a:spcPts val="800"/>
              </a:spcAft>
            </a:pPr>
            <a:endPar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gn="ctr">
              <a:lnSpc>
                <a:spcPct val="150000"/>
              </a:lnSpc>
              <a:spcBef>
                <a:spcPts val="0"/>
              </a:spcBef>
              <a:spcAft>
                <a:spcPts val="800"/>
              </a:spcAft>
            </a:pPr>
            <a:r>
              <a:rPr lang="en-US" altLang="zh-CN" sz="2800" b="1" i="1" dirty="0">
                <a:solidFill>
                  <a:schemeClr val="bg1"/>
                </a:solidFill>
                <a:latin typeface="Times New Roman" panose="02020603050405020304" pitchFamily="18" charset="0"/>
                <a:cs typeface="Times New Roman" panose="02020603050405020304" pitchFamily="18" charset="0"/>
              </a:rPr>
              <a:t>Penn State University </a:t>
            </a:r>
          </a:p>
          <a:p>
            <a:pPr algn="ctr"/>
            <a:endParaRPr lang="en-US" altLang="zh-CN" sz="25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10736"/>
            <a:ext cx="1905000" cy="621030"/>
          </a:xfrm>
          <a:prstGeom prst="rect">
            <a:avLst/>
          </a:prstGeom>
        </p:spPr>
      </p:pic>
      <p:sp>
        <p:nvSpPr>
          <p:cNvPr id="3" name="Slide Number Placeholder 1">
            <a:extLst>
              <a:ext uri="{FF2B5EF4-FFF2-40B4-BE49-F238E27FC236}">
                <a16:creationId xmlns:a16="http://schemas.microsoft.com/office/drawing/2014/main" id="{8B6654D7-E19D-CD21-ECA5-0F6A20C30792}"/>
              </a:ext>
            </a:extLst>
          </p:cNvPr>
          <p:cNvSpPr txBox="1">
            <a:spLocks/>
          </p:cNvSpPr>
          <p:nvPr/>
        </p:nvSpPr>
        <p:spPr>
          <a:xfrm>
            <a:off x="11868150" y="6477000"/>
            <a:ext cx="323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8AE07-05E0-405B-B2DE-AAD516E8A9F0}"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84893436-5598-3EA6-BA76-6E497D5841A8}"/>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5" name="Title 1">
            <a:extLst>
              <a:ext uri="{FF2B5EF4-FFF2-40B4-BE49-F238E27FC236}">
                <a16:creationId xmlns:a16="http://schemas.microsoft.com/office/drawing/2014/main" id="{8415C08A-B445-DB0A-568C-257D45CA033D}"/>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Research</a:t>
            </a:r>
            <a:r>
              <a:rPr lang="en-US" sz="3600" dirty="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Objectives </a:t>
            </a:r>
          </a:p>
        </p:txBody>
      </p:sp>
      <p:sp>
        <p:nvSpPr>
          <p:cNvPr id="16" name="TextBox 15">
            <a:extLst>
              <a:ext uri="{FF2B5EF4-FFF2-40B4-BE49-F238E27FC236}">
                <a16:creationId xmlns:a16="http://schemas.microsoft.com/office/drawing/2014/main" id="{B43C4821-B633-E4B0-3131-FE888932FAF7}"/>
              </a:ext>
            </a:extLst>
          </p:cNvPr>
          <p:cNvSpPr txBox="1"/>
          <p:nvPr/>
        </p:nvSpPr>
        <p:spPr>
          <a:xfrm>
            <a:off x="152702" y="1089898"/>
            <a:ext cx="4714574"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b="1" dirty="0">
                <a:latin typeface="Times New Roman" panose="02020603050405020304" pitchFamily="18" charset="0"/>
                <a:cs typeface="Times New Roman" panose="02020603050405020304" pitchFamily="18" charset="0"/>
              </a:rPr>
              <a:t>Booster Fan (BF) Placement:</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Conduct mine scale ventilation survey</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Determine optimal location for CFD modeling</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Create a CFD simulation which can model the booster fan placement about the </a:t>
            </a:r>
            <a:r>
              <a:rPr lang="en-US" dirty="0">
                <a:solidFill>
                  <a:srgbClr val="FF0000"/>
                </a:solidFill>
                <a:latin typeface="Times New Roman" panose="02020603050405020304" pitchFamily="18" charset="0"/>
                <a:cs typeface="Times New Roman" panose="02020603050405020304" pitchFamily="18" charset="0"/>
              </a:rPr>
              <a:t>perimeter ventilation scheme</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Evaluate the different booster fan positions inside the entryway to offer guidance of BF placement strategies for mine operators. </a:t>
            </a:r>
          </a:p>
        </p:txBody>
      </p:sp>
      <p:pic>
        <p:nvPicPr>
          <p:cNvPr id="2" name="Picture 1">
            <a:extLst>
              <a:ext uri="{FF2B5EF4-FFF2-40B4-BE49-F238E27FC236}">
                <a16:creationId xmlns:a16="http://schemas.microsoft.com/office/drawing/2014/main" id="{B5BD9263-2A01-416F-0CD5-7F04600D69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5050226" y="1570695"/>
            <a:ext cx="2240616" cy="3887130"/>
          </a:xfrm>
          <a:prstGeom prst="rect">
            <a:avLst/>
          </a:prstGeom>
          <a:ln w="28575">
            <a:solidFill>
              <a:srgbClr val="FF0000"/>
            </a:solidFill>
          </a:ln>
        </p:spPr>
      </p:pic>
      <p:cxnSp>
        <p:nvCxnSpPr>
          <p:cNvPr id="17" name="Straight Arrow Connector 16">
            <a:extLst>
              <a:ext uri="{FF2B5EF4-FFF2-40B4-BE49-F238E27FC236}">
                <a16:creationId xmlns:a16="http://schemas.microsoft.com/office/drawing/2014/main" id="{545E403B-2CC8-277F-8B5D-50D75A0031EE}"/>
              </a:ext>
            </a:extLst>
          </p:cNvPr>
          <p:cNvCxnSpPr>
            <a:cxnSpLocks/>
            <a:stCxn id="21" idx="0"/>
          </p:cNvCxnSpPr>
          <p:nvPr/>
        </p:nvCxnSpPr>
        <p:spPr>
          <a:xfrm flipH="1" flipV="1">
            <a:off x="6673421" y="2742074"/>
            <a:ext cx="101236" cy="16345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5476343-AC67-553C-6127-E0C4BB24C6F5}"/>
              </a:ext>
            </a:extLst>
          </p:cNvPr>
          <p:cNvSpPr txBox="1"/>
          <p:nvPr/>
        </p:nvSpPr>
        <p:spPr>
          <a:xfrm>
            <a:off x="6122194" y="4376668"/>
            <a:ext cx="1304925" cy="369332"/>
          </a:xfrm>
          <a:prstGeom prst="rect">
            <a:avLst/>
          </a:prstGeom>
          <a:solidFill>
            <a:schemeClr val="bg1"/>
          </a:solid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Booster Fan</a:t>
            </a:r>
          </a:p>
        </p:txBody>
      </p:sp>
      <p:pic>
        <p:nvPicPr>
          <p:cNvPr id="24" name="Picture 23">
            <a:extLst>
              <a:ext uri="{FF2B5EF4-FFF2-40B4-BE49-F238E27FC236}">
                <a16:creationId xmlns:a16="http://schemas.microsoft.com/office/drawing/2014/main" id="{3C851753-070B-ACCD-46E2-D019F8F076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86650" y="321266"/>
            <a:ext cx="4538812" cy="3404109"/>
          </a:xfrm>
          <a:prstGeom prst="rect">
            <a:avLst/>
          </a:prstGeom>
        </p:spPr>
      </p:pic>
      <p:pic>
        <p:nvPicPr>
          <p:cNvPr id="51" name="Content Placeholder 5">
            <a:extLst>
              <a:ext uri="{FF2B5EF4-FFF2-40B4-BE49-F238E27FC236}">
                <a16:creationId xmlns:a16="http://schemas.microsoft.com/office/drawing/2014/main" id="{35BF7E7A-1679-FC12-EEF0-DCA47659AE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4774" y="3785366"/>
            <a:ext cx="4353401" cy="2931218"/>
          </a:xfrm>
          <a:prstGeom prst="rect">
            <a:avLst/>
          </a:prstGeom>
        </p:spPr>
      </p:pic>
      <p:cxnSp>
        <p:nvCxnSpPr>
          <p:cNvPr id="54" name="Straight Arrow Connector 53">
            <a:extLst>
              <a:ext uri="{FF2B5EF4-FFF2-40B4-BE49-F238E27FC236}">
                <a16:creationId xmlns:a16="http://schemas.microsoft.com/office/drawing/2014/main" id="{1F4305FF-7EA0-E65D-284A-140166548B43}"/>
              </a:ext>
            </a:extLst>
          </p:cNvPr>
          <p:cNvCxnSpPr>
            <a:cxnSpLocks/>
          </p:cNvCxnSpPr>
          <p:nvPr/>
        </p:nvCxnSpPr>
        <p:spPr>
          <a:xfrm flipH="1">
            <a:off x="7290842" y="4986338"/>
            <a:ext cx="688727"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0A2A5AB-2EDD-C71A-D6CB-5E58C9AA8C20}"/>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58" name="TextBox 57">
            <a:extLst>
              <a:ext uri="{FF2B5EF4-FFF2-40B4-BE49-F238E27FC236}">
                <a16:creationId xmlns:a16="http://schemas.microsoft.com/office/drawing/2014/main" id="{257B0D52-DC2D-A5C9-9000-094BB7AD37E4}"/>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59" name="TextBox 58">
            <a:extLst>
              <a:ext uri="{FF2B5EF4-FFF2-40B4-BE49-F238E27FC236}">
                <a16:creationId xmlns:a16="http://schemas.microsoft.com/office/drawing/2014/main" id="{D1145368-F6DB-E769-9E88-61A19A14B1FA}"/>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67" name="Picture 66">
            <a:extLst>
              <a:ext uri="{FF2B5EF4-FFF2-40B4-BE49-F238E27FC236}">
                <a16:creationId xmlns:a16="http://schemas.microsoft.com/office/drawing/2014/main" id="{CD2E5C2D-CCD5-1961-6108-609BBE904F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68" name="Slide Number Placeholder 1">
            <a:extLst>
              <a:ext uri="{FF2B5EF4-FFF2-40B4-BE49-F238E27FC236}">
                <a16:creationId xmlns:a16="http://schemas.microsoft.com/office/drawing/2014/main" id="{269F112F-1D02-EAB5-7FB5-F5CBC842CE71}"/>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10</a:t>
            </a:fld>
            <a:endParaRPr lang="en-US" dirty="0"/>
          </a:p>
        </p:txBody>
      </p:sp>
      <p:sp>
        <p:nvSpPr>
          <p:cNvPr id="3" name="TextBox 2">
            <a:extLst>
              <a:ext uri="{FF2B5EF4-FFF2-40B4-BE49-F238E27FC236}">
                <a16:creationId xmlns:a16="http://schemas.microsoft.com/office/drawing/2014/main" id="{9EFA4F30-C5E9-BA9B-8E80-5ED1D1A0E195}"/>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3104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6A38820-109D-D723-F86A-F2AAADE553A9}"/>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Partner Mine</a:t>
            </a:r>
          </a:p>
        </p:txBody>
      </p:sp>
      <p:sp>
        <p:nvSpPr>
          <p:cNvPr id="14" name="TextBox 13">
            <a:extLst>
              <a:ext uri="{FF2B5EF4-FFF2-40B4-BE49-F238E27FC236}">
                <a16:creationId xmlns:a16="http://schemas.microsoft.com/office/drawing/2014/main" id="{2A570238-6E77-3F8C-7639-EF6D035A10A4}"/>
              </a:ext>
            </a:extLst>
          </p:cNvPr>
          <p:cNvSpPr txBox="1"/>
          <p:nvPr/>
        </p:nvSpPr>
        <p:spPr>
          <a:xfrm>
            <a:off x="152701" y="1089898"/>
            <a:ext cx="4910603" cy="455509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b="1" dirty="0">
                <a:latin typeface="Times New Roman" panose="02020603050405020304" pitchFamily="18" charset="0"/>
                <a:cs typeface="Times New Roman" panose="02020603050405020304" pitchFamily="18" charset="0"/>
              </a:rPr>
              <a:t>Single Level underground limestone mine</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Southwestern Pennsylvania</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Drift access</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4 portals – 2 on east and 2 new portals on the west side of the mine</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Perimeter ventilation scheme</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40 ft. x 30 ft.  entry widths and heights</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7 booster fans (propellor) and curtains/stoppings used throughout </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Different colors indicate different levels of benching </a:t>
            </a:r>
          </a:p>
        </p:txBody>
      </p:sp>
      <p:pic>
        <p:nvPicPr>
          <p:cNvPr id="16" name="Picture 15">
            <a:extLst>
              <a:ext uri="{FF2B5EF4-FFF2-40B4-BE49-F238E27FC236}">
                <a16:creationId xmlns:a16="http://schemas.microsoft.com/office/drawing/2014/main" id="{280CED16-CA69-A9C8-2148-D798BE24E8C0}"/>
              </a:ext>
            </a:extLst>
          </p:cNvPr>
          <p:cNvPicPr>
            <a:picLocks noChangeAspect="1"/>
          </p:cNvPicPr>
          <p:nvPr/>
        </p:nvPicPr>
        <p:blipFill>
          <a:blip r:embed="rId2"/>
          <a:stretch>
            <a:fillRect/>
          </a:stretch>
        </p:blipFill>
        <p:spPr>
          <a:xfrm>
            <a:off x="5063304" y="514987"/>
            <a:ext cx="7026404" cy="5705441"/>
          </a:xfrm>
          <a:prstGeom prst="rect">
            <a:avLst/>
          </a:prstGeom>
        </p:spPr>
      </p:pic>
      <p:sp>
        <p:nvSpPr>
          <p:cNvPr id="17" name="TextBox 16">
            <a:extLst>
              <a:ext uri="{FF2B5EF4-FFF2-40B4-BE49-F238E27FC236}">
                <a16:creationId xmlns:a16="http://schemas.microsoft.com/office/drawing/2014/main" id="{FDBE4865-7DBB-E3ED-0A17-97833952F562}"/>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8CB5A24B-E660-407D-272E-E50CA93A2090}"/>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9" name="TextBox 18">
            <a:extLst>
              <a:ext uri="{FF2B5EF4-FFF2-40B4-BE49-F238E27FC236}">
                <a16:creationId xmlns:a16="http://schemas.microsoft.com/office/drawing/2014/main" id="{9FC2BE25-CADF-CA34-70B6-7C1BB1559FF5}"/>
              </a:ext>
            </a:extLst>
          </p:cNvPr>
          <p:cNvSpPr txBox="1"/>
          <p:nvPr/>
        </p:nvSpPr>
        <p:spPr>
          <a:xfrm>
            <a:off x="4082911" y="-2658"/>
            <a:ext cx="2745518" cy="246221"/>
          </a:xfrm>
          <a:prstGeom prst="rect">
            <a:avLst/>
          </a:prstGeom>
          <a:solidFill>
            <a:schemeClr val="accent5">
              <a:lumMod val="60000"/>
              <a:lumOff val="4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 name="TextBox 19">
            <a:extLst>
              <a:ext uri="{FF2B5EF4-FFF2-40B4-BE49-F238E27FC236}">
                <a16:creationId xmlns:a16="http://schemas.microsoft.com/office/drawing/2014/main" id="{C94E42B8-7E12-414F-8944-F8B9C7B32D9A}"/>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D28BC51B-4605-F236-7C4E-10298A8DBA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4" name="Slide Number Placeholder 1">
            <a:extLst>
              <a:ext uri="{FF2B5EF4-FFF2-40B4-BE49-F238E27FC236}">
                <a16:creationId xmlns:a16="http://schemas.microsoft.com/office/drawing/2014/main" id="{C2283DBB-2B25-C050-E9A8-80FD7795C000}"/>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11</a:t>
            </a:fld>
            <a:endParaRPr lang="en-US" dirty="0"/>
          </a:p>
        </p:txBody>
      </p:sp>
      <p:sp>
        <p:nvSpPr>
          <p:cNvPr id="2" name="TextBox 1">
            <a:extLst>
              <a:ext uri="{FF2B5EF4-FFF2-40B4-BE49-F238E27FC236}">
                <a16:creationId xmlns:a16="http://schemas.microsoft.com/office/drawing/2014/main" id="{2D82578E-102B-77E9-7CF6-67D28A0F45F1}"/>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42550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3D968D9-0A99-58A6-5F06-C47713A4F81C}"/>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Atmospheric monitoring</a:t>
            </a:r>
          </a:p>
        </p:txBody>
      </p:sp>
      <p:pic>
        <p:nvPicPr>
          <p:cNvPr id="16" name="Picture 15">
            <a:extLst>
              <a:ext uri="{FF2B5EF4-FFF2-40B4-BE49-F238E27FC236}">
                <a16:creationId xmlns:a16="http://schemas.microsoft.com/office/drawing/2014/main" id="{669C8EA8-62C3-ACD0-59CC-740F5F85D2BC}"/>
              </a:ext>
            </a:extLst>
          </p:cNvPr>
          <p:cNvPicPr>
            <a:picLocks noChangeAspect="1"/>
          </p:cNvPicPr>
          <p:nvPr/>
        </p:nvPicPr>
        <p:blipFill>
          <a:blip r:embed="rId2"/>
          <a:stretch>
            <a:fillRect/>
          </a:stretch>
        </p:blipFill>
        <p:spPr>
          <a:xfrm>
            <a:off x="8880866" y="367622"/>
            <a:ext cx="2987284" cy="2727322"/>
          </a:xfrm>
          <a:prstGeom prst="rect">
            <a:avLst/>
          </a:prstGeom>
        </p:spPr>
      </p:pic>
      <p:pic>
        <p:nvPicPr>
          <p:cNvPr id="17" name="Picture 16" descr="A picture containing light&#10;&#10;Description automatically generated">
            <a:extLst>
              <a:ext uri="{FF2B5EF4-FFF2-40B4-BE49-F238E27FC236}">
                <a16:creationId xmlns:a16="http://schemas.microsoft.com/office/drawing/2014/main" id="{DB8E017A-78DC-225A-D0D5-E97CAC5DCF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61450" y="3153534"/>
            <a:ext cx="2752334" cy="2996375"/>
          </a:xfrm>
          <a:prstGeom prst="rect">
            <a:avLst/>
          </a:prstGeom>
        </p:spPr>
      </p:pic>
      <p:pic>
        <p:nvPicPr>
          <p:cNvPr id="18" name="Picture 17">
            <a:extLst>
              <a:ext uri="{FF2B5EF4-FFF2-40B4-BE49-F238E27FC236}">
                <a16:creationId xmlns:a16="http://schemas.microsoft.com/office/drawing/2014/main" id="{B276CB55-7535-2DC9-2AED-64EEF0C31D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981758" y="2334044"/>
            <a:ext cx="4726702" cy="2905029"/>
          </a:xfrm>
          <a:prstGeom prst="rect">
            <a:avLst/>
          </a:prstGeom>
        </p:spPr>
      </p:pic>
      <p:sp>
        <p:nvSpPr>
          <p:cNvPr id="15" name="TextBox 14">
            <a:extLst>
              <a:ext uri="{FF2B5EF4-FFF2-40B4-BE49-F238E27FC236}">
                <a16:creationId xmlns:a16="http://schemas.microsoft.com/office/drawing/2014/main" id="{588F93D6-AEDB-C115-E194-45D911D147A7}"/>
              </a:ext>
            </a:extLst>
          </p:cNvPr>
          <p:cNvSpPr txBox="1"/>
          <p:nvPr/>
        </p:nvSpPr>
        <p:spPr>
          <a:xfrm>
            <a:off x="152701" y="1089898"/>
            <a:ext cx="5476069" cy="46474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b="1" dirty="0">
                <a:latin typeface="Times New Roman" panose="02020603050405020304" pitchFamily="18" charset="0"/>
                <a:cs typeface="Times New Roman" panose="02020603050405020304" pitchFamily="18" charset="0"/>
              </a:rPr>
              <a:t>Onset – HOBO micro data logging stations:</a:t>
            </a:r>
          </a:p>
          <a:p>
            <a:pPr marL="285750" indent="-285750">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8 stations </a:t>
            </a:r>
          </a:p>
          <a:p>
            <a:pPr marL="285750" indent="-285750">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year survey</a:t>
            </a:r>
          </a:p>
          <a:p>
            <a:pPr marL="285750" indent="-285750">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Temperature, Barometric pressure, Relative humidity</a:t>
            </a:r>
          </a:p>
          <a:p>
            <a:pPr marL="571500" indent="-2857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Temperature: </a:t>
            </a:r>
            <a:r>
              <a:rPr lang="en-US" sz="1800" dirty="0">
                <a:effectLst/>
                <a:latin typeface="Times New Roman" panose="02020603050405020304" pitchFamily="18" charset="0"/>
                <a:ea typeface="SimSun" panose="02010600030101010101" pitchFamily="2" charset="-122"/>
              </a:rPr>
              <a:t>± 0.21°C from -40°C to 75°C </a:t>
            </a:r>
          </a:p>
          <a:p>
            <a:pPr marL="571500" indent="-285750">
              <a:buFont typeface="Wingdings" panose="05000000000000000000" pitchFamily="2" charset="2"/>
              <a:buChar char="v"/>
            </a:pPr>
            <a:r>
              <a:rPr lang="en-US" dirty="0">
                <a:latin typeface="Times New Roman" panose="02020603050405020304" pitchFamily="18" charset="0"/>
                <a:ea typeface="SimSun" panose="02010600030101010101" pitchFamily="2" charset="-122"/>
                <a:cs typeface="Times New Roman" panose="02020603050405020304" pitchFamily="18" charset="0"/>
              </a:rPr>
              <a:t>Pressure: </a:t>
            </a:r>
            <a:r>
              <a:rPr lang="en-US" sz="1800" dirty="0">
                <a:effectLst/>
                <a:latin typeface="Times New Roman" panose="02020603050405020304" pitchFamily="18" charset="0"/>
                <a:ea typeface="SimSun" panose="02010600030101010101" pitchFamily="2" charset="-122"/>
              </a:rPr>
              <a:t>± 3 mbar (300 pa)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from 660 to 1070 mbar (66 kPa to 107 kPa)</a:t>
            </a:r>
          </a:p>
          <a:p>
            <a:pPr marL="571500" indent="-285750">
              <a:buFont typeface="Wingdings" panose="05000000000000000000" pitchFamily="2" charset="2"/>
              <a:buChar char="v"/>
            </a:pPr>
            <a:r>
              <a:rPr lang="en-US" dirty="0">
                <a:latin typeface="Times New Roman" panose="02020603050405020304" pitchFamily="18" charset="0"/>
                <a:ea typeface="SimSun" panose="02010600030101010101" pitchFamily="2" charset="-122"/>
                <a:cs typeface="Times New Roman" panose="02020603050405020304" pitchFamily="18" charset="0"/>
              </a:rPr>
              <a:t>RH: </a:t>
            </a:r>
            <a:r>
              <a:rPr lang="en-US" sz="1800" dirty="0">
                <a:effectLst/>
                <a:latin typeface="Times New Roman" panose="02020603050405020304" pitchFamily="18" charset="0"/>
                <a:ea typeface="SimSun" panose="02010600030101010101" pitchFamily="2" charset="-122"/>
              </a:rPr>
              <a:t>± 2.5% from 0% to 100%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285750" indent="-234950">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minute measurement frequency</a:t>
            </a:r>
          </a:p>
          <a:p>
            <a:pPr marL="285750" indent="-285750">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180 days of battery life</a:t>
            </a:r>
          </a:p>
          <a:p>
            <a:endParaRPr lang="en-US" dirty="0">
              <a:latin typeface="Times New Roman" panose="02020603050405020304" pitchFamily="18" charset="0"/>
              <a:cs typeface="Times New Roman" panose="02020603050405020304" pitchFamily="18" charset="0"/>
            </a:endParaRP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Logger placement</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Berms of less used areas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Ribs in high traffic areas </a:t>
            </a:r>
          </a:p>
        </p:txBody>
      </p:sp>
      <p:sp>
        <p:nvSpPr>
          <p:cNvPr id="19" name="TextBox 18">
            <a:extLst>
              <a:ext uri="{FF2B5EF4-FFF2-40B4-BE49-F238E27FC236}">
                <a16:creationId xmlns:a16="http://schemas.microsoft.com/office/drawing/2014/main" id="{F66D0387-310C-704D-A39C-6380730F933E}"/>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20" name="TextBox 19">
            <a:extLst>
              <a:ext uri="{FF2B5EF4-FFF2-40B4-BE49-F238E27FC236}">
                <a16:creationId xmlns:a16="http://schemas.microsoft.com/office/drawing/2014/main" id="{45FD0605-EDBC-DA76-3CAD-FE8443FD7DD0}"/>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21" name="TextBox 20">
            <a:extLst>
              <a:ext uri="{FF2B5EF4-FFF2-40B4-BE49-F238E27FC236}">
                <a16:creationId xmlns:a16="http://schemas.microsoft.com/office/drawing/2014/main" id="{7CB4B241-708A-6ACA-8466-EC950FE1A4C6}"/>
              </a:ext>
            </a:extLst>
          </p:cNvPr>
          <p:cNvSpPr txBox="1"/>
          <p:nvPr/>
        </p:nvSpPr>
        <p:spPr>
          <a:xfrm>
            <a:off x="4082911" y="-2658"/>
            <a:ext cx="2745518" cy="246221"/>
          </a:xfrm>
          <a:prstGeom prst="rect">
            <a:avLst/>
          </a:prstGeom>
          <a:solidFill>
            <a:schemeClr val="accent5">
              <a:lumMod val="60000"/>
              <a:lumOff val="4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2" name="TextBox 21">
            <a:extLst>
              <a:ext uri="{FF2B5EF4-FFF2-40B4-BE49-F238E27FC236}">
                <a16:creationId xmlns:a16="http://schemas.microsoft.com/office/drawing/2014/main" id="{D87DA248-5F6E-0E5D-5EFC-8283A0476C6D}"/>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4" name="Picture 23">
            <a:extLst>
              <a:ext uri="{FF2B5EF4-FFF2-40B4-BE49-F238E27FC236}">
                <a16:creationId xmlns:a16="http://schemas.microsoft.com/office/drawing/2014/main" id="{814B5907-53CB-D4B1-F519-D5045ED0A8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6" name="Slide Number Placeholder 1">
            <a:extLst>
              <a:ext uri="{FF2B5EF4-FFF2-40B4-BE49-F238E27FC236}">
                <a16:creationId xmlns:a16="http://schemas.microsoft.com/office/drawing/2014/main" id="{DC1120A5-6111-5480-7C71-74436E24A4E0}"/>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12</a:t>
            </a:fld>
            <a:endParaRPr lang="en-US" dirty="0"/>
          </a:p>
        </p:txBody>
      </p:sp>
      <p:sp>
        <p:nvSpPr>
          <p:cNvPr id="2" name="TextBox 1">
            <a:extLst>
              <a:ext uri="{FF2B5EF4-FFF2-40B4-BE49-F238E27FC236}">
                <a16:creationId xmlns:a16="http://schemas.microsoft.com/office/drawing/2014/main" id="{FF9ECEEC-D2A2-BB32-1C8D-7A17EC46501F}"/>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826958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6A38820-109D-D723-F86A-F2AAADE553A9}"/>
              </a:ext>
            </a:extLst>
          </p:cNvPr>
          <p:cNvSpPr txBox="1">
            <a:spLocks/>
          </p:cNvSpPr>
          <p:nvPr/>
        </p:nvSpPr>
        <p:spPr>
          <a:xfrm>
            <a:off x="152701" y="377147"/>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Year Long In-Mine Data collection </a:t>
            </a:r>
          </a:p>
        </p:txBody>
      </p:sp>
      <p:sp>
        <p:nvSpPr>
          <p:cNvPr id="14" name="TextBox 13">
            <a:extLst>
              <a:ext uri="{FF2B5EF4-FFF2-40B4-BE49-F238E27FC236}">
                <a16:creationId xmlns:a16="http://schemas.microsoft.com/office/drawing/2014/main" id="{2A570238-6E77-3F8C-7639-EF6D035A10A4}"/>
              </a:ext>
            </a:extLst>
          </p:cNvPr>
          <p:cNvSpPr txBox="1"/>
          <p:nvPr/>
        </p:nvSpPr>
        <p:spPr>
          <a:xfrm>
            <a:off x="152701" y="1089898"/>
            <a:ext cx="5055690" cy="398570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b="1" dirty="0">
                <a:latin typeface="Times New Roman" panose="02020603050405020304" pitchFamily="18" charset="0"/>
                <a:cs typeface="Times New Roman" panose="02020603050405020304" pitchFamily="18" charset="0"/>
              </a:rPr>
              <a:t>8 HOBO data loggers</a:t>
            </a: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Monitoring locations</a:t>
            </a:r>
          </a:p>
          <a:p>
            <a:pPr marL="342900" indent="-3429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&amp; 8) Inlet/Outlet </a:t>
            </a:r>
          </a:p>
          <a:p>
            <a:pPr marL="342900" indent="-3429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&amp; 3) ~ 10 &amp; 30 Cross cuts inby the inlet portal</a:t>
            </a:r>
          </a:p>
          <a:p>
            <a:pPr marL="342900" indent="-3429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(4) At the newly opened portal on the west side</a:t>
            </a:r>
          </a:p>
          <a:p>
            <a:pPr marL="342900" indent="-3429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(5) Beginning of the mining faces</a:t>
            </a:r>
          </a:p>
          <a:p>
            <a:pPr marL="342900" indent="-3429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Near the end of the mining faces </a:t>
            </a:r>
          </a:p>
          <a:p>
            <a:pPr marL="342900" indent="-3429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(7)Middle of the mine (older bypassed section)</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Every ~90 days batteries were replaced and the data offloaded from the loggers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June 2020 through July 2021</a:t>
            </a:r>
          </a:p>
        </p:txBody>
      </p:sp>
      <p:grpSp>
        <p:nvGrpSpPr>
          <p:cNvPr id="25" name="Group 24">
            <a:extLst>
              <a:ext uri="{FF2B5EF4-FFF2-40B4-BE49-F238E27FC236}">
                <a16:creationId xmlns:a16="http://schemas.microsoft.com/office/drawing/2014/main" id="{0A54D70F-A570-C23E-6FD7-89A673C09056}"/>
              </a:ext>
            </a:extLst>
          </p:cNvPr>
          <p:cNvGrpSpPr/>
          <p:nvPr/>
        </p:nvGrpSpPr>
        <p:grpSpPr>
          <a:xfrm>
            <a:off x="5063304" y="838200"/>
            <a:ext cx="7026404" cy="5382228"/>
            <a:chOff x="5063304" y="514987"/>
            <a:chExt cx="7026404" cy="5705441"/>
          </a:xfrm>
        </p:grpSpPr>
        <p:pic>
          <p:nvPicPr>
            <p:cNvPr id="16" name="Picture 15">
              <a:extLst>
                <a:ext uri="{FF2B5EF4-FFF2-40B4-BE49-F238E27FC236}">
                  <a16:creationId xmlns:a16="http://schemas.microsoft.com/office/drawing/2014/main" id="{280CED16-CA69-A9C8-2148-D798BE24E8C0}"/>
                </a:ext>
              </a:extLst>
            </p:cNvPr>
            <p:cNvPicPr>
              <a:picLocks noChangeAspect="1"/>
            </p:cNvPicPr>
            <p:nvPr/>
          </p:nvPicPr>
          <p:blipFill>
            <a:blip r:embed="rId2"/>
            <a:stretch>
              <a:fillRect/>
            </a:stretch>
          </p:blipFill>
          <p:spPr>
            <a:xfrm>
              <a:off x="5063304" y="514987"/>
              <a:ext cx="7026404" cy="5705441"/>
            </a:xfrm>
            <a:prstGeom prst="rect">
              <a:avLst/>
            </a:prstGeom>
          </p:spPr>
        </p:pic>
        <p:sp>
          <p:nvSpPr>
            <p:cNvPr id="17" name="Star: 8 Points 16">
              <a:extLst>
                <a:ext uri="{FF2B5EF4-FFF2-40B4-BE49-F238E27FC236}">
                  <a16:creationId xmlns:a16="http://schemas.microsoft.com/office/drawing/2014/main" id="{C7CF27DC-E116-5195-3C95-9C6166688A0D}"/>
                </a:ext>
              </a:extLst>
            </p:cNvPr>
            <p:cNvSpPr/>
            <p:nvPr/>
          </p:nvSpPr>
          <p:spPr>
            <a:xfrm>
              <a:off x="5295900" y="2393552"/>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Star: 8 Points 17">
              <a:extLst>
                <a:ext uri="{FF2B5EF4-FFF2-40B4-BE49-F238E27FC236}">
                  <a16:creationId xmlns:a16="http://schemas.microsoft.com/office/drawing/2014/main" id="{629F9927-C691-7833-71E2-2B7D419396DA}"/>
                </a:ext>
              </a:extLst>
            </p:cNvPr>
            <p:cNvSpPr/>
            <p:nvPr/>
          </p:nvSpPr>
          <p:spPr>
            <a:xfrm>
              <a:off x="6997700" y="2126852"/>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Star: 8 Points 18">
              <a:extLst>
                <a:ext uri="{FF2B5EF4-FFF2-40B4-BE49-F238E27FC236}">
                  <a16:creationId xmlns:a16="http://schemas.microsoft.com/office/drawing/2014/main" id="{F4AA09BA-B54D-5931-A4A9-16A3DD31CB2B}"/>
                </a:ext>
              </a:extLst>
            </p:cNvPr>
            <p:cNvSpPr/>
            <p:nvPr/>
          </p:nvSpPr>
          <p:spPr>
            <a:xfrm>
              <a:off x="9077183" y="2012552"/>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0" name="Star: 8 Points 19">
              <a:extLst>
                <a:ext uri="{FF2B5EF4-FFF2-40B4-BE49-F238E27FC236}">
                  <a16:creationId xmlns:a16="http://schemas.microsoft.com/office/drawing/2014/main" id="{A14EAC7A-8A58-4ACD-C7AB-359B5DA8D65D}"/>
                </a:ext>
              </a:extLst>
            </p:cNvPr>
            <p:cNvSpPr/>
            <p:nvPr/>
          </p:nvSpPr>
          <p:spPr>
            <a:xfrm>
              <a:off x="10141913" y="1961752"/>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1" name="Star: 8 Points 20">
              <a:extLst>
                <a:ext uri="{FF2B5EF4-FFF2-40B4-BE49-F238E27FC236}">
                  <a16:creationId xmlns:a16="http://schemas.microsoft.com/office/drawing/2014/main" id="{B242870F-BA8E-58B1-F9BD-2D6C143150C3}"/>
                </a:ext>
              </a:extLst>
            </p:cNvPr>
            <p:cNvSpPr/>
            <p:nvPr/>
          </p:nvSpPr>
          <p:spPr>
            <a:xfrm>
              <a:off x="10649639" y="4362052"/>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2" name="Star: 8 Points 21">
              <a:extLst>
                <a:ext uri="{FF2B5EF4-FFF2-40B4-BE49-F238E27FC236}">
                  <a16:creationId xmlns:a16="http://schemas.microsoft.com/office/drawing/2014/main" id="{4985A4C3-E101-D747-8E05-02FDE79292C9}"/>
                </a:ext>
              </a:extLst>
            </p:cNvPr>
            <p:cNvSpPr/>
            <p:nvPr/>
          </p:nvSpPr>
          <p:spPr>
            <a:xfrm>
              <a:off x="6997700" y="4914502"/>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3" name="Star: 8 Points 22">
              <a:extLst>
                <a:ext uri="{FF2B5EF4-FFF2-40B4-BE49-F238E27FC236}">
                  <a16:creationId xmlns:a16="http://schemas.microsoft.com/office/drawing/2014/main" id="{61341193-2451-0489-DEFC-FAACAC453168}"/>
                </a:ext>
              </a:extLst>
            </p:cNvPr>
            <p:cNvSpPr/>
            <p:nvPr/>
          </p:nvSpPr>
          <p:spPr>
            <a:xfrm>
              <a:off x="7287874" y="3190477"/>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4" name="Star: 8 Points 23">
              <a:extLst>
                <a:ext uri="{FF2B5EF4-FFF2-40B4-BE49-F238E27FC236}">
                  <a16:creationId xmlns:a16="http://schemas.microsoft.com/office/drawing/2014/main" id="{09E19A2E-6917-B157-3B43-37751300742F}"/>
                </a:ext>
              </a:extLst>
            </p:cNvPr>
            <p:cNvSpPr/>
            <p:nvPr/>
          </p:nvSpPr>
          <p:spPr>
            <a:xfrm>
              <a:off x="5440987" y="2799554"/>
              <a:ext cx="290174" cy="330200"/>
            </a:xfrm>
            <a:prstGeom prst="star8">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grpSp>
      <p:pic>
        <p:nvPicPr>
          <p:cNvPr id="15" name="Picture 14">
            <a:extLst>
              <a:ext uri="{FF2B5EF4-FFF2-40B4-BE49-F238E27FC236}">
                <a16:creationId xmlns:a16="http://schemas.microsoft.com/office/drawing/2014/main" id="{89DFF89C-DDA7-5873-2F7A-1C5269D67D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8823" y="5143500"/>
            <a:ext cx="1801048" cy="1644315"/>
          </a:xfrm>
          <a:prstGeom prst="rect">
            <a:avLst/>
          </a:prstGeom>
        </p:spPr>
      </p:pic>
      <p:sp>
        <p:nvSpPr>
          <p:cNvPr id="26" name="TextBox 25">
            <a:extLst>
              <a:ext uri="{FF2B5EF4-FFF2-40B4-BE49-F238E27FC236}">
                <a16:creationId xmlns:a16="http://schemas.microsoft.com/office/drawing/2014/main" id="{70501E68-F26F-1357-0C16-E54FB3689AB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27" name="TextBox 26">
            <a:extLst>
              <a:ext uri="{FF2B5EF4-FFF2-40B4-BE49-F238E27FC236}">
                <a16:creationId xmlns:a16="http://schemas.microsoft.com/office/drawing/2014/main" id="{9520C8C5-90D9-06A4-D51C-3F4CC51F969A}"/>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28" name="TextBox 27">
            <a:extLst>
              <a:ext uri="{FF2B5EF4-FFF2-40B4-BE49-F238E27FC236}">
                <a16:creationId xmlns:a16="http://schemas.microsoft.com/office/drawing/2014/main" id="{AC626361-25C2-F30B-11E8-B2A0BEEC9199}"/>
              </a:ext>
            </a:extLst>
          </p:cNvPr>
          <p:cNvSpPr txBox="1"/>
          <p:nvPr/>
        </p:nvSpPr>
        <p:spPr>
          <a:xfrm>
            <a:off x="4082911" y="-2658"/>
            <a:ext cx="2745518" cy="246221"/>
          </a:xfrm>
          <a:prstGeom prst="rect">
            <a:avLst/>
          </a:prstGeom>
          <a:solidFill>
            <a:schemeClr val="accent5">
              <a:lumMod val="60000"/>
              <a:lumOff val="4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9" name="TextBox 28">
            <a:extLst>
              <a:ext uri="{FF2B5EF4-FFF2-40B4-BE49-F238E27FC236}">
                <a16:creationId xmlns:a16="http://schemas.microsoft.com/office/drawing/2014/main" id="{42A8A577-65E4-96BE-027E-A058EB4C445E}"/>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31" name="Picture 30">
            <a:extLst>
              <a:ext uri="{FF2B5EF4-FFF2-40B4-BE49-F238E27FC236}">
                <a16:creationId xmlns:a16="http://schemas.microsoft.com/office/drawing/2014/main" id="{4967CFBC-65D7-11FC-A654-44FA57BAEF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33" name="Slide Number Placeholder 1">
            <a:extLst>
              <a:ext uri="{FF2B5EF4-FFF2-40B4-BE49-F238E27FC236}">
                <a16:creationId xmlns:a16="http://schemas.microsoft.com/office/drawing/2014/main" id="{F3FB23A7-BAE9-1DDB-C3EA-F4A565810E07}"/>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13</a:t>
            </a:fld>
            <a:endParaRPr lang="en-US" dirty="0"/>
          </a:p>
        </p:txBody>
      </p:sp>
      <p:sp>
        <p:nvSpPr>
          <p:cNvPr id="2" name="TextBox 1">
            <a:extLst>
              <a:ext uri="{FF2B5EF4-FFF2-40B4-BE49-F238E27FC236}">
                <a16:creationId xmlns:a16="http://schemas.microsoft.com/office/drawing/2014/main" id="{4CEBDB52-D8C0-DB4B-0166-23DEBAD8E71B}"/>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60082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FE234FF-EC2F-AEE6-440F-2C057961ED13}"/>
              </a:ext>
            </a:extLst>
          </p:cNvPr>
          <p:cNvGrpSpPr/>
          <p:nvPr/>
        </p:nvGrpSpPr>
        <p:grpSpPr>
          <a:xfrm>
            <a:off x="4821529" y="880322"/>
            <a:ext cx="7127584" cy="5272828"/>
            <a:chOff x="0" y="0"/>
            <a:chExt cx="5943600" cy="4715510"/>
          </a:xfrm>
        </p:grpSpPr>
        <p:pic>
          <p:nvPicPr>
            <p:cNvPr id="14" name="Picture 13">
              <a:extLst>
                <a:ext uri="{FF2B5EF4-FFF2-40B4-BE49-F238E27FC236}">
                  <a16:creationId xmlns:a16="http://schemas.microsoft.com/office/drawing/2014/main" id="{3FED1C27-53E6-AB29-AEB5-1043F41E96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943600" cy="4715510"/>
            </a:xfrm>
            <a:prstGeom prst="rect">
              <a:avLst/>
            </a:prstGeom>
          </p:spPr>
        </p:pic>
        <p:sp>
          <p:nvSpPr>
            <p:cNvPr id="15" name="Rectangle 14">
              <a:extLst>
                <a:ext uri="{FF2B5EF4-FFF2-40B4-BE49-F238E27FC236}">
                  <a16:creationId xmlns:a16="http://schemas.microsoft.com/office/drawing/2014/main" id="{EF1A445F-2C61-264F-1FA8-43F66C0DA98F}"/>
                </a:ext>
              </a:extLst>
            </p:cNvPr>
            <p:cNvSpPr/>
            <p:nvPr/>
          </p:nvSpPr>
          <p:spPr>
            <a:xfrm>
              <a:off x="501650" y="3187700"/>
              <a:ext cx="2495550" cy="198039"/>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a:extLst>
                <a:ext uri="{FF2B5EF4-FFF2-40B4-BE49-F238E27FC236}">
                  <a16:creationId xmlns:a16="http://schemas.microsoft.com/office/drawing/2014/main" id="{A4B3F565-C668-469B-E822-3864ED22FE32}"/>
                </a:ext>
              </a:extLst>
            </p:cNvPr>
            <p:cNvSpPr/>
            <p:nvPr/>
          </p:nvSpPr>
          <p:spPr>
            <a:xfrm>
              <a:off x="3352800" y="3187700"/>
              <a:ext cx="2495550" cy="198039"/>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9CA129BC-617A-1F54-E37F-8F1F1A82F5C4}"/>
                </a:ext>
              </a:extLst>
            </p:cNvPr>
            <p:cNvSpPr/>
            <p:nvPr/>
          </p:nvSpPr>
          <p:spPr>
            <a:xfrm>
              <a:off x="501650" y="4222750"/>
              <a:ext cx="2495550" cy="252391"/>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B13C0F0A-CF3B-D8AA-0B9A-F7489BAB72B6}"/>
                </a:ext>
              </a:extLst>
            </p:cNvPr>
            <p:cNvSpPr/>
            <p:nvPr/>
          </p:nvSpPr>
          <p:spPr>
            <a:xfrm>
              <a:off x="3352800" y="1917700"/>
              <a:ext cx="2495550" cy="358850"/>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Rectangle 18">
              <a:extLst>
                <a:ext uri="{FF2B5EF4-FFF2-40B4-BE49-F238E27FC236}">
                  <a16:creationId xmlns:a16="http://schemas.microsoft.com/office/drawing/2014/main" id="{1034E0F2-B02A-789E-184E-75470BF27C63}"/>
                </a:ext>
              </a:extLst>
            </p:cNvPr>
            <p:cNvSpPr/>
            <p:nvPr/>
          </p:nvSpPr>
          <p:spPr>
            <a:xfrm>
              <a:off x="501650" y="2082800"/>
              <a:ext cx="2495550" cy="193266"/>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02831E09-603D-ED54-2629-91AA51417BA2}"/>
                </a:ext>
              </a:extLst>
            </p:cNvPr>
            <p:cNvSpPr/>
            <p:nvPr/>
          </p:nvSpPr>
          <p:spPr>
            <a:xfrm>
              <a:off x="3340100" y="742950"/>
              <a:ext cx="2495550" cy="438581"/>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1" name="Straight Connector 20">
              <a:extLst>
                <a:ext uri="{FF2B5EF4-FFF2-40B4-BE49-F238E27FC236}">
                  <a16:creationId xmlns:a16="http://schemas.microsoft.com/office/drawing/2014/main" id="{47F57C53-7C53-E084-8544-7995C7703CA5}"/>
                </a:ext>
              </a:extLst>
            </p:cNvPr>
            <p:cNvCxnSpPr/>
            <p:nvPr/>
          </p:nvCxnSpPr>
          <p:spPr>
            <a:xfrm flipV="1">
              <a:off x="3340100" y="495300"/>
              <a:ext cx="165502" cy="260666"/>
            </a:xfrm>
            <a:prstGeom prst="line">
              <a:avLst/>
            </a:prstGeom>
            <a:noFill/>
            <a:ln w="3175" cap="flat" cmpd="sng" algn="ctr">
              <a:solidFill>
                <a:srgbClr val="FF0000"/>
              </a:solidFill>
              <a:prstDash val="solid"/>
              <a:miter lim="800000"/>
              <a:tailEnd type="arrow"/>
            </a:ln>
            <a:effectLst/>
          </p:spPr>
        </p:cxnSp>
        <p:cxnSp>
          <p:nvCxnSpPr>
            <p:cNvPr id="22" name="Straight Connector 21">
              <a:extLst>
                <a:ext uri="{FF2B5EF4-FFF2-40B4-BE49-F238E27FC236}">
                  <a16:creationId xmlns:a16="http://schemas.microsoft.com/office/drawing/2014/main" id="{8EDEC58F-08D2-5188-B0AB-42B9A1D3CBEC}"/>
                </a:ext>
              </a:extLst>
            </p:cNvPr>
            <p:cNvCxnSpPr/>
            <p:nvPr/>
          </p:nvCxnSpPr>
          <p:spPr>
            <a:xfrm flipV="1">
              <a:off x="3359150" y="1651000"/>
              <a:ext cx="165502" cy="260666"/>
            </a:xfrm>
            <a:prstGeom prst="line">
              <a:avLst/>
            </a:prstGeom>
            <a:noFill/>
            <a:ln w="3175" cap="flat" cmpd="sng" algn="ctr">
              <a:solidFill>
                <a:srgbClr val="FF0000"/>
              </a:solidFill>
              <a:prstDash val="solid"/>
              <a:miter lim="800000"/>
              <a:tailEnd type="arrow"/>
            </a:ln>
            <a:effectLst/>
          </p:spPr>
        </p:cxnSp>
        <p:cxnSp>
          <p:nvCxnSpPr>
            <p:cNvPr id="23" name="Straight Connector 22">
              <a:extLst>
                <a:ext uri="{FF2B5EF4-FFF2-40B4-BE49-F238E27FC236}">
                  <a16:creationId xmlns:a16="http://schemas.microsoft.com/office/drawing/2014/main" id="{B3C2F2D5-551C-35AE-BC59-83D7B4E6DF96}"/>
                </a:ext>
              </a:extLst>
            </p:cNvPr>
            <p:cNvCxnSpPr/>
            <p:nvPr/>
          </p:nvCxnSpPr>
          <p:spPr>
            <a:xfrm flipV="1">
              <a:off x="501650" y="1797050"/>
              <a:ext cx="132402" cy="277762"/>
            </a:xfrm>
            <a:prstGeom prst="line">
              <a:avLst/>
            </a:prstGeom>
            <a:noFill/>
            <a:ln w="3175" cap="flat" cmpd="sng" algn="ctr">
              <a:solidFill>
                <a:srgbClr val="FF0000"/>
              </a:solidFill>
              <a:prstDash val="solid"/>
              <a:miter lim="800000"/>
              <a:tailEnd type="arrow"/>
            </a:ln>
            <a:effectLst/>
          </p:spPr>
        </p:cxnSp>
        <p:cxnSp>
          <p:nvCxnSpPr>
            <p:cNvPr id="24" name="Straight Connector 23">
              <a:extLst>
                <a:ext uri="{FF2B5EF4-FFF2-40B4-BE49-F238E27FC236}">
                  <a16:creationId xmlns:a16="http://schemas.microsoft.com/office/drawing/2014/main" id="{155620B9-813D-AD22-C250-13FE065D065E}"/>
                </a:ext>
              </a:extLst>
            </p:cNvPr>
            <p:cNvCxnSpPr/>
            <p:nvPr/>
          </p:nvCxnSpPr>
          <p:spPr>
            <a:xfrm flipV="1">
              <a:off x="501650" y="2946400"/>
              <a:ext cx="119989" cy="240993"/>
            </a:xfrm>
            <a:prstGeom prst="line">
              <a:avLst/>
            </a:prstGeom>
            <a:noFill/>
            <a:ln w="3175" cap="flat" cmpd="sng" algn="ctr">
              <a:solidFill>
                <a:srgbClr val="FF0000"/>
              </a:solidFill>
              <a:prstDash val="solid"/>
              <a:miter lim="800000"/>
              <a:tailEnd type="arrow"/>
            </a:ln>
            <a:effectLst/>
          </p:spPr>
        </p:cxnSp>
        <p:cxnSp>
          <p:nvCxnSpPr>
            <p:cNvPr id="25" name="Straight Connector 24">
              <a:extLst>
                <a:ext uri="{FF2B5EF4-FFF2-40B4-BE49-F238E27FC236}">
                  <a16:creationId xmlns:a16="http://schemas.microsoft.com/office/drawing/2014/main" id="{A2587D4B-44D3-84A9-1B19-A59477826B10}"/>
                </a:ext>
              </a:extLst>
            </p:cNvPr>
            <p:cNvCxnSpPr/>
            <p:nvPr/>
          </p:nvCxnSpPr>
          <p:spPr>
            <a:xfrm flipV="1">
              <a:off x="501650" y="3962400"/>
              <a:ext cx="165502" cy="260666"/>
            </a:xfrm>
            <a:prstGeom prst="line">
              <a:avLst/>
            </a:prstGeom>
            <a:noFill/>
            <a:ln w="3175" cap="flat" cmpd="sng" algn="ctr">
              <a:solidFill>
                <a:srgbClr val="FF0000"/>
              </a:solidFill>
              <a:prstDash val="solid"/>
              <a:miter lim="800000"/>
              <a:tailEnd type="arrow"/>
            </a:ln>
            <a:effectLst/>
          </p:spPr>
        </p:cxnSp>
        <p:cxnSp>
          <p:nvCxnSpPr>
            <p:cNvPr id="26" name="Straight Connector 25">
              <a:extLst>
                <a:ext uri="{FF2B5EF4-FFF2-40B4-BE49-F238E27FC236}">
                  <a16:creationId xmlns:a16="http://schemas.microsoft.com/office/drawing/2014/main" id="{0AAD96CC-9D7B-5305-5F76-27CEA7031230}"/>
                </a:ext>
              </a:extLst>
            </p:cNvPr>
            <p:cNvCxnSpPr/>
            <p:nvPr/>
          </p:nvCxnSpPr>
          <p:spPr>
            <a:xfrm flipV="1">
              <a:off x="3352800" y="3009900"/>
              <a:ext cx="136539" cy="166048"/>
            </a:xfrm>
            <a:prstGeom prst="line">
              <a:avLst/>
            </a:prstGeom>
            <a:noFill/>
            <a:ln w="3175" cap="flat" cmpd="sng" algn="ctr">
              <a:solidFill>
                <a:srgbClr val="FF0000"/>
              </a:solidFill>
              <a:prstDash val="solid"/>
              <a:miter lim="800000"/>
              <a:tailEnd type="arrow"/>
            </a:ln>
            <a:effectLst/>
          </p:spPr>
        </p:cxnSp>
        <p:cxnSp>
          <p:nvCxnSpPr>
            <p:cNvPr id="27" name="Straight Connector 26">
              <a:extLst>
                <a:ext uri="{FF2B5EF4-FFF2-40B4-BE49-F238E27FC236}">
                  <a16:creationId xmlns:a16="http://schemas.microsoft.com/office/drawing/2014/main" id="{B3675162-8A05-1D1D-B5F4-E417A9C06614}"/>
                </a:ext>
              </a:extLst>
            </p:cNvPr>
            <p:cNvCxnSpPr/>
            <p:nvPr/>
          </p:nvCxnSpPr>
          <p:spPr>
            <a:xfrm flipH="1" flipV="1">
              <a:off x="5695950" y="2940050"/>
              <a:ext cx="153089" cy="249348"/>
            </a:xfrm>
            <a:prstGeom prst="line">
              <a:avLst/>
            </a:prstGeom>
            <a:noFill/>
            <a:ln w="3175" cap="flat" cmpd="sng" algn="ctr">
              <a:solidFill>
                <a:srgbClr val="FF0000"/>
              </a:solidFill>
              <a:prstDash val="solid"/>
              <a:miter lim="800000"/>
              <a:tailEnd type="arrow"/>
            </a:ln>
            <a:effectLst/>
          </p:spPr>
        </p:cxnSp>
        <p:cxnSp>
          <p:nvCxnSpPr>
            <p:cNvPr id="28" name="Straight Connector 27">
              <a:extLst>
                <a:ext uri="{FF2B5EF4-FFF2-40B4-BE49-F238E27FC236}">
                  <a16:creationId xmlns:a16="http://schemas.microsoft.com/office/drawing/2014/main" id="{5448C1C4-2BFD-84E2-DE4F-1A28E2298A74}"/>
                </a:ext>
              </a:extLst>
            </p:cNvPr>
            <p:cNvCxnSpPr/>
            <p:nvPr/>
          </p:nvCxnSpPr>
          <p:spPr>
            <a:xfrm flipH="1" flipV="1">
              <a:off x="5683250" y="1670050"/>
              <a:ext cx="153089" cy="249348"/>
            </a:xfrm>
            <a:prstGeom prst="line">
              <a:avLst/>
            </a:prstGeom>
            <a:noFill/>
            <a:ln w="3175" cap="flat" cmpd="sng" algn="ctr">
              <a:solidFill>
                <a:srgbClr val="FF0000"/>
              </a:solidFill>
              <a:prstDash val="solid"/>
              <a:miter lim="800000"/>
              <a:tailEnd type="arrow"/>
            </a:ln>
            <a:effectLst/>
          </p:spPr>
        </p:cxnSp>
        <p:cxnSp>
          <p:nvCxnSpPr>
            <p:cNvPr id="29" name="Straight Connector 28">
              <a:extLst>
                <a:ext uri="{FF2B5EF4-FFF2-40B4-BE49-F238E27FC236}">
                  <a16:creationId xmlns:a16="http://schemas.microsoft.com/office/drawing/2014/main" id="{FAAEC8AC-E8A8-DB91-6903-C5FF5A29C8FC}"/>
                </a:ext>
              </a:extLst>
            </p:cNvPr>
            <p:cNvCxnSpPr/>
            <p:nvPr/>
          </p:nvCxnSpPr>
          <p:spPr>
            <a:xfrm flipH="1" flipV="1">
              <a:off x="5683250" y="501650"/>
              <a:ext cx="153089" cy="249348"/>
            </a:xfrm>
            <a:prstGeom prst="line">
              <a:avLst/>
            </a:prstGeom>
            <a:noFill/>
            <a:ln w="3175" cap="flat" cmpd="sng" algn="ctr">
              <a:solidFill>
                <a:srgbClr val="FF0000"/>
              </a:solidFill>
              <a:prstDash val="solid"/>
              <a:miter lim="800000"/>
              <a:tailEnd type="arrow"/>
            </a:ln>
            <a:effectLst/>
          </p:spPr>
        </p:cxnSp>
        <p:cxnSp>
          <p:nvCxnSpPr>
            <p:cNvPr id="30" name="Straight Connector 29">
              <a:extLst>
                <a:ext uri="{FF2B5EF4-FFF2-40B4-BE49-F238E27FC236}">
                  <a16:creationId xmlns:a16="http://schemas.microsoft.com/office/drawing/2014/main" id="{D510BB15-563B-5500-E923-13E78692DC35}"/>
                </a:ext>
              </a:extLst>
            </p:cNvPr>
            <p:cNvCxnSpPr/>
            <p:nvPr/>
          </p:nvCxnSpPr>
          <p:spPr>
            <a:xfrm flipH="1" flipV="1">
              <a:off x="2876550" y="1809750"/>
              <a:ext cx="116659" cy="270470"/>
            </a:xfrm>
            <a:prstGeom prst="line">
              <a:avLst/>
            </a:prstGeom>
            <a:noFill/>
            <a:ln w="3175" cap="flat" cmpd="sng" algn="ctr">
              <a:solidFill>
                <a:srgbClr val="FF0000"/>
              </a:solidFill>
              <a:prstDash val="solid"/>
              <a:miter lim="800000"/>
              <a:tailEnd type="arrow"/>
            </a:ln>
            <a:effectLst/>
          </p:spPr>
        </p:cxnSp>
        <p:cxnSp>
          <p:nvCxnSpPr>
            <p:cNvPr id="31" name="Straight Connector 30">
              <a:extLst>
                <a:ext uri="{FF2B5EF4-FFF2-40B4-BE49-F238E27FC236}">
                  <a16:creationId xmlns:a16="http://schemas.microsoft.com/office/drawing/2014/main" id="{E8E9D9FB-BC7A-9AC8-52BC-92706E24AAFC}"/>
                </a:ext>
              </a:extLst>
            </p:cNvPr>
            <p:cNvCxnSpPr/>
            <p:nvPr/>
          </p:nvCxnSpPr>
          <p:spPr>
            <a:xfrm flipH="1" flipV="1">
              <a:off x="2857500" y="2908300"/>
              <a:ext cx="136117" cy="270470"/>
            </a:xfrm>
            <a:prstGeom prst="line">
              <a:avLst/>
            </a:prstGeom>
            <a:noFill/>
            <a:ln w="3175" cap="flat" cmpd="sng" algn="ctr">
              <a:solidFill>
                <a:srgbClr val="FF0000"/>
              </a:solidFill>
              <a:prstDash val="solid"/>
              <a:miter lim="800000"/>
              <a:tailEnd type="arrow"/>
            </a:ln>
            <a:effectLst/>
          </p:spPr>
        </p:cxnSp>
        <p:cxnSp>
          <p:nvCxnSpPr>
            <p:cNvPr id="32" name="Straight Connector 31">
              <a:extLst>
                <a:ext uri="{FF2B5EF4-FFF2-40B4-BE49-F238E27FC236}">
                  <a16:creationId xmlns:a16="http://schemas.microsoft.com/office/drawing/2014/main" id="{2890EFBB-B4B2-9DBA-5E2A-708059A7CAD6}"/>
                </a:ext>
              </a:extLst>
            </p:cNvPr>
            <p:cNvCxnSpPr/>
            <p:nvPr/>
          </p:nvCxnSpPr>
          <p:spPr>
            <a:xfrm flipH="1" flipV="1">
              <a:off x="2857500" y="3949700"/>
              <a:ext cx="136117" cy="270470"/>
            </a:xfrm>
            <a:prstGeom prst="line">
              <a:avLst/>
            </a:prstGeom>
            <a:noFill/>
            <a:ln w="3175" cap="flat" cmpd="sng" algn="ctr">
              <a:solidFill>
                <a:srgbClr val="FF0000"/>
              </a:solidFill>
              <a:prstDash val="solid"/>
              <a:miter lim="800000"/>
              <a:tailEnd type="arrow"/>
            </a:ln>
            <a:effectLst/>
          </p:spPr>
        </p:cxnSp>
      </p:grpSp>
      <p:sp>
        <p:nvSpPr>
          <p:cNvPr id="33" name="TextBox 32">
            <a:extLst>
              <a:ext uri="{FF2B5EF4-FFF2-40B4-BE49-F238E27FC236}">
                <a16:creationId xmlns:a16="http://schemas.microsoft.com/office/drawing/2014/main" id="{B6526D1C-46A8-53CE-E527-D6287DC8CD73}"/>
              </a:ext>
            </a:extLst>
          </p:cNvPr>
          <p:cNvSpPr txBox="1"/>
          <p:nvPr/>
        </p:nvSpPr>
        <p:spPr>
          <a:xfrm>
            <a:off x="227057" y="997966"/>
            <a:ext cx="4355508" cy="155427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285750" indent="-285750">
              <a:spcAft>
                <a:spcPts val="600"/>
              </a:spcAf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Daily trends are seen throughout all 8 locations</a:t>
            </a:r>
          </a:p>
          <a:p>
            <a:pPr marL="285750" indent="-285750">
              <a:spcAft>
                <a:spcPts val="600"/>
              </a:spcAf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Attenuation between stations 1-3 of surface conditions</a:t>
            </a:r>
          </a:p>
          <a:p>
            <a:pPr marL="285750" indent="-285750">
              <a:spcAft>
                <a:spcPts val="600"/>
              </a:spcAf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Location 4 follows general mine trend (outlet)</a:t>
            </a:r>
          </a:p>
          <a:p>
            <a:pPr marL="285750" indent="-285750">
              <a:spcAft>
                <a:spcPts val="600"/>
              </a:spcAf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Locations 5 and 6 show production trends </a:t>
            </a:r>
          </a:p>
        </p:txBody>
      </p:sp>
      <p:sp>
        <p:nvSpPr>
          <p:cNvPr id="34" name="Title 1">
            <a:extLst>
              <a:ext uri="{FF2B5EF4-FFF2-40B4-BE49-F238E27FC236}">
                <a16:creationId xmlns:a16="http://schemas.microsoft.com/office/drawing/2014/main" id="{016DB9E0-4032-284B-1BDE-EA119FD00506}"/>
              </a:ext>
            </a:extLst>
          </p:cNvPr>
          <p:cNvSpPr txBox="1">
            <a:spLocks/>
          </p:cNvSpPr>
          <p:nvPr/>
        </p:nvSpPr>
        <p:spPr>
          <a:xfrm>
            <a:off x="152700" y="367622"/>
            <a:ext cx="120393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Results - Daily data from Stations, Mondays and Saturdays</a:t>
            </a:r>
          </a:p>
        </p:txBody>
      </p:sp>
      <p:pic>
        <p:nvPicPr>
          <p:cNvPr id="57" name="Picture 56">
            <a:extLst>
              <a:ext uri="{FF2B5EF4-FFF2-40B4-BE49-F238E27FC236}">
                <a16:creationId xmlns:a16="http://schemas.microsoft.com/office/drawing/2014/main" id="{03089511-82CC-1E93-1441-347AE3C338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558" y="2871347"/>
            <a:ext cx="4728971" cy="3620618"/>
          </a:xfrm>
          <a:prstGeom prst="rect">
            <a:avLst/>
          </a:prstGeom>
        </p:spPr>
      </p:pic>
      <p:grpSp>
        <p:nvGrpSpPr>
          <p:cNvPr id="35" name="Group 34">
            <a:extLst>
              <a:ext uri="{FF2B5EF4-FFF2-40B4-BE49-F238E27FC236}">
                <a16:creationId xmlns:a16="http://schemas.microsoft.com/office/drawing/2014/main" id="{8CA17AFB-E923-5834-FD69-47B52DF510E2}"/>
              </a:ext>
            </a:extLst>
          </p:cNvPr>
          <p:cNvGrpSpPr/>
          <p:nvPr/>
        </p:nvGrpSpPr>
        <p:grpSpPr>
          <a:xfrm>
            <a:off x="4839288" y="1068156"/>
            <a:ext cx="7143414" cy="5128768"/>
            <a:chOff x="0" y="0"/>
            <a:chExt cx="5943600" cy="4777105"/>
          </a:xfrm>
        </p:grpSpPr>
        <p:grpSp>
          <p:nvGrpSpPr>
            <p:cNvPr id="36" name="Group 35">
              <a:extLst>
                <a:ext uri="{FF2B5EF4-FFF2-40B4-BE49-F238E27FC236}">
                  <a16:creationId xmlns:a16="http://schemas.microsoft.com/office/drawing/2014/main" id="{9771C307-F13C-08B1-B1F9-30E181C3B327}"/>
                </a:ext>
              </a:extLst>
            </p:cNvPr>
            <p:cNvGrpSpPr/>
            <p:nvPr/>
          </p:nvGrpSpPr>
          <p:grpSpPr>
            <a:xfrm>
              <a:off x="0" y="0"/>
              <a:ext cx="5943600" cy="4777105"/>
              <a:chOff x="0" y="0"/>
              <a:chExt cx="5943600" cy="4777105"/>
            </a:xfrm>
          </p:grpSpPr>
          <p:pic>
            <p:nvPicPr>
              <p:cNvPr id="40" name="Picture 39">
                <a:extLst>
                  <a:ext uri="{FF2B5EF4-FFF2-40B4-BE49-F238E27FC236}">
                    <a16:creationId xmlns:a16="http://schemas.microsoft.com/office/drawing/2014/main" id="{A97C58A3-B3BA-49F2-85F6-F817497167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5943600" cy="4777105"/>
              </a:xfrm>
              <a:prstGeom prst="rect">
                <a:avLst/>
              </a:prstGeom>
            </p:spPr>
          </p:pic>
          <p:grpSp>
            <p:nvGrpSpPr>
              <p:cNvPr id="41" name="Group 40">
                <a:extLst>
                  <a:ext uri="{FF2B5EF4-FFF2-40B4-BE49-F238E27FC236}">
                    <a16:creationId xmlns:a16="http://schemas.microsoft.com/office/drawing/2014/main" id="{0E9D8EB3-2F6D-B532-0D04-FA2E4F81A975}"/>
                  </a:ext>
                </a:extLst>
              </p:cNvPr>
              <p:cNvGrpSpPr/>
              <p:nvPr/>
            </p:nvGrpSpPr>
            <p:grpSpPr>
              <a:xfrm>
                <a:off x="494036" y="571137"/>
                <a:ext cx="5387340" cy="3960614"/>
                <a:chOff x="-85410" y="52617"/>
                <a:chExt cx="5387822" cy="3961132"/>
              </a:xfrm>
            </p:grpSpPr>
            <p:sp>
              <p:nvSpPr>
                <p:cNvPr id="42" name="Rectangle 41">
                  <a:extLst>
                    <a:ext uri="{FF2B5EF4-FFF2-40B4-BE49-F238E27FC236}">
                      <a16:creationId xmlns:a16="http://schemas.microsoft.com/office/drawing/2014/main" id="{2CF4CB74-7DD6-09CE-348F-6EC6AB540835}"/>
                    </a:ext>
                  </a:extLst>
                </p:cNvPr>
                <p:cNvSpPr/>
                <p:nvPr/>
              </p:nvSpPr>
              <p:spPr>
                <a:xfrm>
                  <a:off x="-85410" y="2705938"/>
                  <a:ext cx="2515043" cy="197485"/>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ABAB38F6-B05E-9431-6687-6A96DA2D63C1}"/>
                    </a:ext>
                  </a:extLst>
                </p:cNvPr>
                <p:cNvSpPr/>
                <p:nvPr/>
              </p:nvSpPr>
              <p:spPr>
                <a:xfrm>
                  <a:off x="2776502" y="2707709"/>
                  <a:ext cx="2525910" cy="197485"/>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ectangle 43">
                  <a:extLst>
                    <a:ext uri="{FF2B5EF4-FFF2-40B4-BE49-F238E27FC236}">
                      <a16:creationId xmlns:a16="http://schemas.microsoft.com/office/drawing/2014/main" id="{CEEFB878-4CAB-9CF2-6897-2000EDF52CE8}"/>
                    </a:ext>
                  </a:extLst>
                </p:cNvPr>
                <p:cNvSpPr/>
                <p:nvPr/>
              </p:nvSpPr>
              <p:spPr>
                <a:xfrm>
                  <a:off x="-73166" y="3761654"/>
                  <a:ext cx="2499578" cy="252095"/>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ectangle 44">
                  <a:extLst>
                    <a:ext uri="{FF2B5EF4-FFF2-40B4-BE49-F238E27FC236}">
                      <a16:creationId xmlns:a16="http://schemas.microsoft.com/office/drawing/2014/main" id="{79C1016D-71E5-2C60-928D-83B88616AD11}"/>
                    </a:ext>
                  </a:extLst>
                </p:cNvPr>
                <p:cNvSpPr/>
                <p:nvPr/>
              </p:nvSpPr>
              <p:spPr>
                <a:xfrm>
                  <a:off x="-85410" y="1599657"/>
                  <a:ext cx="2520610" cy="193040"/>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ectangle 45">
                  <a:extLst>
                    <a:ext uri="{FF2B5EF4-FFF2-40B4-BE49-F238E27FC236}">
                      <a16:creationId xmlns:a16="http://schemas.microsoft.com/office/drawing/2014/main" id="{7FBD8BEA-27A7-03F8-526C-985ABC92ED67}"/>
                    </a:ext>
                  </a:extLst>
                </p:cNvPr>
                <p:cNvSpPr/>
                <p:nvPr/>
              </p:nvSpPr>
              <p:spPr>
                <a:xfrm>
                  <a:off x="2773171" y="312967"/>
                  <a:ext cx="2492334" cy="378444"/>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E80B1CF6-0222-0A8A-915C-0CDF075C7F4E}"/>
                    </a:ext>
                  </a:extLst>
                </p:cNvPr>
                <p:cNvCxnSpPr/>
                <p:nvPr/>
              </p:nvCxnSpPr>
              <p:spPr>
                <a:xfrm flipV="1">
                  <a:off x="2778113" y="52617"/>
                  <a:ext cx="165100" cy="260350"/>
                </a:xfrm>
                <a:prstGeom prst="line">
                  <a:avLst/>
                </a:prstGeom>
                <a:noFill/>
                <a:ln w="3175" cap="flat" cmpd="sng" algn="ctr">
                  <a:solidFill>
                    <a:srgbClr val="FF0000"/>
                  </a:solidFill>
                  <a:prstDash val="solid"/>
                  <a:miter lim="800000"/>
                  <a:tailEnd type="arrow"/>
                </a:ln>
                <a:effectLst/>
              </p:spPr>
            </p:cxnSp>
            <p:cxnSp>
              <p:nvCxnSpPr>
                <p:cNvPr id="48" name="Straight Connector 47">
                  <a:extLst>
                    <a:ext uri="{FF2B5EF4-FFF2-40B4-BE49-F238E27FC236}">
                      <a16:creationId xmlns:a16="http://schemas.microsoft.com/office/drawing/2014/main" id="{0323A550-1DB6-399A-7235-50A45019BB82}"/>
                    </a:ext>
                  </a:extLst>
                </p:cNvPr>
                <p:cNvCxnSpPr/>
                <p:nvPr/>
              </p:nvCxnSpPr>
              <p:spPr>
                <a:xfrm flipV="1">
                  <a:off x="-85410" y="1270614"/>
                  <a:ext cx="129172" cy="328929"/>
                </a:xfrm>
                <a:prstGeom prst="line">
                  <a:avLst/>
                </a:prstGeom>
                <a:noFill/>
                <a:ln w="3175" cap="flat" cmpd="sng" algn="ctr">
                  <a:solidFill>
                    <a:srgbClr val="FF0000"/>
                  </a:solidFill>
                  <a:prstDash val="solid"/>
                  <a:miter lim="800000"/>
                  <a:tailEnd type="arrow"/>
                </a:ln>
                <a:effectLst/>
              </p:spPr>
            </p:cxnSp>
            <p:cxnSp>
              <p:nvCxnSpPr>
                <p:cNvPr id="49" name="Straight Connector 48">
                  <a:extLst>
                    <a:ext uri="{FF2B5EF4-FFF2-40B4-BE49-F238E27FC236}">
                      <a16:creationId xmlns:a16="http://schemas.microsoft.com/office/drawing/2014/main" id="{F2C15B4E-F7D5-38F7-3780-E86EB05C3A6D}"/>
                    </a:ext>
                  </a:extLst>
                </p:cNvPr>
                <p:cNvCxnSpPr/>
                <p:nvPr/>
              </p:nvCxnSpPr>
              <p:spPr>
                <a:xfrm flipV="1">
                  <a:off x="-85402" y="2465268"/>
                  <a:ext cx="119380" cy="240665"/>
                </a:xfrm>
                <a:prstGeom prst="line">
                  <a:avLst/>
                </a:prstGeom>
                <a:noFill/>
                <a:ln w="3175" cap="flat" cmpd="sng" algn="ctr">
                  <a:solidFill>
                    <a:srgbClr val="FF0000"/>
                  </a:solidFill>
                  <a:prstDash val="solid"/>
                  <a:miter lim="800000"/>
                  <a:tailEnd type="arrow"/>
                </a:ln>
                <a:effectLst/>
              </p:spPr>
            </p:cxnSp>
            <p:cxnSp>
              <p:nvCxnSpPr>
                <p:cNvPr id="50" name="Straight Connector 49">
                  <a:extLst>
                    <a:ext uri="{FF2B5EF4-FFF2-40B4-BE49-F238E27FC236}">
                      <a16:creationId xmlns:a16="http://schemas.microsoft.com/office/drawing/2014/main" id="{610CE1A9-A17C-27DC-EAA6-057502F7EA91}"/>
                    </a:ext>
                  </a:extLst>
                </p:cNvPr>
                <p:cNvCxnSpPr/>
                <p:nvPr/>
              </p:nvCxnSpPr>
              <p:spPr>
                <a:xfrm flipV="1">
                  <a:off x="-76565" y="3487396"/>
                  <a:ext cx="154335" cy="274248"/>
                </a:xfrm>
                <a:prstGeom prst="line">
                  <a:avLst/>
                </a:prstGeom>
                <a:noFill/>
                <a:ln w="3175" cap="flat" cmpd="sng" algn="ctr">
                  <a:solidFill>
                    <a:srgbClr val="FF0000"/>
                  </a:solidFill>
                  <a:prstDash val="solid"/>
                  <a:miter lim="800000"/>
                  <a:tailEnd type="arrow"/>
                </a:ln>
                <a:effectLst/>
              </p:spPr>
            </p:cxnSp>
            <p:cxnSp>
              <p:nvCxnSpPr>
                <p:cNvPr id="51" name="Straight Connector 50">
                  <a:extLst>
                    <a:ext uri="{FF2B5EF4-FFF2-40B4-BE49-F238E27FC236}">
                      <a16:creationId xmlns:a16="http://schemas.microsoft.com/office/drawing/2014/main" id="{15C5825A-FD42-6FAE-411F-20831CA04DC2}"/>
                    </a:ext>
                  </a:extLst>
                </p:cNvPr>
                <p:cNvCxnSpPr/>
                <p:nvPr/>
              </p:nvCxnSpPr>
              <p:spPr>
                <a:xfrm flipV="1">
                  <a:off x="2778113" y="2436885"/>
                  <a:ext cx="145088" cy="273938"/>
                </a:xfrm>
                <a:prstGeom prst="line">
                  <a:avLst/>
                </a:prstGeom>
                <a:noFill/>
                <a:ln w="3175" cap="flat" cmpd="sng" algn="ctr">
                  <a:solidFill>
                    <a:srgbClr val="FF0000"/>
                  </a:solidFill>
                  <a:prstDash val="solid"/>
                  <a:miter lim="800000"/>
                  <a:tailEnd type="arrow"/>
                </a:ln>
                <a:effectLst/>
              </p:spPr>
            </p:cxnSp>
            <p:cxnSp>
              <p:nvCxnSpPr>
                <p:cNvPr id="52" name="Straight Connector 51">
                  <a:extLst>
                    <a:ext uri="{FF2B5EF4-FFF2-40B4-BE49-F238E27FC236}">
                      <a16:creationId xmlns:a16="http://schemas.microsoft.com/office/drawing/2014/main" id="{B8FC60C7-2FA4-A614-BDA3-0D56762B7B1E}"/>
                    </a:ext>
                  </a:extLst>
                </p:cNvPr>
                <p:cNvCxnSpPr/>
                <p:nvPr/>
              </p:nvCxnSpPr>
              <p:spPr>
                <a:xfrm flipH="1" flipV="1">
                  <a:off x="5149369" y="2457006"/>
                  <a:ext cx="153035" cy="248920"/>
                </a:xfrm>
                <a:prstGeom prst="line">
                  <a:avLst/>
                </a:prstGeom>
                <a:noFill/>
                <a:ln w="3175" cap="flat" cmpd="sng" algn="ctr">
                  <a:solidFill>
                    <a:srgbClr val="FF0000"/>
                  </a:solidFill>
                  <a:prstDash val="solid"/>
                  <a:miter lim="800000"/>
                  <a:tailEnd type="arrow"/>
                </a:ln>
                <a:effectLst/>
              </p:spPr>
            </p:cxnSp>
            <p:cxnSp>
              <p:nvCxnSpPr>
                <p:cNvPr id="53" name="Straight Connector 52">
                  <a:extLst>
                    <a:ext uri="{FF2B5EF4-FFF2-40B4-BE49-F238E27FC236}">
                      <a16:creationId xmlns:a16="http://schemas.microsoft.com/office/drawing/2014/main" id="{3491E224-47E1-1FCE-1DE9-B48A4F3A01B3}"/>
                    </a:ext>
                  </a:extLst>
                </p:cNvPr>
                <p:cNvCxnSpPr/>
                <p:nvPr/>
              </p:nvCxnSpPr>
              <p:spPr>
                <a:xfrm flipH="1" flipV="1">
                  <a:off x="5154441" y="91922"/>
                  <a:ext cx="115446" cy="231369"/>
                </a:xfrm>
                <a:prstGeom prst="line">
                  <a:avLst/>
                </a:prstGeom>
                <a:noFill/>
                <a:ln w="3175" cap="flat" cmpd="sng" algn="ctr">
                  <a:solidFill>
                    <a:srgbClr val="FF0000"/>
                  </a:solidFill>
                  <a:prstDash val="solid"/>
                  <a:miter lim="800000"/>
                  <a:tailEnd type="arrow"/>
                </a:ln>
                <a:effectLst/>
              </p:spPr>
            </p:cxnSp>
            <p:cxnSp>
              <p:nvCxnSpPr>
                <p:cNvPr id="54" name="Straight Connector 53">
                  <a:extLst>
                    <a:ext uri="{FF2B5EF4-FFF2-40B4-BE49-F238E27FC236}">
                      <a16:creationId xmlns:a16="http://schemas.microsoft.com/office/drawing/2014/main" id="{440D24E5-171E-E43A-9F79-181AF4629E5F}"/>
                    </a:ext>
                  </a:extLst>
                </p:cNvPr>
                <p:cNvCxnSpPr/>
                <p:nvPr/>
              </p:nvCxnSpPr>
              <p:spPr>
                <a:xfrm flipH="1" flipV="1">
                  <a:off x="2294070" y="1280713"/>
                  <a:ext cx="132342" cy="312707"/>
                </a:xfrm>
                <a:prstGeom prst="line">
                  <a:avLst/>
                </a:prstGeom>
                <a:noFill/>
                <a:ln w="3175" cap="flat" cmpd="sng" algn="ctr">
                  <a:solidFill>
                    <a:srgbClr val="FF0000"/>
                  </a:solidFill>
                  <a:prstDash val="solid"/>
                  <a:miter lim="800000"/>
                  <a:tailEnd type="arrow"/>
                </a:ln>
                <a:effectLst/>
              </p:spPr>
            </p:cxnSp>
            <p:cxnSp>
              <p:nvCxnSpPr>
                <p:cNvPr id="55" name="Straight Connector 54">
                  <a:extLst>
                    <a:ext uri="{FF2B5EF4-FFF2-40B4-BE49-F238E27FC236}">
                      <a16:creationId xmlns:a16="http://schemas.microsoft.com/office/drawing/2014/main" id="{F9E49EF8-B930-1051-009C-D9A8E0168293}"/>
                    </a:ext>
                  </a:extLst>
                </p:cNvPr>
                <p:cNvCxnSpPr/>
                <p:nvPr/>
              </p:nvCxnSpPr>
              <p:spPr>
                <a:xfrm flipH="1" flipV="1">
                  <a:off x="2290522" y="2441171"/>
                  <a:ext cx="135890" cy="269875"/>
                </a:xfrm>
                <a:prstGeom prst="line">
                  <a:avLst/>
                </a:prstGeom>
                <a:noFill/>
                <a:ln w="3175" cap="flat" cmpd="sng" algn="ctr">
                  <a:solidFill>
                    <a:srgbClr val="FF0000"/>
                  </a:solidFill>
                  <a:prstDash val="solid"/>
                  <a:miter lim="800000"/>
                  <a:tailEnd type="arrow"/>
                </a:ln>
                <a:effectLst/>
              </p:spPr>
            </p:cxnSp>
            <p:cxnSp>
              <p:nvCxnSpPr>
                <p:cNvPr id="56" name="Straight Connector 55">
                  <a:extLst>
                    <a:ext uri="{FF2B5EF4-FFF2-40B4-BE49-F238E27FC236}">
                      <a16:creationId xmlns:a16="http://schemas.microsoft.com/office/drawing/2014/main" id="{874404E7-344E-81BA-100B-B7B0DC8A81C2}"/>
                    </a:ext>
                  </a:extLst>
                </p:cNvPr>
                <p:cNvCxnSpPr/>
                <p:nvPr/>
              </p:nvCxnSpPr>
              <p:spPr>
                <a:xfrm flipH="1" flipV="1">
                  <a:off x="2294976" y="3496114"/>
                  <a:ext cx="135890" cy="269875"/>
                </a:xfrm>
                <a:prstGeom prst="line">
                  <a:avLst/>
                </a:prstGeom>
                <a:noFill/>
                <a:ln w="3175" cap="flat" cmpd="sng" algn="ctr">
                  <a:solidFill>
                    <a:srgbClr val="FF0000"/>
                  </a:solidFill>
                  <a:prstDash val="solid"/>
                  <a:miter lim="800000"/>
                  <a:tailEnd type="arrow"/>
                </a:ln>
                <a:effectLst/>
              </p:spPr>
            </p:cxnSp>
          </p:grpSp>
        </p:grpSp>
        <p:sp>
          <p:nvSpPr>
            <p:cNvPr id="37" name="Rectangle 36">
              <a:extLst>
                <a:ext uri="{FF2B5EF4-FFF2-40B4-BE49-F238E27FC236}">
                  <a16:creationId xmlns:a16="http://schemas.microsoft.com/office/drawing/2014/main" id="{5BD608B3-35CD-98E1-29AE-04E9506A8769}"/>
                </a:ext>
              </a:extLst>
            </p:cNvPr>
            <p:cNvSpPr/>
            <p:nvPr/>
          </p:nvSpPr>
          <p:spPr>
            <a:xfrm>
              <a:off x="3371579" y="2123488"/>
              <a:ext cx="2495055" cy="197470"/>
            </a:xfrm>
            <a:prstGeom prst="rect">
              <a:avLst/>
            </a:prstGeom>
            <a:noFill/>
            <a:ln w="63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8" name="Straight Connector 37">
              <a:extLst>
                <a:ext uri="{FF2B5EF4-FFF2-40B4-BE49-F238E27FC236}">
                  <a16:creationId xmlns:a16="http://schemas.microsoft.com/office/drawing/2014/main" id="{2C99C046-8176-E15F-DF19-D2FDE2CD87C0}"/>
                </a:ext>
              </a:extLst>
            </p:cNvPr>
            <p:cNvCxnSpPr/>
            <p:nvPr/>
          </p:nvCxnSpPr>
          <p:spPr>
            <a:xfrm flipV="1">
              <a:off x="3371579" y="1832230"/>
              <a:ext cx="126102" cy="290830"/>
            </a:xfrm>
            <a:prstGeom prst="line">
              <a:avLst/>
            </a:prstGeom>
            <a:noFill/>
            <a:ln w="3175" cap="flat" cmpd="sng" algn="ctr">
              <a:solidFill>
                <a:srgbClr val="FF0000"/>
              </a:solidFill>
              <a:prstDash val="solid"/>
              <a:miter lim="800000"/>
              <a:tailEnd type="arrow"/>
            </a:ln>
            <a:effectLst/>
          </p:spPr>
        </p:cxnSp>
        <p:cxnSp>
          <p:nvCxnSpPr>
            <p:cNvPr id="39" name="Straight Connector 38">
              <a:extLst>
                <a:ext uri="{FF2B5EF4-FFF2-40B4-BE49-F238E27FC236}">
                  <a16:creationId xmlns:a16="http://schemas.microsoft.com/office/drawing/2014/main" id="{47373955-ECE7-4C6C-091E-B68AC6E1521A}"/>
                </a:ext>
              </a:extLst>
            </p:cNvPr>
            <p:cNvCxnSpPr/>
            <p:nvPr/>
          </p:nvCxnSpPr>
          <p:spPr>
            <a:xfrm flipH="1" flipV="1">
              <a:off x="5715181" y="1875567"/>
              <a:ext cx="150569" cy="248285"/>
            </a:xfrm>
            <a:prstGeom prst="line">
              <a:avLst/>
            </a:prstGeom>
            <a:noFill/>
            <a:ln w="3175" cap="flat" cmpd="sng" algn="ctr">
              <a:solidFill>
                <a:srgbClr val="FF0000"/>
              </a:solidFill>
              <a:prstDash val="solid"/>
              <a:miter lim="800000"/>
              <a:tailEnd type="arrow"/>
            </a:ln>
            <a:effectLst/>
          </p:spPr>
        </p:cxnSp>
      </p:grpSp>
      <p:sp>
        <p:nvSpPr>
          <p:cNvPr id="58" name="TextBox 57">
            <a:extLst>
              <a:ext uri="{FF2B5EF4-FFF2-40B4-BE49-F238E27FC236}">
                <a16:creationId xmlns:a16="http://schemas.microsoft.com/office/drawing/2014/main" id="{FA0ECCD6-9D8D-2572-D724-CD5C9422107D}"/>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59" name="TextBox 58">
            <a:extLst>
              <a:ext uri="{FF2B5EF4-FFF2-40B4-BE49-F238E27FC236}">
                <a16:creationId xmlns:a16="http://schemas.microsoft.com/office/drawing/2014/main" id="{FAC936AD-49B9-7163-BDBC-58968FBB3EDD}"/>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60" name="TextBox 59">
            <a:extLst>
              <a:ext uri="{FF2B5EF4-FFF2-40B4-BE49-F238E27FC236}">
                <a16:creationId xmlns:a16="http://schemas.microsoft.com/office/drawing/2014/main" id="{0314C26C-7640-885F-F24B-0025C455F001}"/>
              </a:ext>
            </a:extLst>
          </p:cNvPr>
          <p:cNvSpPr txBox="1"/>
          <p:nvPr/>
        </p:nvSpPr>
        <p:spPr>
          <a:xfrm>
            <a:off x="4082911" y="-2658"/>
            <a:ext cx="2745518" cy="246221"/>
          </a:xfrm>
          <a:prstGeom prst="rect">
            <a:avLst/>
          </a:prstGeom>
          <a:solidFill>
            <a:schemeClr val="accent5">
              <a:lumMod val="60000"/>
              <a:lumOff val="4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61" name="TextBox 60">
            <a:extLst>
              <a:ext uri="{FF2B5EF4-FFF2-40B4-BE49-F238E27FC236}">
                <a16:creationId xmlns:a16="http://schemas.microsoft.com/office/drawing/2014/main" id="{12786F03-0E86-2B51-6A7F-3A14C3777A09}"/>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63" name="Picture 62">
            <a:extLst>
              <a:ext uri="{FF2B5EF4-FFF2-40B4-BE49-F238E27FC236}">
                <a16:creationId xmlns:a16="http://schemas.microsoft.com/office/drawing/2014/main" id="{C5A0BA83-CE00-6319-9271-3ED7F5EADB2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64" name="Slide Number Placeholder 1">
            <a:extLst>
              <a:ext uri="{FF2B5EF4-FFF2-40B4-BE49-F238E27FC236}">
                <a16:creationId xmlns:a16="http://schemas.microsoft.com/office/drawing/2014/main" id="{7075DE3C-19E5-57F7-7B0C-877A1EC84928}"/>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14</a:t>
            </a:fld>
            <a:endParaRPr lang="en-US" dirty="0"/>
          </a:p>
        </p:txBody>
      </p:sp>
      <p:sp>
        <p:nvSpPr>
          <p:cNvPr id="2" name="TextBox 1">
            <a:extLst>
              <a:ext uri="{FF2B5EF4-FFF2-40B4-BE49-F238E27FC236}">
                <a16:creationId xmlns:a16="http://schemas.microsoft.com/office/drawing/2014/main" id="{2AD41F6A-7737-AF05-729C-976D427F4168}"/>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4590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1" presetClass="exit" presetSubtype="0" fill="hold" nodeType="with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0EAC0F8-258F-3AAB-6205-FA65790D70C6}"/>
              </a:ext>
            </a:extLst>
          </p:cNvPr>
          <p:cNvSpPr txBox="1">
            <a:spLocks/>
          </p:cNvSpPr>
          <p:nvPr/>
        </p:nvSpPr>
        <p:spPr>
          <a:xfrm>
            <a:off x="152700" y="367622"/>
            <a:ext cx="8930865"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Field Survey</a:t>
            </a:r>
          </a:p>
        </p:txBody>
      </p:sp>
      <p:sp>
        <p:nvSpPr>
          <p:cNvPr id="22" name="TextBox 21">
            <a:extLst>
              <a:ext uri="{FF2B5EF4-FFF2-40B4-BE49-F238E27FC236}">
                <a16:creationId xmlns:a16="http://schemas.microsoft.com/office/drawing/2014/main" id="{A677424E-386B-C692-A986-C1C3CB5CD5BD}"/>
              </a:ext>
            </a:extLst>
          </p:cNvPr>
          <p:cNvSpPr txBox="1"/>
          <p:nvPr/>
        </p:nvSpPr>
        <p:spPr>
          <a:xfrm>
            <a:off x="227057" y="997966"/>
            <a:ext cx="4710867" cy="25186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sz="1800" b="1" dirty="0">
                <a:latin typeface="Times New Roman" panose="02020603050405020304" pitchFamily="18" charset="0"/>
                <a:cs typeface="Times New Roman" panose="02020603050405020304" pitchFamily="18" charset="0"/>
              </a:rPr>
              <a:t>Variables measured in Field Survey:</a:t>
            </a:r>
          </a:p>
          <a:p>
            <a:pPr marL="0" lvl="1">
              <a:spcBef>
                <a:spcPts val="200"/>
              </a:spcBef>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Air velocity (m/s)</a:t>
            </a:r>
            <a:endParaRPr lang="en-US" dirty="0">
              <a:latin typeface="Times New Roman" panose="02020603050405020304" pitchFamily="18" charset="0"/>
              <a:cs typeface="Times New Roman" panose="02020603050405020304" pitchFamily="18" charset="0"/>
            </a:endParaRPr>
          </a:p>
          <a:p>
            <a:pPr marL="0" lvl="1">
              <a:spcBef>
                <a:spcPts val="200"/>
              </a:spcBef>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Cross sectional area (m</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a:t>
            </a:r>
            <a:endParaRPr lang="en-US" sz="1800" baseline="30000" dirty="0">
              <a:latin typeface="Times New Roman" panose="02020603050405020304" pitchFamily="18" charset="0"/>
              <a:cs typeface="Times New Roman" panose="02020603050405020304" pitchFamily="18" charset="0"/>
            </a:endParaRPr>
          </a:p>
          <a:p>
            <a:pPr>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Pressure (kPa)</a:t>
            </a:r>
          </a:p>
          <a:p>
            <a:pPr>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Temperature (°C)</a:t>
            </a:r>
          </a:p>
          <a:p>
            <a:pPr>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Relative humidity (%)</a:t>
            </a:r>
          </a:p>
          <a:p>
            <a:pPr>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settings </a:t>
            </a:r>
          </a:p>
          <a:p>
            <a:pPr>
              <a:spcBef>
                <a:spcPts val="2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Survey was conducted in spring season</a:t>
            </a:r>
          </a:p>
        </p:txBody>
      </p:sp>
      <p:pic>
        <p:nvPicPr>
          <p:cNvPr id="36" name="Picture 35">
            <a:extLst>
              <a:ext uri="{FF2B5EF4-FFF2-40B4-BE49-F238E27FC236}">
                <a16:creationId xmlns:a16="http://schemas.microsoft.com/office/drawing/2014/main" id="{0A80D4FB-A812-2E06-B106-3615670A137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5583" y="732017"/>
            <a:ext cx="2837785" cy="5827787"/>
          </a:xfrm>
          <a:prstGeom prst="rect">
            <a:avLst/>
          </a:prstGeom>
        </p:spPr>
      </p:pic>
      <p:sp>
        <p:nvSpPr>
          <p:cNvPr id="13" name="TextBox 12">
            <a:extLst>
              <a:ext uri="{FF2B5EF4-FFF2-40B4-BE49-F238E27FC236}">
                <a16:creationId xmlns:a16="http://schemas.microsoft.com/office/drawing/2014/main" id="{2B59D558-AD35-BB03-E5A0-417723A7F32A}"/>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4D835BA-F929-C0F6-0815-C170E0D2323D}"/>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5" name="TextBox 14">
            <a:extLst>
              <a:ext uri="{FF2B5EF4-FFF2-40B4-BE49-F238E27FC236}">
                <a16:creationId xmlns:a16="http://schemas.microsoft.com/office/drawing/2014/main" id="{613E66A4-06B5-85C3-982D-0E6DE5430995}"/>
              </a:ext>
            </a:extLst>
          </p:cNvPr>
          <p:cNvSpPr txBox="1"/>
          <p:nvPr/>
        </p:nvSpPr>
        <p:spPr>
          <a:xfrm>
            <a:off x="4082911" y="-2658"/>
            <a:ext cx="2745518" cy="246221"/>
          </a:xfrm>
          <a:prstGeom prst="rect">
            <a:avLst/>
          </a:prstGeom>
          <a:solidFill>
            <a:schemeClr val="accent5">
              <a:lumMod val="60000"/>
              <a:lumOff val="4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3" name="TextBox 22">
            <a:extLst>
              <a:ext uri="{FF2B5EF4-FFF2-40B4-BE49-F238E27FC236}">
                <a16:creationId xmlns:a16="http://schemas.microsoft.com/office/drawing/2014/main" id="{032D6464-D8B1-963C-841F-1CD15F272AF4}"/>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5" name="Picture 24">
            <a:extLst>
              <a:ext uri="{FF2B5EF4-FFF2-40B4-BE49-F238E27FC236}">
                <a16:creationId xmlns:a16="http://schemas.microsoft.com/office/drawing/2014/main" id="{6591C6CA-E459-A051-74CE-C10297FC58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6" name="Slide Number Placeholder 1">
            <a:extLst>
              <a:ext uri="{FF2B5EF4-FFF2-40B4-BE49-F238E27FC236}">
                <a16:creationId xmlns:a16="http://schemas.microsoft.com/office/drawing/2014/main" id="{9B58335E-8CDC-3CB9-FC80-2EFAB3718BAB}"/>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15</a:t>
            </a:fld>
            <a:endParaRPr lang="en-US" dirty="0"/>
          </a:p>
        </p:txBody>
      </p:sp>
      <p:pic>
        <p:nvPicPr>
          <p:cNvPr id="32" name="Picture 31">
            <a:extLst>
              <a:ext uri="{FF2B5EF4-FFF2-40B4-BE49-F238E27FC236}">
                <a16:creationId xmlns:a16="http://schemas.microsoft.com/office/drawing/2014/main" id="{08E3F4E4-19C0-2147-A0DB-4ED91732F0A5}"/>
              </a:ext>
            </a:extLst>
          </p:cNvPr>
          <p:cNvPicPr>
            <a:picLocks noChangeAspect="1"/>
          </p:cNvPicPr>
          <p:nvPr/>
        </p:nvPicPr>
        <p:blipFill>
          <a:blip r:embed="rId4"/>
          <a:stretch>
            <a:fillRect/>
          </a:stretch>
        </p:blipFill>
        <p:spPr>
          <a:xfrm>
            <a:off x="8804017" y="2595641"/>
            <a:ext cx="3019846" cy="3524742"/>
          </a:xfrm>
          <a:prstGeom prst="rect">
            <a:avLst/>
          </a:prstGeom>
        </p:spPr>
      </p:pic>
      <p:pic>
        <p:nvPicPr>
          <p:cNvPr id="39" name="Picture 38">
            <a:extLst>
              <a:ext uri="{FF2B5EF4-FFF2-40B4-BE49-F238E27FC236}">
                <a16:creationId xmlns:a16="http://schemas.microsoft.com/office/drawing/2014/main" id="{8EF1B785-3C2C-B118-8232-73C4049959A1}"/>
              </a:ext>
            </a:extLst>
          </p:cNvPr>
          <p:cNvPicPr>
            <a:picLocks noChangeAspect="1"/>
          </p:cNvPicPr>
          <p:nvPr/>
        </p:nvPicPr>
        <p:blipFill>
          <a:blip r:embed="rId5"/>
          <a:stretch>
            <a:fillRect/>
          </a:stretch>
        </p:blipFill>
        <p:spPr>
          <a:xfrm>
            <a:off x="637457" y="3645911"/>
            <a:ext cx="3867151" cy="3136048"/>
          </a:xfrm>
          <a:prstGeom prst="rect">
            <a:avLst/>
          </a:prstGeom>
        </p:spPr>
      </p:pic>
      <p:pic>
        <p:nvPicPr>
          <p:cNvPr id="40" name="Picture 39">
            <a:extLst>
              <a:ext uri="{FF2B5EF4-FFF2-40B4-BE49-F238E27FC236}">
                <a16:creationId xmlns:a16="http://schemas.microsoft.com/office/drawing/2014/main" id="{FD365519-997E-F5D3-965B-9FFD71BA2E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75998" y="458535"/>
            <a:ext cx="2837786" cy="2009153"/>
          </a:xfrm>
          <a:prstGeom prst="rect">
            <a:avLst/>
          </a:prstGeom>
        </p:spPr>
      </p:pic>
      <p:sp>
        <p:nvSpPr>
          <p:cNvPr id="2" name="TextBox 1">
            <a:extLst>
              <a:ext uri="{FF2B5EF4-FFF2-40B4-BE49-F238E27FC236}">
                <a16:creationId xmlns:a16="http://schemas.microsoft.com/office/drawing/2014/main" id="{0D3DFE28-6D63-DF3D-DAAB-C2085BA8C7CD}"/>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194984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B9A676A-C839-F74A-E45E-1A5431BF62FA}"/>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Selection of Modeling Region</a:t>
            </a:r>
          </a:p>
        </p:txBody>
      </p:sp>
      <p:sp>
        <p:nvSpPr>
          <p:cNvPr id="14" name="TextBox 13">
            <a:extLst>
              <a:ext uri="{FF2B5EF4-FFF2-40B4-BE49-F238E27FC236}">
                <a16:creationId xmlns:a16="http://schemas.microsoft.com/office/drawing/2014/main" id="{E6483B2C-805E-466C-5846-DBB454446EFB}"/>
              </a:ext>
            </a:extLst>
          </p:cNvPr>
          <p:cNvSpPr txBox="1"/>
          <p:nvPr/>
        </p:nvSpPr>
        <p:spPr>
          <a:xfrm>
            <a:off x="152701" y="1089898"/>
            <a:ext cx="6724651" cy="22159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b="1" dirty="0">
                <a:latin typeface="Times New Roman" panose="02020603050405020304" pitchFamily="18" charset="0"/>
                <a:cs typeface="Times New Roman" panose="02020603050405020304" pitchFamily="18" charset="0"/>
              </a:rPr>
              <a:t>Return section of the mine for CFD modeling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No benching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booster fans within the geometry</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Clearly defined stopping line for the boundary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Minimal inlets/outlet to measure</a:t>
            </a:r>
          </a:p>
          <a:p>
            <a:pPr>
              <a:spcBef>
                <a:spcPts val="600"/>
              </a:spcBef>
              <a:spcAft>
                <a:spcPts val="600"/>
              </a:spcAft>
            </a:pPr>
            <a:r>
              <a:rPr lang="en-US" b="1" dirty="0">
                <a:latin typeface="Times New Roman" panose="02020603050405020304" pitchFamily="18" charset="0"/>
                <a:cs typeface="Times New Roman" panose="02020603050405020304" pitchFamily="18" charset="0"/>
              </a:rPr>
              <a:t>Temperature, Pressure, Relative humidity, cross sectional area, airflow, and BF positions were recorded</a:t>
            </a:r>
          </a:p>
        </p:txBody>
      </p:sp>
      <p:sp>
        <p:nvSpPr>
          <p:cNvPr id="19" name="TextBox 18">
            <a:extLst>
              <a:ext uri="{FF2B5EF4-FFF2-40B4-BE49-F238E27FC236}">
                <a16:creationId xmlns:a16="http://schemas.microsoft.com/office/drawing/2014/main" id="{A5AE24F6-84BB-5665-749F-30F6F22A5302}"/>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21" name="TextBox 20">
            <a:extLst>
              <a:ext uri="{FF2B5EF4-FFF2-40B4-BE49-F238E27FC236}">
                <a16:creationId xmlns:a16="http://schemas.microsoft.com/office/drawing/2014/main" id="{B78C5E7E-AFAE-7EFF-BEA8-5B72395E2453}"/>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22" name="TextBox 21">
            <a:extLst>
              <a:ext uri="{FF2B5EF4-FFF2-40B4-BE49-F238E27FC236}">
                <a16:creationId xmlns:a16="http://schemas.microsoft.com/office/drawing/2014/main" id="{31F4FD60-862D-5570-30F1-658C9F22A251}"/>
              </a:ext>
            </a:extLst>
          </p:cNvPr>
          <p:cNvSpPr txBox="1"/>
          <p:nvPr/>
        </p:nvSpPr>
        <p:spPr>
          <a:xfrm>
            <a:off x="4082911" y="-2658"/>
            <a:ext cx="2745518" cy="246221"/>
          </a:xfrm>
          <a:prstGeom prst="rect">
            <a:avLst/>
          </a:prstGeom>
          <a:solidFill>
            <a:schemeClr val="accent5">
              <a:lumMod val="60000"/>
              <a:lumOff val="4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3" name="TextBox 22">
            <a:extLst>
              <a:ext uri="{FF2B5EF4-FFF2-40B4-BE49-F238E27FC236}">
                <a16:creationId xmlns:a16="http://schemas.microsoft.com/office/drawing/2014/main" id="{6FE0E94D-E8A0-7DAB-A9C9-312CF5A9A7CA}"/>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5" name="Picture 24">
            <a:extLst>
              <a:ext uri="{FF2B5EF4-FFF2-40B4-BE49-F238E27FC236}">
                <a16:creationId xmlns:a16="http://schemas.microsoft.com/office/drawing/2014/main" id="{6C16700F-933F-D1CE-C0AC-001C407031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6" name="Slide Number Placeholder 1">
            <a:extLst>
              <a:ext uri="{FF2B5EF4-FFF2-40B4-BE49-F238E27FC236}">
                <a16:creationId xmlns:a16="http://schemas.microsoft.com/office/drawing/2014/main" id="{BFA9F7C7-183D-6368-44D3-8858451ABB4B}"/>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16</a:t>
            </a:fld>
            <a:endParaRPr lang="en-US" dirty="0"/>
          </a:p>
        </p:txBody>
      </p:sp>
      <p:grpSp>
        <p:nvGrpSpPr>
          <p:cNvPr id="27" name="Group 26">
            <a:extLst>
              <a:ext uri="{FF2B5EF4-FFF2-40B4-BE49-F238E27FC236}">
                <a16:creationId xmlns:a16="http://schemas.microsoft.com/office/drawing/2014/main" id="{2537C57C-8F56-6808-C3A2-ED10162C71C3}"/>
              </a:ext>
            </a:extLst>
          </p:cNvPr>
          <p:cNvGrpSpPr/>
          <p:nvPr/>
        </p:nvGrpSpPr>
        <p:grpSpPr>
          <a:xfrm>
            <a:off x="7048376" y="279061"/>
            <a:ext cx="5032571" cy="6480547"/>
            <a:chOff x="6422693" y="314574"/>
            <a:chExt cx="5735641" cy="6480547"/>
          </a:xfrm>
        </p:grpSpPr>
        <p:pic>
          <p:nvPicPr>
            <p:cNvPr id="28" name="Picture 27">
              <a:extLst>
                <a:ext uri="{FF2B5EF4-FFF2-40B4-BE49-F238E27FC236}">
                  <a16:creationId xmlns:a16="http://schemas.microsoft.com/office/drawing/2014/main" id="{AFA37B91-DA9E-7810-B2BA-6A4DDE6A9B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84156" y="2570131"/>
              <a:ext cx="4480573" cy="4224990"/>
            </a:xfrm>
            <a:prstGeom prst="rect">
              <a:avLst/>
            </a:prstGeom>
            <a:noFill/>
          </p:spPr>
        </p:pic>
        <p:pic>
          <p:nvPicPr>
            <p:cNvPr id="29" name="Content Placeholder 5">
              <a:extLst>
                <a:ext uri="{FF2B5EF4-FFF2-40B4-BE49-F238E27FC236}">
                  <a16:creationId xmlns:a16="http://schemas.microsoft.com/office/drawing/2014/main" id="{1E0DB3B3-EE30-F05A-22FC-0510261D07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43754" y="314574"/>
              <a:ext cx="3314580" cy="2231762"/>
            </a:xfrm>
            <a:prstGeom prst="rect">
              <a:avLst/>
            </a:prstGeom>
          </p:spPr>
        </p:pic>
        <p:sp>
          <p:nvSpPr>
            <p:cNvPr id="30" name="Rectangle 29">
              <a:extLst>
                <a:ext uri="{FF2B5EF4-FFF2-40B4-BE49-F238E27FC236}">
                  <a16:creationId xmlns:a16="http://schemas.microsoft.com/office/drawing/2014/main" id="{BC60AD2E-7F55-A7AC-F83A-A2E02725C5E7}"/>
                </a:ext>
              </a:extLst>
            </p:cNvPr>
            <p:cNvSpPr/>
            <p:nvPr/>
          </p:nvSpPr>
          <p:spPr>
            <a:xfrm rot="20891663">
              <a:off x="8946888" y="871711"/>
              <a:ext cx="541464" cy="1099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1A974CC5-9BD2-4BE1-C060-03557B1ECECD}"/>
                </a:ext>
              </a:extLst>
            </p:cNvPr>
            <p:cNvCxnSpPr>
              <a:cxnSpLocks/>
            </p:cNvCxnSpPr>
            <p:nvPr/>
          </p:nvCxnSpPr>
          <p:spPr>
            <a:xfrm flipH="1">
              <a:off x="7722028" y="935489"/>
              <a:ext cx="1124989" cy="16346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1B72185-C867-DF4A-401E-6C821B58433A}"/>
                </a:ext>
              </a:extLst>
            </p:cNvPr>
            <p:cNvSpPr txBox="1"/>
            <p:nvPr/>
          </p:nvSpPr>
          <p:spPr>
            <a:xfrm>
              <a:off x="6422693" y="5345905"/>
              <a:ext cx="718939" cy="369332"/>
            </a:xfrm>
            <a:prstGeom prst="rect">
              <a:avLst/>
            </a:prstGeom>
            <a:noFill/>
          </p:spPr>
          <p:txBody>
            <a:bodyPr wrap="square" rtlCol="0">
              <a:spAutoFit/>
            </a:bodyPr>
            <a:lstStyle/>
            <a:p>
              <a:r>
                <a:rPr lang="en-US" dirty="0">
                  <a:solidFill>
                    <a:srgbClr val="00B0F0"/>
                  </a:solidFill>
                  <a:latin typeface="Times New Roman" panose="02020603050405020304" pitchFamily="18" charset="0"/>
                  <a:cs typeface="Times New Roman" panose="02020603050405020304" pitchFamily="18" charset="0"/>
                </a:rPr>
                <a:t>IBF</a:t>
              </a:r>
            </a:p>
          </p:txBody>
        </p:sp>
        <p:sp>
          <p:nvSpPr>
            <p:cNvPr id="33" name="TextBox 32">
              <a:extLst>
                <a:ext uri="{FF2B5EF4-FFF2-40B4-BE49-F238E27FC236}">
                  <a16:creationId xmlns:a16="http://schemas.microsoft.com/office/drawing/2014/main" id="{8D857894-1792-2013-E937-AD2E449D146D}"/>
                </a:ext>
              </a:extLst>
            </p:cNvPr>
            <p:cNvSpPr txBox="1"/>
            <p:nvPr/>
          </p:nvSpPr>
          <p:spPr>
            <a:xfrm>
              <a:off x="6423462" y="3285594"/>
              <a:ext cx="718939" cy="369332"/>
            </a:xfrm>
            <a:prstGeom prst="rect">
              <a:avLst/>
            </a:prstGeom>
            <a:noFill/>
          </p:spPr>
          <p:txBody>
            <a:bodyPr wrap="square" rtlCol="0">
              <a:spAutoFit/>
            </a:bodyPr>
            <a:lstStyle/>
            <a:p>
              <a:r>
                <a:rPr lang="en-US" dirty="0">
                  <a:solidFill>
                    <a:srgbClr val="00B0F0"/>
                  </a:solidFill>
                  <a:latin typeface="Times New Roman" panose="02020603050405020304" pitchFamily="18" charset="0"/>
                  <a:cs typeface="Times New Roman" panose="02020603050405020304" pitchFamily="18" charset="0"/>
                </a:rPr>
                <a:t>EBF</a:t>
              </a:r>
            </a:p>
          </p:txBody>
        </p:sp>
        <p:cxnSp>
          <p:nvCxnSpPr>
            <p:cNvPr id="34" name="Straight Arrow Connector 33">
              <a:extLst>
                <a:ext uri="{FF2B5EF4-FFF2-40B4-BE49-F238E27FC236}">
                  <a16:creationId xmlns:a16="http://schemas.microsoft.com/office/drawing/2014/main" id="{4E36564E-4C2C-3535-3157-5B493156CC70}"/>
                </a:ext>
              </a:extLst>
            </p:cNvPr>
            <p:cNvCxnSpPr>
              <a:cxnSpLocks/>
            </p:cNvCxnSpPr>
            <p:nvPr/>
          </p:nvCxnSpPr>
          <p:spPr>
            <a:xfrm flipV="1">
              <a:off x="6870113" y="4588669"/>
              <a:ext cx="919162" cy="814387"/>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4EC7C76-51C3-5F34-26EC-2CF1304C48E4}"/>
                </a:ext>
              </a:extLst>
            </p:cNvPr>
            <p:cNvCxnSpPr>
              <a:cxnSpLocks/>
            </p:cNvCxnSpPr>
            <p:nvPr/>
          </p:nvCxnSpPr>
          <p:spPr>
            <a:xfrm flipV="1">
              <a:off x="6956561" y="3048743"/>
              <a:ext cx="370141" cy="299405"/>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AA9B76C-A252-A3B6-91BA-D79BA6CDA2A1}"/>
                </a:ext>
              </a:extLst>
            </p:cNvPr>
            <p:cNvCxnSpPr>
              <a:cxnSpLocks/>
            </p:cNvCxnSpPr>
            <p:nvPr/>
          </p:nvCxnSpPr>
          <p:spPr>
            <a:xfrm flipH="1">
              <a:off x="8736552" y="2014840"/>
              <a:ext cx="347014" cy="6769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004DF0EB-46F1-4136-4168-006267E22E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65" b="2263"/>
          <a:stretch/>
        </p:blipFill>
        <p:spPr>
          <a:xfrm>
            <a:off x="252889" y="3652838"/>
            <a:ext cx="6724651" cy="2824162"/>
          </a:xfrm>
          <a:prstGeom prst="rect">
            <a:avLst/>
          </a:prstGeom>
          <a:ln w="28575">
            <a:solidFill>
              <a:schemeClr val="tx1"/>
            </a:solidFill>
          </a:ln>
        </p:spPr>
      </p:pic>
      <p:sp>
        <p:nvSpPr>
          <p:cNvPr id="2" name="TextBox 1">
            <a:extLst>
              <a:ext uri="{FF2B5EF4-FFF2-40B4-BE49-F238E27FC236}">
                <a16:creationId xmlns:a16="http://schemas.microsoft.com/office/drawing/2014/main" id="{17AC6971-2D7D-D0D2-2E70-F03664DE11EA}"/>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802523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5" name="Group 2064">
            <a:extLst>
              <a:ext uri="{FF2B5EF4-FFF2-40B4-BE49-F238E27FC236}">
                <a16:creationId xmlns:a16="http://schemas.microsoft.com/office/drawing/2014/main" id="{FA1D006B-3182-65F8-E4EE-FF3F51DA9F2A}"/>
              </a:ext>
            </a:extLst>
          </p:cNvPr>
          <p:cNvGrpSpPr/>
          <p:nvPr/>
        </p:nvGrpSpPr>
        <p:grpSpPr>
          <a:xfrm>
            <a:off x="4369701" y="735290"/>
            <a:ext cx="3056768" cy="4860090"/>
            <a:chOff x="5124718" y="671478"/>
            <a:chExt cx="3056768" cy="5408726"/>
          </a:xfrm>
        </p:grpSpPr>
        <p:grpSp>
          <p:nvGrpSpPr>
            <p:cNvPr id="2172" name="Group 2171">
              <a:extLst>
                <a:ext uri="{FF2B5EF4-FFF2-40B4-BE49-F238E27FC236}">
                  <a16:creationId xmlns:a16="http://schemas.microsoft.com/office/drawing/2014/main" id="{09222A74-EA11-6491-93FA-7E3311B040CE}"/>
                </a:ext>
              </a:extLst>
            </p:cNvPr>
            <p:cNvGrpSpPr/>
            <p:nvPr/>
          </p:nvGrpSpPr>
          <p:grpSpPr>
            <a:xfrm>
              <a:off x="5124718" y="671478"/>
              <a:ext cx="3056768" cy="5408726"/>
              <a:chOff x="105532" y="890736"/>
              <a:chExt cx="3260988" cy="5076527"/>
            </a:xfrm>
          </p:grpSpPr>
          <p:grpSp>
            <p:nvGrpSpPr>
              <p:cNvPr id="2145" name="Group 2144">
                <a:extLst>
                  <a:ext uri="{FF2B5EF4-FFF2-40B4-BE49-F238E27FC236}">
                    <a16:creationId xmlns:a16="http://schemas.microsoft.com/office/drawing/2014/main" id="{7191AECB-F32E-A04E-04EA-928B14182080}"/>
                  </a:ext>
                </a:extLst>
              </p:cNvPr>
              <p:cNvGrpSpPr/>
              <p:nvPr/>
            </p:nvGrpSpPr>
            <p:grpSpPr>
              <a:xfrm>
                <a:off x="105532" y="890736"/>
                <a:ext cx="3260988" cy="5076527"/>
                <a:chOff x="4219627" y="1092942"/>
                <a:chExt cx="3260988" cy="5076527"/>
              </a:xfrm>
            </p:grpSpPr>
            <p:pic>
              <p:nvPicPr>
                <p:cNvPr id="2135" name="Picture 15">
                  <a:extLst>
                    <a:ext uri="{FF2B5EF4-FFF2-40B4-BE49-F238E27FC236}">
                      <a16:creationId xmlns:a16="http://schemas.microsoft.com/office/drawing/2014/main" id="{A328443A-31EB-E9ED-FCAF-5661297F81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9627" y="1092942"/>
                  <a:ext cx="3206908" cy="5076527"/>
                </a:xfrm>
                <a:prstGeom prst="rect">
                  <a:avLst/>
                </a:prstGeom>
                <a:noFill/>
                <a:extLst>
                  <a:ext uri="{909E8E84-426E-40DD-AFC4-6F175D3DCCD1}">
                    <a14:hiddenFill xmlns:a14="http://schemas.microsoft.com/office/drawing/2010/main">
                      <a:solidFill>
                        <a:srgbClr val="FFFFFF"/>
                      </a:solidFill>
                    </a14:hiddenFill>
                  </a:ext>
                </a:extLst>
              </p:spPr>
            </p:pic>
            <p:cxnSp>
              <p:nvCxnSpPr>
                <p:cNvPr id="2129" name="Straight Connector 2128">
                  <a:extLst>
                    <a:ext uri="{FF2B5EF4-FFF2-40B4-BE49-F238E27FC236}">
                      <a16:creationId xmlns:a16="http://schemas.microsoft.com/office/drawing/2014/main" id="{AA65D120-92FE-3DAD-72BD-0E8DC55E475B}"/>
                    </a:ext>
                  </a:extLst>
                </p:cNvPr>
                <p:cNvCxnSpPr>
                  <a:cxnSpLocks/>
                </p:cNvCxnSpPr>
                <p:nvPr/>
              </p:nvCxnSpPr>
              <p:spPr>
                <a:xfrm flipH="1">
                  <a:off x="6900505" y="2994672"/>
                  <a:ext cx="47481" cy="1647600"/>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2130" name="Straight Connector 2129">
                  <a:extLst>
                    <a:ext uri="{FF2B5EF4-FFF2-40B4-BE49-F238E27FC236}">
                      <a16:creationId xmlns:a16="http://schemas.microsoft.com/office/drawing/2014/main" id="{2C94FF40-C30C-9C0E-E857-F6BF5BCECCC9}"/>
                    </a:ext>
                  </a:extLst>
                </p:cNvPr>
                <p:cNvCxnSpPr>
                  <a:cxnSpLocks/>
                </p:cNvCxnSpPr>
                <p:nvPr/>
              </p:nvCxnSpPr>
              <p:spPr>
                <a:xfrm>
                  <a:off x="6970582" y="1333306"/>
                  <a:ext cx="0" cy="1002746"/>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2131" name="Straight Connector 2130">
                  <a:extLst>
                    <a:ext uri="{FF2B5EF4-FFF2-40B4-BE49-F238E27FC236}">
                      <a16:creationId xmlns:a16="http://schemas.microsoft.com/office/drawing/2014/main" id="{9001E0E1-F970-19E2-5B96-CA58EBA7123F}"/>
                    </a:ext>
                  </a:extLst>
                </p:cNvPr>
                <p:cNvCxnSpPr>
                  <a:cxnSpLocks/>
                </p:cNvCxnSpPr>
                <p:nvPr/>
              </p:nvCxnSpPr>
              <p:spPr>
                <a:xfrm>
                  <a:off x="6499780" y="1333306"/>
                  <a:ext cx="448206" cy="10250"/>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2132" name="Straight Connector 2131">
                  <a:extLst>
                    <a:ext uri="{FF2B5EF4-FFF2-40B4-BE49-F238E27FC236}">
                      <a16:creationId xmlns:a16="http://schemas.microsoft.com/office/drawing/2014/main" id="{91A2B449-6602-99A3-3318-C4C52856C26A}"/>
                    </a:ext>
                  </a:extLst>
                </p:cNvPr>
                <p:cNvCxnSpPr>
                  <a:cxnSpLocks/>
                </p:cNvCxnSpPr>
                <p:nvPr/>
              </p:nvCxnSpPr>
              <p:spPr>
                <a:xfrm>
                  <a:off x="6291081" y="1097216"/>
                  <a:ext cx="684405" cy="39434"/>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2133" name="Straight Connector 2132">
                  <a:extLst>
                    <a:ext uri="{FF2B5EF4-FFF2-40B4-BE49-F238E27FC236}">
                      <a16:creationId xmlns:a16="http://schemas.microsoft.com/office/drawing/2014/main" id="{855C6A10-D338-8A45-7E22-C7301090D323}"/>
                    </a:ext>
                  </a:extLst>
                </p:cNvPr>
                <p:cNvCxnSpPr>
                  <a:cxnSpLocks/>
                </p:cNvCxnSpPr>
                <p:nvPr/>
              </p:nvCxnSpPr>
              <p:spPr>
                <a:xfrm>
                  <a:off x="6970582" y="2625725"/>
                  <a:ext cx="0" cy="147438"/>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2128" name="Straight Connector 2127">
                  <a:extLst>
                    <a:ext uri="{FF2B5EF4-FFF2-40B4-BE49-F238E27FC236}">
                      <a16:creationId xmlns:a16="http://schemas.microsoft.com/office/drawing/2014/main" id="{3025038F-8122-2744-33AB-EDBBBD68FE30}"/>
                    </a:ext>
                  </a:extLst>
                </p:cNvPr>
                <p:cNvCxnSpPr>
                  <a:cxnSpLocks/>
                </p:cNvCxnSpPr>
                <p:nvPr/>
              </p:nvCxnSpPr>
              <p:spPr>
                <a:xfrm flipH="1" flipV="1">
                  <a:off x="7028974" y="5512776"/>
                  <a:ext cx="451641" cy="345151"/>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grpSp>
          <p:sp>
            <p:nvSpPr>
              <p:cNvPr id="2155" name="Oval 2154">
                <a:extLst>
                  <a:ext uri="{FF2B5EF4-FFF2-40B4-BE49-F238E27FC236}">
                    <a16:creationId xmlns:a16="http://schemas.microsoft.com/office/drawing/2014/main" id="{961D8F81-575D-C5A8-8372-90A397A2DDFF}"/>
                  </a:ext>
                </a:extLst>
              </p:cNvPr>
              <p:cNvSpPr/>
              <p:nvPr/>
            </p:nvSpPr>
            <p:spPr>
              <a:xfrm>
                <a:off x="2187329" y="1079204"/>
                <a:ext cx="153761" cy="1502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56" name="Oval 2155">
                <a:extLst>
                  <a:ext uri="{FF2B5EF4-FFF2-40B4-BE49-F238E27FC236}">
                    <a16:creationId xmlns:a16="http://schemas.microsoft.com/office/drawing/2014/main" id="{BE94C597-0183-FAD7-9F9F-40950AD4A8C5}"/>
                  </a:ext>
                </a:extLst>
              </p:cNvPr>
              <p:cNvSpPr/>
              <p:nvPr/>
            </p:nvSpPr>
            <p:spPr>
              <a:xfrm>
                <a:off x="2166436" y="3135014"/>
                <a:ext cx="153761" cy="1502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113" name="Straight Arrow Connector 2112">
                <a:extLst>
                  <a:ext uri="{FF2B5EF4-FFF2-40B4-BE49-F238E27FC236}">
                    <a16:creationId xmlns:a16="http://schemas.microsoft.com/office/drawing/2014/main" id="{2870D47F-C297-211A-21C5-0DB36762B83D}"/>
                  </a:ext>
                </a:extLst>
              </p:cNvPr>
              <p:cNvCxnSpPr>
                <a:cxnSpLocks/>
              </p:cNvCxnSpPr>
              <p:nvPr/>
            </p:nvCxnSpPr>
            <p:spPr>
              <a:xfrm flipH="1">
                <a:off x="2856487" y="2264229"/>
                <a:ext cx="403837" cy="1"/>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57" name="Straight Arrow Connector 2156">
                <a:extLst>
                  <a:ext uri="{FF2B5EF4-FFF2-40B4-BE49-F238E27FC236}">
                    <a16:creationId xmlns:a16="http://schemas.microsoft.com/office/drawing/2014/main" id="{9B73997C-8E90-2AC2-6AD4-A196E4D586EA}"/>
                  </a:ext>
                </a:extLst>
              </p:cNvPr>
              <p:cNvCxnSpPr>
                <a:cxnSpLocks/>
              </p:cNvCxnSpPr>
              <p:nvPr/>
            </p:nvCxnSpPr>
            <p:spPr>
              <a:xfrm flipH="1">
                <a:off x="2856487" y="2678304"/>
                <a:ext cx="403837" cy="1"/>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58" name="Straight Arrow Connector 2157">
                <a:extLst>
                  <a:ext uri="{FF2B5EF4-FFF2-40B4-BE49-F238E27FC236}">
                    <a16:creationId xmlns:a16="http://schemas.microsoft.com/office/drawing/2014/main" id="{DABAB15C-7635-5A5A-8E24-F9FF1EE9DE2B}"/>
                  </a:ext>
                </a:extLst>
              </p:cNvPr>
              <p:cNvCxnSpPr>
                <a:cxnSpLocks/>
              </p:cNvCxnSpPr>
              <p:nvPr/>
            </p:nvCxnSpPr>
            <p:spPr>
              <a:xfrm flipH="1">
                <a:off x="2951273" y="4585586"/>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0" name="Straight Arrow Connector 2159">
                <a:extLst>
                  <a:ext uri="{FF2B5EF4-FFF2-40B4-BE49-F238E27FC236}">
                    <a16:creationId xmlns:a16="http://schemas.microsoft.com/office/drawing/2014/main" id="{6BCFD0FF-DC05-3BEC-CBB1-CB1D9BCE3139}"/>
                  </a:ext>
                </a:extLst>
              </p:cNvPr>
              <p:cNvCxnSpPr>
                <a:cxnSpLocks/>
              </p:cNvCxnSpPr>
              <p:nvPr/>
            </p:nvCxnSpPr>
            <p:spPr>
              <a:xfrm flipH="1">
                <a:off x="2942628" y="4791323"/>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1" name="Straight Arrow Connector 2160">
                <a:extLst>
                  <a:ext uri="{FF2B5EF4-FFF2-40B4-BE49-F238E27FC236}">
                    <a16:creationId xmlns:a16="http://schemas.microsoft.com/office/drawing/2014/main" id="{E60C5A1A-E6AE-864D-FD17-646F6A64004C}"/>
                  </a:ext>
                </a:extLst>
              </p:cNvPr>
              <p:cNvCxnSpPr>
                <a:cxnSpLocks/>
              </p:cNvCxnSpPr>
              <p:nvPr/>
            </p:nvCxnSpPr>
            <p:spPr>
              <a:xfrm flipH="1">
                <a:off x="2942628" y="5002305"/>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2" name="Straight Arrow Connector 2161">
                <a:extLst>
                  <a:ext uri="{FF2B5EF4-FFF2-40B4-BE49-F238E27FC236}">
                    <a16:creationId xmlns:a16="http://schemas.microsoft.com/office/drawing/2014/main" id="{8B783EE7-E8B2-C4B4-0664-098AAB788E8F}"/>
                  </a:ext>
                </a:extLst>
              </p:cNvPr>
              <p:cNvCxnSpPr>
                <a:cxnSpLocks/>
              </p:cNvCxnSpPr>
              <p:nvPr/>
            </p:nvCxnSpPr>
            <p:spPr>
              <a:xfrm flipH="1">
                <a:off x="2942627" y="5214236"/>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3" name="Straight Arrow Connector 2162">
                <a:extLst>
                  <a:ext uri="{FF2B5EF4-FFF2-40B4-BE49-F238E27FC236}">
                    <a16:creationId xmlns:a16="http://schemas.microsoft.com/office/drawing/2014/main" id="{4861792E-2DD6-9F72-11F0-F85D657CB773}"/>
                  </a:ext>
                </a:extLst>
              </p:cNvPr>
              <p:cNvCxnSpPr>
                <a:cxnSpLocks/>
              </p:cNvCxnSpPr>
              <p:nvPr/>
            </p:nvCxnSpPr>
            <p:spPr>
              <a:xfrm flipH="1">
                <a:off x="2942626" y="5428549"/>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5" name="Straight Arrow Connector 2164">
                <a:extLst>
                  <a:ext uri="{FF2B5EF4-FFF2-40B4-BE49-F238E27FC236}">
                    <a16:creationId xmlns:a16="http://schemas.microsoft.com/office/drawing/2014/main" id="{7103D336-8315-A45C-B3E4-CD3BED3CE2C1}"/>
                  </a:ext>
                </a:extLst>
              </p:cNvPr>
              <p:cNvCxnSpPr>
                <a:cxnSpLocks/>
              </p:cNvCxnSpPr>
              <p:nvPr/>
            </p:nvCxnSpPr>
            <p:spPr>
              <a:xfrm flipH="1">
                <a:off x="2951982" y="5619049"/>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6" name="Straight Arrow Connector 2165">
                <a:extLst>
                  <a:ext uri="{FF2B5EF4-FFF2-40B4-BE49-F238E27FC236}">
                    <a16:creationId xmlns:a16="http://schemas.microsoft.com/office/drawing/2014/main" id="{50C3A318-60D1-ED86-BCCB-F7735C7B0154}"/>
                  </a:ext>
                </a:extLst>
              </p:cNvPr>
              <p:cNvCxnSpPr>
                <a:cxnSpLocks/>
              </p:cNvCxnSpPr>
              <p:nvPr/>
            </p:nvCxnSpPr>
            <p:spPr>
              <a:xfrm flipH="1">
                <a:off x="2958270" y="5826264"/>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7" name="Straight Arrow Connector 2166">
                <a:extLst>
                  <a:ext uri="{FF2B5EF4-FFF2-40B4-BE49-F238E27FC236}">
                    <a16:creationId xmlns:a16="http://schemas.microsoft.com/office/drawing/2014/main" id="{19F67BB7-59A7-B674-AC94-BF2C893138F0}"/>
                  </a:ext>
                </a:extLst>
              </p:cNvPr>
              <p:cNvCxnSpPr>
                <a:cxnSpLocks/>
              </p:cNvCxnSpPr>
              <p:nvPr/>
            </p:nvCxnSpPr>
            <p:spPr>
              <a:xfrm rot="16200000" flipH="1">
                <a:off x="2701962" y="4313543"/>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8" name="Straight Arrow Connector 2167">
                <a:extLst>
                  <a:ext uri="{FF2B5EF4-FFF2-40B4-BE49-F238E27FC236}">
                    <a16:creationId xmlns:a16="http://schemas.microsoft.com/office/drawing/2014/main" id="{4A0573B6-2584-0B47-3B70-61148D3FAD7B}"/>
                  </a:ext>
                </a:extLst>
              </p:cNvPr>
              <p:cNvCxnSpPr>
                <a:cxnSpLocks/>
              </p:cNvCxnSpPr>
              <p:nvPr/>
            </p:nvCxnSpPr>
            <p:spPr>
              <a:xfrm flipH="1">
                <a:off x="2859798" y="1017176"/>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2169" name="Straight Arrow Connector 2168">
                <a:extLst>
                  <a:ext uri="{FF2B5EF4-FFF2-40B4-BE49-F238E27FC236}">
                    <a16:creationId xmlns:a16="http://schemas.microsoft.com/office/drawing/2014/main" id="{11171F5A-9AC3-9F5E-779B-0F69C5B177D9}"/>
                  </a:ext>
                </a:extLst>
              </p:cNvPr>
              <p:cNvCxnSpPr>
                <a:cxnSpLocks/>
              </p:cNvCxnSpPr>
              <p:nvPr/>
            </p:nvCxnSpPr>
            <p:spPr>
              <a:xfrm flipH="1">
                <a:off x="1539024" y="935881"/>
                <a:ext cx="309051" cy="0"/>
              </a:xfrm>
              <a:prstGeom prst="straightConnector1">
                <a:avLst/>
              </a:prstGeom>
              <a:noFill/>
              <a:ln w="38100" cap="flat" cmpd="sng" algn="ctr">
                <a:solidFill>
                  <a:srgbClr val="FF000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2170" name="TextBox 1">
                <a:extLst>
                  <a:ext uri="{FF2B5EF4-FFF2-40B4-BE49-F238E27FC236}">
                    <a16:creationId xmlns:a16="http://schemas.microsoft.com/office/drawing/2014/main" id="{79B46F4F-BF2F-C409-7881-5BB29BB2D76F}"/>
                  </a:ext>
                </a:extLst>
              </p:cNvPr>
              <p:cNvSpPr txBox="1"/>
              <p:nvPr/>
            </p:nvSpPr>
            <p:spPr>
              <a:xfrm>
                <a:off x="541462" y="4914946"/>
                <a:ext cx="147915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Mining Direction </a:t>
                </a:r>
              </a:p>
            </p:txBody>
          </p:sp>
          <p:sp>
            <p:nvSpPr>
              <p:cNvPr id="2171" name="Arrow: Up 2170">
                <a:extLst>
                  <a:ext uri="{FF2B5EF4-FFF2-40B4-BE49-F238E27FC236}">
                    <a16:creationId xmlns:a16="http://schemas.microsoft.com/office/drawing/2014/main" id="{70EB5CE2-A1BA-06DB-BFDB-955724B42127}"/>
                  </a:ext>
                </a:extLst>
              </p:cNvPr>
              <p:cNvSpPr/>
              <p:nvPr/>
            </p:nvSpPr>
            <p:spPr>
              <a:xfrm rot="13813798">
                <a:off x="1455407" y="5207161"/>
                <a:ext cx="600766" cy="895365"/>
              </a:xfrm>
              <a:prstGeom prst="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176" name="TextBox 2175">
              <a:extLst>
                <a:ext uri="{FF2B5EF4-FFF2-40B4-BE49-F238E27FC236}">
                  <a16:creationId xmlns:a16="http://schemas.microsoft.com/office/drawing/2014/main" id="{A03566B4-1264-BA73-28A8-5EC00381895E}"/>
                </a:ext>
              </a:extLst>
            </p:cNvPr>
            <p:cNvSpPr txBox="1"/>
            <p:nvPr/>
          </p:nvSpPr>
          <p:spPr>
            <a:xfrm>
              <a:off x="5673565" y="4000250"/>
              <a:ext cx="597529" cy="369332"/>
            </a:xfrm>
            <a:prstGeom prst="rect">
              <a:avLst/>
            </a:prstGeom>
            <a:noFill/>
          </p:spPr>
          <p:txBody>
            <a:bodyPr wrap="square" rtlCol="0">
              <a:spAutoFit/>
            </a:bodyPr>
            <a:lstStyle/>
            <a:p>
              <a:r>
                <a:rPr lang="en-US" dirty="0">
                  <a:solidFill>
                    <a:srgbClr val="00B0F0"/>
                  </a:solidFill>
                  <a:latin typeface="Times New Roman" panose="02020603050405020304" pitchFamily="18" charset="0"/>
                  <a:cs typeface="Times New Roman" panose="02020603050405020304" pitchFamily="18" charset="0"/>
                </a:rPr>
                <a:t>IBF</a:t>
              </a:r>
            </a:p>
          </p:txBody>
        </p:sp>
        <p:cxnSp>
          <p:nvCxnSpPr>
            <p:cNvPr id="2177" name="Straight Arrow Connector 2176">
              <a:extLst>
                <a:ext uri="{FF2B5EF4-FFF2-40B4-BE49-F238E27FC236}">
                  <a16:creationId xmlns:a16="http://schemas.microsoft.com/office/drawing/2014/main" id="{7C656D97-E511-741B-7D1C-42FC8D4B9F2D}"/>
                </a:ext>
              </a:extLst>
            </p:cNvPr>
            <p:cNvCxnSpPr>
              <a:cxnSpLocks/>
            </p:cNvCxnSpPr>
            <p:nvPr/>
          </p:nvCxnSpPr>
          <p:spPr>
            <a:xfrm flipV="1">
              <a:off x="6120986" y="3243014"/>
              <a:ext cx="919162" cy="814387"/>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78" name="TextBox 2177">
              <a:extLst>
                <a:ext uri="{FF2B5EF4-FFF2-40B4-BE49-F238E27FC236}">
                  <a16:creationId xmlns:a16="http://schemas.microsoft.com/office/drawing/2014/main" id="{58DCBDBB-F465-6325-6B2A-07A88767299D}"/>
                </a:ext>
              </a:extLst>
            </p:cNvPr>
            <p:cNvSpPr txBox="1"/>
            <p:nvPr/>
          </p:nvSpPr>
          <p:spPr>
            <a:xfrm>
              <a:off x="6122210" y="1230305"/>
              <a:ext cx="611736" cy="369332"/>
            </a:xfrm>
            <a:prstGeom prst="rect">
              <a:avLst/>
            </a:prstGeom>
            <a:noFill/>
          </p:spPr>
          <p:txBody>
            <a:bodyPr wrap="square" rtlCol="0">
              <a:spAutoFit/>
            </a:bodyPr>
            <a:lstStyle/>
            <a:p>
              <a:r>
                <a:rPr lang="en-US" dirty="0">
                  <a:solidFill>
                    <a:srgbClr val="00B0F0"/>
                  </a:solidFill>
                  <a:latin typeface="Times New Roman" panose="02020603050405020304" pitchFamily="18" charset="0"/>
                  <a:cs typeface="Times New Roman" panose="02020603050405020304" pitchFamily="18" charset="0"/>
                </a:rPr>
                <a:t>EBF</a:t>
              </a:r>
            </a:p>
          </p:txBody>
        </p:sp>
        <p:cxnSp>
          <p:nvCxnSpPr>
            <p:cNvPr id="2179" name="Straight Arrow Connector 2178">
              <a:extLst>
                <a:ext uri="{FF2B5EF4-FFF2-40B4-BE49-F238E27FC236}">
                  <a16:creationId xmlns:a16="http://schemas.microsoft.com/office/drawing/2014/main" id="{36C7AA71-F99B-C12E-D395-AEEF60945F62}"/>
                </a:ext>
              </a:extLst>
            </p:cNvPr>
            <p:cNvCxnSpPr>
              <a:cxnSpLocks/>
            </p:cNvCxnSpPr>
            <p:nvPr/>
          </p:nvCxnSpPr>
          <p:spPr>
            <a:xfrm flipV="1">
              <a:off x="6655309" y="993454"/>
              <a:ext cx="370140" cy="299405"/>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1BA6657-A1A8-92C0-388D-6509F44722AB}"/>
              </a:ext>
            </a:extLst>
          </p:cNvPr>
          <p:cNvGrpSpPr/>
          <p:nvPr/>
        </p:nvGrpSpPr>
        <p:grpSpPr>
          <a:xfrm>
            <a:off x="7986160" y="285038"/>
            <a:ext cx="4179526" cy="3442833"/>
            <a:chOff x="4526512" y="147209"/>
            <a:chExt cx="7846076" cy="6405245"/>
          </a:xfrm>
        </p:grpSpPr>
        <p:pic>
          <p:nvPicPr>
            <p:cNvPr id="14" name="Picture 13">
              <a:extLst>
                <a:ext uri="{FF2B5EF4-FFF2-40B4-BE49-F238E27FC236}">
                  <a16:creationId xmlns:a16="http://schemas.microsoft.com/office/drawing/2014/main" id="{2B9BDA4F-9701-3D06-AE58-ABCA7C5A9497}"/>
                </a:ext>
              </a:extLst>
            </p:cNvPr>
            <p:cNvPicPr>
              <a:picLocks noChangeAspect="1"/>
            </p:cNvPicPr>
            <p:nvPr/>
          </p:nvPicPr>
          <p:blipFill>
            <a:blip r:embed="rId3"/>
            <a:stretch>
              <a:fillRect/>
            </a:stretch>
          </p:blipFill>
          <p:spPr>
            <a:xfrm>
              <a:off x="4526512" y="350409"/>
              <a:ext cx="7585272" cy="5821448"/>
            </a:xfrm>
            <a:prstGeom prst="rect">
              <a:avLst/>
            </a:prstGeom>
          </p:spPr>
        </p:pic>
        <p:sp>
          <p:nvSpPr>
            <p:cNvPr id="15" name="Oval 14">
              <a:extLst>
                <a:ext uri="{FF2B5EF4-FFF2-40B4-BE49-F238E27FC236}">
                  <a16:creationId xmlns:a16="http://schemas.microsoft.com/office/drawing/2014/main" id="{6292276B-5F4F-1063-C07C-9F74594A677A}"/>
                </a:ext>
              </a:extLst>
            </p:cNvPr>
            <p:cNvSpPr/>
            <p:nvPr/>
          </p:nvSpPr>
          <p:spPr>
            <a:xfrm>
              <a:off x="10697452" y="1011624"/>
              <a:ext cx="182880" cy="1828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59E1C28B-004A-44D2-4D88-1FA8AC30085A}"/>
                </a:ext>
              </a:extLst>
            </p:cNvPr>
            <p:cNvSpPr/>
            <p:nvPr/>
          </p:nvSpPr>
          <p:spPr>
            <a:xfrm>
              <a:off x="7503400" y="2688136"/>
              <a:ext cx="182880" cy="1828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a:extLst>
                <a:ext uri="{FF2B5EF4-FFF2-40B4-BE49-F238E27FC236}">
                  <a16:creationId xmlns:a16="http://schemas.microsoft.com/office/drawing/2014/main" id="{A398956C-AE08-F5DE-FB3D-2414F0978CD3}"/>
                </a:ext>
              </a:extLst>
            </p:cNvPr>
            <p:cNvGrpSpPr/>
            <p:nvPr/>
          </p:nvGrpSpPr>
          <p:grpSpPr>
            <a:xfrm>
              <a:off x="5401550" y="147209"/>
              <a:ext cx="6971038" cy="6260757"/>
              <a:chOff x="5053781" y="273393"/>
              <a:chExt cx="6971038" cy="6260757"/>
            </a:xfrm>
          </p:grpSpPr>
          <p:grpSp>
            <p:nvGrpSpPr>
              <p:cNvPr id="27" name="Group 26">
                <a:extLst>
                  <a:ext uri="{FF2B5EF4-FFF2-40B4-BE49-F238E27FC236}">
                    <a16:creationId xmlns:a16="http://schemas.microsoft.com/office/drawing/2014/main" id="{79673D69-6046-A291-6E46-B56FF9A688DB}"/>
                  </a:ext>
                </a:extLst>
              </p:cNvPr>
              <p:cNvGrpSpPr/>
              <p:nvPr/>
            </p:nvGrpSpPr>
            <p:grpSpPr>
              <a:xfrm>
                <a:off x="5053781" y="1638300"/>
                <a:ext cx="6971038" cy="4895850"/>
                <a:chOff x="3048000" y="1606550"/>
                <a:chExt cx="6971038" cy="4895850"/>
              </a:xfrm>
            </p:grpSpPr>
            <p:grpSp>
              <p:nvGrpSpPr>
                <p:cNvPr id="2048" name="Group 2047">
                  <a:extLst>
                    <a:ext uri="{FF2B5EF4-FFF2-40B4-BE49-F238E27FC236}">
                      <a16:creationId xmlns:a16="http://schemas.microsoft.com/office/drawing/2014/main" id="{2722859B-CCA0-A456-C1D1-55759DF2CB37}"/>
                    </a:ext>
                  </a:extLst>
                </p:cNvPr>
                <p:cNvGrpSpPr/>
                <p:nvPr/>
              </p:nvGrpSpPr>
              <p:grpSpPr>
                <a:xfrm>
                  <a:off x="3048000" y="4370806"/>
                  <a:ext cx="2479675" cy="2131594"/>
                  <a:chOff x="3048000" y="4370806"/>
                  <a:chExt cx="2479675" cy="2131594"/>
                </a:xfrm>
              </p:grpSpPr>
              <p:cxnSp>
                <p:nvCxnSpPr>
                  <p:cNvPr id="2054" name="Straight Arrow Connector 2053">
                    <a:extLst>
                      <a:ext uri="{FF2B5EF4-FFF2-40B4-BE49-F238E27FC236}">
                        <a16:creationId xmlns:a16="http://schemas.microsoft.com/office/drawing/2014/main" id="{86B5387D-DD21-BB87-50DA-533F0806B800}"/>
                      </a:ext>
                    </a:extLst>
                  </p:cNvPr>
                  <p:cNvCxnSpPr/>
                  <p:nvPr/>
                </p:nvCxnSpPr>
                <p:spPr>
                  <a:xfrm flipH="1" flipV="1">
                    <a:off x="3048000" y="6070600"/>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a:extLst>
                      <a:ext uri="{FF2B5EF4-FFF2-40B4-BE49-F238E27FC236}">
                        <a16:creationId xmlns:a16="http://schemas.microsoft.com/office/drawing/2014/main" id="{9A75BD8A-7E15-F4C2-FA44-7997F7192B11}"/>
                      </a:ext>
                    </a:extLst>
                  </p:cNvPr>
                  <p:cNvCxnSpPr/>
                  <p:nvPr/>
                </p:nvCxnSpPr>
                <p:spPr>
                  <a:xfrm flipH="1" flipV="1">
                    <a:off x="3314700" y="5861050"/>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6" name="Straight Arrow Connector 2055">
                    <a:extLst>
                      <a:ext uri="{FF2B5EF4-FFF2-40B4-BE49-F238E27FC236}">
                        <a16:creationId xmlns:a16="http://schemas.microsoft.com/office/drawing/2014/main" id="{A97648D1-952D-D865-84B1-2893324E45EE}"/>
                      </a:ext>
                    </a:extLst>
                  </p:cNvPr>
                  <p:cNvCxnSpPr/>
                  <p:nvPr/>
                </p:nvCxnSpPr>
                <p:spPr>
                  <a:xfrm flipH="1" flipV="1">
                    <a:off x="3581400" y="5657850"/>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7" name="Straight Arrow Connector 2056">
                    <a:extLst>
                      <a:ext uri="{FF2B5EF4-FFF2-40B4-BE49-F238E27FC236}">
                        <a16:creationId xmlns:a16="http://schemas.microsoft.com/office/drawing/2014/main" id="{11BF1D35-8E04-BC20-7F5C-CDAF84FCE88A}"/>
                      </a:ext>
                    </a:extLst>
                  </p:cNvPr>
                  <p:cNvCxnSpPr/>
                  <p:nvPr/>
                </p:nvCxnSpPr>
                <p:spPr>
                  <a:xfrm flipH="1" flipV="1">
                    <a:off x="3848100" y="5522762"/>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8" name="Straight Arrow Connector 2057">
                    <a:extLst>
                      <a:ext uri="{FF2B5EF4-FFF2-40B4-BE49-F238E27FC236}">
                        <a16:creationId xmlns:a16="http://schemas.microsoft.com/office/drawing/2014/main" id="{6FDDE50C-168D-7B67-7588-795B09CFEF3F}"/>
                      </a:ext>
                    </a:extLst>
                  </p:cNvPr>
                  <p:cNvCxnSpPr/>
                  <p:nvPr/>
                </p:nvCxnSpPr>
                <p:spPr>
                  <a:xfrm flipH="1" flipV="1">
                    <a:off x="4159250" y="5320142"/>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9" name="Straight Arrow Connector 2058">
                    <a:extLst>
                      <a:ext uri="{FF2B5EF4-FFF2-40B4-BE49-F238E27FC236}">
                        <a16:creationId xmlns:a16="http://schemas.microsoft.com/office/drawing/2014/main" id="{4D50705E-AB29-4717-A9F1-72FD9E73C13D}"/>
                      </a:ext>
                    </a:extLst>
                  </p:cNvPr>
                  <p:cNvCxnSpPr/>
                  <p:nvPr/>
                </p:nvCxnSpPr>
                <p:spPr>
                  <a:xfrm flipH="1" flipV="1">
                    <a:off x="4394200" y="5117522"/>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60" name="Straight Arrow Connector 2059">
                    <a:extLst>
                      <a:ext uri="{FF2B5EF4-FFF2-40B4-BE49-F238E27FC236}">
                        <a16:creationId xmlns:a16="http://schemas.microsoft.com/office/drawing/2014/main" id="{8A0674CD-08AE-96C8-73BE-BF70F735F0B0}"/>
                      </a:ext>
                    </a:extLst>
                  </p:cNvPr>
                  <p:cNvCxnSpPr/>
                  <p:nvPr/>
                </p:nvCxnSpPr>
                <p:spPr>
                  <a:xfrm flipH="1" flipV="1">
                    <a:off x="4772025" y="4961935"/>
                    <a:ext cx="755650" cy="4318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61" name="Straight Arrow Connector 2060">
                    <a:extLst>
                      <a:ext uri="{FF2B5EF4-FFF2-40B4-BE49-F238E27FC236}">
                        <a16:creationId xmlns:a16="http://schemas.microsoft.com/office/drawing/2014/main" id="{3C8C5BD4-E3EA-DE8E-D5D5-8B56110794CD}"/>
                      </a:ext>
                    </a:extLst>
                  </p:cNvPr>
                  <p:cNvCxnSpPr>
                    <a:cxnSpLocks/>
                  </p:cNvCxnSpPr>
                  <p:nvPr/>
                </p:nvCxnSpPr>
                <p:spPr>
                  <a:xfrm flipH="1">
                    <a:off x="4848225" y="4370806"/>
                    <a:ext cx="603250" cy="38850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49" name="Straight Arrow Connector 2048">
                  <a:extLst>
                    <a:ext uri="{FF2B5EF4-FFF2-40B4-BE49-F238E27FC236}">
                      <a16:creationId xmlns:a16="http://schemas.microsoft.com/office/drawing/2014/main" id="{165411F5-126D-F777-D402-95CF4301628E}"/>
                    </a:ext>
                  </a:extLst>
                </p:cNvPr>
                <p:cNvCxnSpPr>
                  <a:cxnSpLocks/>
                </p:cNvCxnSpPr>
                <p:nvPr/>
              </p:nvCxnSpPr>
              <p:spPr>
                <a:xfrm flipH="1" flipV="1">
                  <a:off x="7181850" y="3168650"/>
                  <a:ext cx="565150" cy="3873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2" name="Straight Arrow Connector 2051">
                  <a:extLst>
                    <a:ext uri="{FF2B5EF4-FFF2-40B4-BE49-F238E27FC236}">
                      <a16:creationId xmlns:a16="http://schemas.microsoft.com/office/drawing/2014/main" id="{1D2A6EDC-08A1-259E-E23B-0148BC88D52D}"/>
                    </a:ext>
                  </a:extLst>
                </p:cNvPr>
                <p:cNvCxnSpPr>
                  <a:cxnSpLocks/>
                </p:cNvCxnSpPr>
                <p:nvPr/>
              </p:nvCxnSpPr>
              <p:spPr>
                <a:xfrm flipH="1" flipV="1">
                  <a:off x="7702550" y="2762250"/>
                  <a:ext cx="565150" cy="4064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53" name="Straight Arrow Connector 2052">
                  <a:extLst>
                    <a:ext uri="{FF2B5EF4-FFF2-40B4-BE49-F238E27FC236}">
                      <a16:creationId xmlns:a16="http://schemas.microsoft.com/office/drawing/2014/main" id="{20E365D3-C342-CEB9-C71B-EC87F2E555E5}"/>
                    </a:ext>
                  </a:extLst>
                </p:cNvPr>
                <p:cNvCxnSpPr>
                  <a:cxnSpLocks/>
                </p:cNvCxnSpPr>
                <p:nvPr/>
              </p:nvCxnSpPr>
              <p:spPr>
                <a:xfrm flipH="1" flipV="1">
                  <a:off x="9453888" y="1606550"/>
                  <a:ext cx="565150" cy="4064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9010A0ED-3D01-9E1F-79CD-6E79D11E1A8B}"/>
                  </a:ext>
                </a:extLst>
              </p:cNvPr>
              <p:cNvCxnSpPr>
                <a:cxnSpLocks/>
              </p:cNvCxnSpPr>
              <p:nvPr/>
            </p:nvCxnSpPr>
            <p:spPr>
              <a:xfrm flipH="1" flipV="1">
                <a:off x="9470206" y="273393"/>
                <a:ext cx="565150" cy="406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CFC9662-ED48-22FE-10CE-9BF1254FE01C}"/>
                  </a:ext>
                </a:extLst>
              </p:cNvPr>
              <p:cNvCxnSpPr>
                <a:cxnSpLocks/>
              </p:cNvCxnSpPr>
              <p:nvPr/>
            </p:nvCxnSpPr>
            <p:spPr>
              <a:xfrm flipV="1">
                <a:off x="6875640" y="3006145"/>
                <a:ext cx="237571" cy="1676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A842239-FD55-3C54-22C9-F119DC5734DB}"/>
                  </a:ext>
                </a:extLst>
              </p:cNvPr>
              <p:cNvCxnSpPr>
                <a:cxnSpLocks/>
              </p:cNvCxnSpPr>
              <p:nvPr/>
            </p:nvCxnSpPr>
            <p:spPr>
              <a:xfrm flipV="1">
                <a:off x="7452496" y="2635829"/>
                <a:ext cx="237571" cy="1676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7FB5A94-DBE1-C489-8D12-7D1468B4BD16}"/>
                  </a:ext>
                </a:extLst>
              </p:cNvPr>
              <p:cNvCxnSpPr>
                <a:cxnSpLocks/>
              </p:cNvCxnSpPr>
              <p:nvPr/>
            </p:nvCxnSpPr>
            <p:spPr>
              <a:xfrm flipH="1" flipV="1">
                <a:off x="10386862" y="900540"/>
                <a:ext cx="240719" cy="1675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91A212F-15BA-15EF-D67A-8615AC2DC58E}"/>
                </a:ext>
              </a:extLst>
            </p:cNvPr>
            <p:cNvGrpSpPr/>
            <p:nvPr/>
          </p:nvGrpSpPr>
          <p:grpSpPr>
            <a:xfrm>
              <a:off x="6087243" y="775515"/>
              <a:ext cx="5720196" cy="5776939"/>
              <a:chOff x="6087243" y="775515"/>
              <a:chExt cx="5720196" cy="5776939"/>
            </a:xfrm>
          </p:grpSpPr>
          <p:grpSp>
            <p:nvGrpSpPr>
              <p:cNvPr id="19" name="Group 18">
                <a:extLst>
                  <a:ext uri="{FF2B5EF4-FFF2-40B4-BE49-F238E27FC236}">
                    <a16:creationId xmlns:a16="http://schemas.microsoft.com/office/drawing/2014/main" id="{448E8514-6AB3-770C-EEA3-CB956DE34F99}"/>
                  </a:ext>
                </a:extLst>
              </p:cNvPr>
              <p:cNvGrpSpPr/>
              <p:nvPr/>
            </p:nvGrpSpPr>
            <p:grpSpPr>
              <a:xfrm>
                <a:off x="6965136" y="775515"/>
                <a:ext cx="4842303" cy="3772673"/>
                <a:chOff x="6617367" y="901699"/>
                <a:chExt cx="4842303" cy="3772673"/>
              </a:xfrm>
            </p:grpSpPr>
            <p:grpSp>
              <p:nvGrpSpPr>
                <p:cNvPr id="21" name="Group 20">
                  <a:extLst>
                    <a:ext uri="{FF2B5EF4-FFF2-40B4-BE49-F238E27FC236}">
                      <a16:creationId xmlns:a16="http://schemas.microsoft.com/office/drawing/2014/main" id="{46B59371-AEE8-D71D-C193-7B9765E99AAD}"/>
                    </a:ext>
                  </a:extLst>
                </p:cNvPr>
                <p:cNvGrpSpPr/>
                <p:nvPr/>
              </p:nvGrpSpPr>
              <p:grpSpPr>
                <a:xfrm>
                  <a:off x="6617367" y="901699"/>
                  <a:ext cx="4842303" cy="3772673"/>
                  <a:chOff x="6617367" y="901699"/>
                  <a:chExt cx="4842303" cy="3772673"/>
                </a:xfrm>
              </p:grpSpPr>
              <p:cxnSp>
                <p:nvCxnSpPr>
                  <p:cNvPr id="23" name="Straight Connector 22">
                    <a:extLst>
                      <a:ext uri="{FF2B5EF4-FFF2-40B4-BE49-F238E27FC236}">
                        <a16:creationId xmlns:a16="http://schemas.microsoft.com/office/drawing/2014/main" id="{670E7E73-2476-AFC8-A7E6-9B49D9357929}"/>
                      </a:ext>
                    </a:extLst>
                  </p:cNvPr>
                  <p:cNvCxnSpPr>
                    <a:cxnSpLocks/>
                  </p:cNvCxnSpPr>
                  <p:nvPr/>
                </p:nvCxnSpPr>
                <p:spPr>
                  <a:xfrm flipH="1">
                    <a:off x="6617367" y="3200400"/>
                    <a:ext cx="2290659" cy="1473972"/>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2AADDD5-E6AD-B67E-EE51-2234265AA776}"/>
                      </a:ext>
                    </a:extLst>
                  </p:cNvPr>
                  <p:cNvCxnSpPr>
                    <a:cxnSpLocks/>
                  </p:cNvCxnSpPr>
                  <p:nvPr/>
                </p:nvCxnSpPr>
                <p:spPr>
                  <a:xfrm flipH="1">
                    <a:off x="9990907" y="1690688"/>
                    <a:ext cx="1299531" cy="86720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5B7236-C52C-F303-7F71-28F98861DD7C}"/>
                      </a:ext>
                    </a:extLst>
                  </p:cNvPr>
                  <p:cNvCxnSpPr>
                    <a:cxnSpLocks/>
                  </p:cNvCxnSpPr>
                  <p:nvPr/>
                </p:nvCxnSpPr>
                <p:spPr>
                  <a:xfrm flipH="1" flipV="1">
                    <a:off x="10594885" y="901699"/>
                    <a:ext cx="864785" cy="54357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CCC6D8-A580-0E34-498E-F9D69C81F091}"/>
                      </a:ext>
                    </a:extLst>
                  </p:cNvPr>
                  <p:cNvCxnSpPr>
                    <a:cxnSpLocks/>
                  </p:cNvCxnSpPr>
                  <p:nvPr/>
                </p:nvCxnSpPr>
                <p:spPr>
                  <a:xfrm flipH="1" flipV="1">
                    <a:off x="10664867" y="1289968"/>
                    <a:ext cx="627045" cy="40072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D111AF31-430C-A56E-0DA7-9FCB8F3A05D5}"/>
                    </a:ext>
                  </a:extLst>
                </p:cNvPr>
                <p:cNvCxnSpPr>
                  <a:cxnSpLocks/>
                </p:cNvCxnSpPr>
                <p:nvPr/>
              </p:nvCxnSpPr>
              <p:spPr>
                <a:xfrm flipV="1">
                  <a:off x="9288780" y="2836069"/>
                  <a:ext cx="245745" cy="173822"/>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1B8D38D-C1C2-5385-584B-6E8C506FBEB1}"/>
                  </a:ext>
                </a:extLst>
              </p:cNvPr>
              <p:cNvCxnSpPr>
                <a:cxnSpLocks/>
              </p:cNvCxnSpPr>
              <p:nvPr/>
            </p:nvCxnSpPr>
            <p:spPr>
              <a:xfrm flipH="1" flipV="1">
                <a:off x="6087243" y="5522690"/>
                <a:ext cx="616746" cy="102976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2072" name="Group 2071">
            <a:extLst>
              <a:ext uri="{FF2B5EF4-FFF2-40B4-BE49-F238E27FC236}">
                <a16:creationId xmlns:a16="http://schemas.microsoft.com/office/drawing/2014/main" id="{AEA279E9-2AEE-B171-7838-D02EEB9D58B9}"/>
              </a:ext>
            </a:extLst>
          </p:cNvPr>
          <p:cNvGrpSpPr/>
          <p:nvPr/>
        </p:nvGrpSpPr>
        <p:grpSpPr>
          <a:xfrm>
            <a:off x="8149488" y="3983606"/>
            <a:ext cx="3291765" cy="1911181"/>
            <a:chOff x="8369300" y="4389391"/>
            <a:chExt cx="3826931" cy="1728542"/>
          </a:xfrm>
        </p:grpSpPr>
        <p:grpSp>
          <p:nvGrpSpPr>
            <p:cNvPr id="2073" name="Group 2072">
              <a:extLst>
                <a:ext uri="{FF2B5EF4-FFF2-40B4-BE49-F238E27FC236}">
                  <a16:creationId xmlns:a16="http://schemas.microsoft.com/office/drawing/2014/main" id="{1914669C-D9B0-EAEC-5192-71C68A9E4563}"/>
                </a:ext>
              </a:extLst>
            </p:cNvPr>
            <p:cNvGrpSpPr/>
            <p:nvPr/>
          </p:nvGrpSpPr>
          <p:grpSpPr>
            <a:xfrm>
              <a:off x="8516190" y="4450355"/>
              <a:ext cx="3680041" cy="1477328"/>
              <a:chOff x="8516190" y="4450355"/>
              <a:chExt cx="3680041" cy="1477328"/>
            </a:xfrm>
          </p:grpSpPr>
          <p:sp>
            <p:nvSpPr>
              <p:cNvPr id="2075" name="TextBox 4">
                <a:extLst>
                  <a:ext uri="{FF2B5EF4-FFF2-40B4-BE49-F238E27FC236}">
                    <a16:creationId xmlns:a16="http://schemas.microsoft.com/office/drawing/2014/main" id="{1E7D2E26-C8F1-E610-A9C7-7A23E54F3A24}"/>
                  </a:ext>
                </a:extLst>
              </p:cNvPr>
              <p:cNvSpPr txBox="1"/>
              <p:nvPr/>
            </p:nvSpPr>
            <p:spPr>
              <a:xfrm>
                <a:off x="8943588" y="4450355"/>
                <a:ext cx="3252643"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Booster fan</a:t>
                </a:r>
              </a:p>
              <a:p>
                <a:r>
                  <a:rPr lang="en-US" dirty="0"/>
                  <a:t>= Curtains (wall conditions)</a:t>
                </a:r>
              </a:p>
              <a:p>
                <a:r>
                  <a:rPr lang="en-US" dirty="0"/>
                  <a:t>= Measurement locations (inlet for CFD model)</a:t>
                </a:r>
              </a:p>
              <a:p>
                <a:r>
                  <a:rPr lang="en-US" dirty="0"/>
                  <a:t>= Exhaust for CFD model</a:t>
                </a:r>
              </a:p>
            </p:txBody>
          </p:sp>
          <p:sp>
            <p:nvSpPr>
              <p:cNvPr id="2076" name="Oval 2075">
                <a:extLst>
                  <a:ext uri="{FF2B5EF4-FFF2-40B4-BE49-F238E27FC236}">
                    <a16:creationId xmlns:a16="http://schemas.microsoft.com/office/drawing/2014/main" id="{6666D264-75CE-417E-B4E5-3AB0C290EA33}"/>
                  </a:ext>
                </a:extLst>
              </p:cNvPr>
              <p:cNvSpPr/>
              <p:nvPr/>
            </p:nvSpPr>
            <p:spPr>
              <a:xfrm>
                <a:off x="8675367" y="4560811"/>
                <a:ext cx="182880" cy="18288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2077" name="Straight Connector 2076">
                <a:extLst>
                  <a:ext uri="{FF2B5EF4-FFF2-40B4-BE49-F238E27FC236}">
                    <a16:creationId xmlns:a16="http://schemas.microsoft.com/office/drawing/2014/main" id="{7718C6AE-7D40-F423-B607-F90E336CFE9E}"/>
                  </a:ext>
                </a:extLst>
              </p:cNvPr>
              <p:cNvCxnSpPr>
                <a:cxnSpLocks/>
              </p:cNvCxnSpPr>
              <p:nvPr/>
            </p:nvCxnSpPr>
            <p:spPr>
              <a:xfrm flipH="1" flipV="1">
                <a:off x="8560056" y="4883919"/>
                <a:ext cx="329452"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78" name="Straight Arrow Connector 2077">
                <a:extLst>
                  <a:ext uri="{FF2B5EF4-FFF2-40B4-BE49-F238E27FC236}">
                    <a16:creationId xmlns:a16="http://schemas.microsoft.com/office/drawing/2014/main" id="{416A6A58-FD7D-E022-5E39-983679453FCD}"/>
                  </a:ext>
                </a:extLst>
              </p:cNvPr>
              <p:cNvCxnSpPr>
                <a:cxnSpLocks/>
              </p:cNvCxnSpPr>
              <p:nvPr/>
            </p:nvCxnSpPr>
            <p:spPr>
              <a:xfrm>
                <a:off x="8516190" y="5189019"/>
                <a:ext cx="429880" cy="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79" name="Straight Arrow Connector 2078">
                <a:extLst>
                  <a:ext uri="{FF2B5EF4-FFF2-40B4-BE49-F238E27FC236}">
                    <a16:creationId xmlns:a16="http://schemas.microsoft.com/office/drawing/2014/main" id="{BE0FC31C-18E1-F3F6-4CA0-2BAE914A62FE}"/>
                  </a:ext>
                </a:extLst>
              </p:cNvPr>
              <p:cNvCxnSpPr>
                <a:cxnSpLocks/>
              </p:cNvCxnSpPr>
              <p:nvPr/>
            </p:nvCxnSpPr>
            <p:spPr>
              <a:xfrm>
                <a:off x="8542462" y="5756262"/>
                <a:ext cx="4486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74" name="Rectangle 2073">
              <a:extLst>
                <a:ext uri="{FF2B5EF4-FFF2-40B4-BE49-F238E27FC236}">
                  <a16:creationId xmlns:a16="http://schemas.microsoft.com/office/drawing/2014/main" id="{63947AE2-C0C2-5F05-E58E-4264CE03A156}"/>
                </a:ext>
              </a:extLst>
            </p:cNvPr>
            <p:cNvSpPr/>
            <p:nvPr/>
          </p:nvSpPr>
          <p:spPr>
            <a:xfrm>
              <a:off x="8369300" y="4389391"/>
              <a:ext cx="3693098" cy="17285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chemeClr val="tx1"/>
                  </a:solidFill>
                </a:ln>
              </a:endParaRPr>
            </a:p>
          </p:txBody>
        </p:sp>
      </p:grpSp>
      <p:sp>
        <p:nvSpPr>
          <p:cNvPr id="2173" name="Title 1">
            <a:extLst>
              <a:ext uri="{FF2B5EF4-FFF2-40B4-BE49-F238E27FC236}">
                <a16:creationId xmlns:a16="http://schemas.microsoft.com/office/drawing/2014/main" id="{CD2DCF39-CD2A-E2DB-28F6-31C589678669}"/>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Geometry for CFD Model</a:t>
            </a:r>
          </a:p>
        </p:txBody>
      </p:sp>
      <p:sp>
        <p:nvSpPr>
          <p:cNvPr id="2174" name="TextBox 2173">
            <a:extLst>
              <a:ext uri="{FF2B5EF4-FFF2-40B4-BE49-F238E27FC236}">
                <a16:creationId xmlns:a16="http://schemas.microsoft.com/office/drawing/2014/main" id="{8B3A2906-7925-1FDE-E895-D8616EE601B3}"/>
              </a:ext>
            </a:extLst>
          </p:cNvPr>
          <p:cNvSpPr txBox="1"/>
          <p:nvPr/>
        </p:nvSpPr>
        <p:spPr>
          <a:xfrm>
            <a:off x="227057" y="997966"/>
            <a:ext cx="4477060" cy="43550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sz="1800" b="1" dirty="0">
                <a:latin typeface="Times New Roman" panose="02020603050405020304" pitchFamily="18" charset="0"/>
                <a:cs typeface="Times New Roman" panose="02020603050405020304" pitchFamily="18" charset="0"/>
              </a:rPr>
              <a:t>Geometry</a:t>
            </a:r>
          </a:p>
          <a:p>
            <a:pPr marL="285750" lvl="1" indent="-285750">
              <a:spcBef>
                <a:spcPts val="200"/>
              </a:spcBef>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1:1</a:t>
            </a:r>
            <a:r>
              <a:rPr lang="en-US" sz="1800" dirty="0">
                <a:latin typeface="Times New Roman" panose="02020603050405020304" pitchFamily="18" charset="0"/>
                <a:cs typeface="Times New Roman" panose="02020603050405020304" pitchFamily="18" charset="0"/>
              </a:rPr>
              <a:t> mine to model scale</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booster fans are inside the model domain (IBF, EBF)</a:t>
            </a:r>
          </a:p>
          <a:p>
            <a:pPr marL="285750" lvl="1" indent="-285750">
              <a:spcBef>
                <a:spcPts val="200"/>
              </a:spcBef>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11 </a:t>
            </a:r>
            <a:r>
              <a:rPr lang="en-US" dirty="0">
                <a:latin typeface="Times New Roman" panose="02020603050405020304" pitchFamily="18" charset="0"/>
                <a:cs typeface="Times New Roman" panose="02020603050405020304" pitchFamily="18" charset="0"/>
              </a:rPr>
              <a:t>mass flow inlets with 1 pressure exhaust portal </a:t>
            </a:r>
            <a:endParaRPr lang="en-US" sz="1800" dirty="0">
              <a:latin typeface="Times New Roman" panose="02020603050405020304" pitchFamily="18" charset="0"/>
              <a:cs typeface="Times New Roman" panose="02020603050405020304" pitchFamily="18" charset="0"/>
            </a:endParaRPr>
          </a:p>
          <a:p>
            <a:pPr marL="0" lvl="1" algn="ctr">
              <a:spcBef>
                <a:spcPts val="200"/>
              </a:spcBef>
            </a:pPr>
            <a:r>
              <a:rPr lang="en-US" b="1" dirty="0">
                <a:latin typeface="Times New Roman" panose="02020603050405020304" pitchFamily="18" charset="0"/>
                <a:cs typeface="Times New Roman" panose="02020603050405020304" pitchFamily="18" charset="0"/>
              </a:rPr>
              <a:t>Fans</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Both fans were 12 ft. diameter fans modeled as 12ft. x 12 ft. boxes.</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Fans are volume defined flow </a:t>
            </a:r>
          </a:p>
          <a:p>
            <a:pPr marL="285750" lvl="1" indent="-285750">
              <a:spcBef>
                <a:spcPts val="200"/>
              </a:spcBef>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Positioned </a:t>
            </a:r>
            <a:r>
              <a:rPr lang="en-US" dirty="0">
                <a:latin typeface="Times New Roman" panose="02020603050405020304" pitchFamily="18" charset="0"/>
                <a:cs typeface="Times New Roman" panose="02020603050405020304" pitchFamily="18" charset="0"/>
              </a:rPr>
              <a:t>in the entry same as in-mine</a:t>
            </a:r>
          </a:p>
          <a:p>
            <a:pPr marL="742950" lvl="2" indent="-285750">
              <a:spcBef>
                <a:spcPts val="200"/>
              </a:spcBef>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IBF parallel to entry in the center of two pillars</a:t>
            </a:r>
          </a:p>
          <a:p>
            <a:pPr marL="742950" lvl="2" indent="-285750">
              <a:spcBef>
                <a:spcPts val="200"/>
              </a:spcBef>
              <a:buFont typeface="Wingdings" panose="05000000000000000000" pitchFamily="2" charset="2"/>
              <a:buChar char="v"/>
            </a:pPr>
            <a:r>
              <a:rPr lang="en-US" sz="1600" dirty="0">
                <a:latin typeface="Times New Roman" panose="02020603050405020304" pitchFamily="18" charset="0"/>
                <a:cs typeface="Times New Roman" panose="02020603050405020304" pitchFamily="18" charset="0"/>
              </a:rPr>
              <a:t>EBF near the left rib on a 45° angle to the entry (pictured in slide 15)</a:t>
            </a:r>
            <a:endParaRPr lang="en-US" sz="2000" dirty="0">
              <a:latin typeface="Times New Roman" panose="02020603050405020304" pitchFamily="18" charset="0"/>
              <a:cs typeface="Times New Roman" panose="02020603050405020304" pitchFamily="18" charset="0"/>
            </a:endParaRPr>
          </a:p>
        </p:txBody>
      </p:sp>
      <p:sp>
        <p:nvSpPr>
          <p:cNvPr id="2050" name="TextBox 2049">
            <a:extLst>
              <a:ext uri="{FF2B5EF4-FFF2-40B4-BE49-F238E27FC236}">
                <a16:creationId xmlns:a16="http://schemas.microsoft.com/office/drawing/2014/main" id="{A396DB8E-F81C-8BD6-A550-14CEA12F1609}"/>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2051" name="TextBox 2050">
            <a:extLst>
              <a:ext uri="{FF2B5EF4-FFF2-40B4-BE49-F238E27FC236}">
                <a16:creationId xmlns:a16="http://schemas.microsoft.com/office/drawing/2014/main" id="{51B1DBC9-1D67-C95A-83CD-9DF2D626FC9A}"/>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2062" name="TextBox 2061">
            <a:extLst>
              <a:ext uri="{FF2B5EF4-FFF2-40B4-BE49-F238E27FC236}">
                <a16:creationId xmlns:a16="http://schemas.microsoft.com/office/drawing/2014/main" id="{3A1D510F-9B9B-EEB1-576A-D49DE6883D5A}"/>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63" name="TextBox 2062">
            <a:extLst>
              <a:ext uri="{FF2B5EF4-FFF2-40B4-BE49-F238E27FC236}">
                <a16:creationId xmlns:a16="http://schemas.microsoft.com/office/drawing/2014/main" id="{36534836-6A9A-738D-9DF2-D21F58675F17}"/>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68" name="Picture 2067">
            <a:extLst>
              <a:ext uri="{FF2B5EF4-FFF2-40B4-BE49-F238E27FC236}">
                <a16:creationId xmlns:a16="http://schemas.microsoft.com/office/drawing/2014/main" id="{E658FFC9-5D79-3AD8-3C4F-846FBA2058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069" name="Slide Number Placeholder 1">
            <a:extLst>
              <a:ext uri="{FF2B5EF4-FFF2-40B4-BE49-F238E27FC236}">
                <a16:creationId xmlns:a16="http://schemas.microsoft.com/office/drawing/2014/main" id="{E5D4E9DD-DFA3-8E03-871A-A441C7EDD2E4}"/>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17</a:t>
            </a:fld>
            <a:endParaRPr lang="en-US" dirty="0"/>
          </a:p>
        </p:txBody>
      </p:sp>
      <p:sp>
        <p:nvSpPr>
          <p:cNvPr id="2" name="TextBox 1">
            <a:extLst>
              <a:ext uri="{FF2B5EF4-FFF2-40B4-BE49-F238E27FC236}">
                <a16:creationId xmlns:a16="http://schemas.microsoft.com/office/drawing/2014/main" id="{65A8D4DD-4ED6-62B9-FA9C-35DC6FBFF0C4}"/>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53047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 name="Table 122">
            <a:extLst>
              <a:ext uri="{FF2B5EF4-FFF2-40B4-BE49-F238E27FC236}">
                <a16:creationId xmlns:a16="http://schemas.microsoft.com/office/drawing/2014/main" id="{0DC2D61F-E314-EB4B-6EED-4289D9233BC8}"/>
              </a:ext>
            </a:extLst>
          </p:cNvPr>
          <p:cNvGraphicFramePr>
            <a:graphicFrameLocks noGrp="1"/>
          </p:cNvGraphicFramePr>
          <p:nvPr>
            <p:extLst>
              <p:ext uri="{D42A27DB-BD31-4B8C-83A1-F6EECF244321}">
                <p14:modId xmlns:p14="http://schemas.microsoft.com/office/powerpoint/2010/main" val="2866647779"/>
              </p:ext>
            </p:extLst>
          </p:nvPr>
        </p:nvGraphicFramePr>
        <p:xfrm>
          <a:off x="836100" y="1109928"/>
          <a:ext cx="5953535" cy="3928351"/>
        </p:xfrm>
        <a:graphic>
          <a:graphicData uri="http://schemas.openxmlformats.org/drawingml/2006/table">
            <a:tbl>
              <a:tblPr firstRow="1" firstCol="1" bandRow="1">
                <a:tableStyleId>{5C22544A-7EE6-4342-B048-85BDC9FD1C3A}</a:tableStyleId>
              </a:tblPr>
              <a:tblGrid>
                <a:gridCol w="2095538">
                  <a:extLst>
                    <a:ext uri="{9D8B030D-6E8A-4147-A177-3AD203B41FA5}">
                      <a16:colId xmlns:a16="http://schemas.microsoft.com/office/drawing/2014/main" val="1195944173"/>
                    </a:ext>
                  </a:extLst>
                </a:gridCol>
                <a:gridCol w="3857997">
                  <a:extLst>
                    <a:ext uri="{9D8B030D-6E8A-4147-A177-3AD203B41FA5}">
                      <a16:colId xmlns:a16="http://schemas.microsoft.com/office/drawing/2014/main" val="2734717640"/>
                    </a:ext>
                  </a:extLst>
                </a:gridCol>
              </a:tblGrid>
              <a:tr h="273576">
                <a:tc>
                  <a:txBody>
                    <a:bodyPr/>
                    <a:lstStyle/>
                    <a:p>
                      <a:pPr marL="0" marR="0" indent="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Model Type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5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Steady State, RANS - standard k-ɛ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3872355"/>
                  </a:ext>
                </a:extLst>
              </a:tr>
              <a:tr h="414341">
                <a:tc>
                  <a:txBody>
                    <a:bodyPr/>
                    <a:lstStyle/>
                    <a:p>
                      <a:pPr marL="0" marR="0" indent="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Fluid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Air - incompressible (airflows under 100 m/s are commonly modeled as incompressible)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800146"/>
                  </a:ext>
                </a:extLst>
              </a:tr>
              <a:tr h="273576">
                <a:tc>
                  <a:txBody>
                    <a:bodyPr/>
                    <a:lstStyle/>
                    <a:p>
                      <a:pPr marL="0" marR="0" indent="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Gravity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-Z direction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0828408"/>
                  </a:ext>
                </a:extLst>
              </a:tr>
              <a:tr h="414341">
                <a:tc>
                  <a:txBody>
                    <a:bodyPr/>
                    <a:lstStyle/>
                    <a:p>
                      <a:pPr marL="0" marR="0" indent="0" algn="l">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Initial Pressure &amp; Temperature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94kPa, 17°C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7254588"/>
                  </a:ext>
                </a:extLst>
              </a:tr>
              <a:tr h="273576">
                <a:tc>
                  <a:txBody>
                    <a:bodyPr/>
                    <a:lstStyle/>
                    <a:p>
                      <a:pPr marL="0" marR="0" indent="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Inlet conditions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Mass flow defined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6597408"/>
                  </a:ext>
                </a:extLst>
              </a:tr>
              <a:tr h="365565">
                <a:tc>
                  <a:txBody>
                    <a:bodyPr/>
                    <a:lstStyle/>
                    <a:p>
                      <a:pPr marL="0" marR="0" indent="0" algn="just">
                        <a:lnSpc>
                          <a:spcPct val="100000"/>
                        </a:lnSpc>
                        <a:spcBef>
                          <a:spcPts val="0"/>
                        </a:spcBef>
                        <a:spcAft>
                          <a:spcPts val="0"/>
                        </a:spcAft>
                      </a:pPr>
                      <a:r>
                        <a:rPr lang="en-US" sz="1400">
                          <a:effectLst/>
                          <a:latin typeface="Times New Roman" panose="02020603050405020304" pitchFamily="18" charset="0"/>
                          <a:cs typeface="Times New Roman" panose="02020603050405020304" pitchFamily="18" charset="0"/>
                        </a:rPr>
                        <a:t>Outlet conditions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Natural Outflow – non constant pressure outflow</a:t>
                      </a:r>
                    </a:p>
                  </a:txBody>
                  <a:tcPr marL="68580" marR="68580" marT="0" marB="0" anchor="ctr"/>
                </a:tc>
                <a:extLst>
                  <a:ext uri="{0D108BD9-81ED-4DB2-BD59-A6C34878D82A}">
                    <a16:rowId xmlns:a16="http://schemas.microsoft.com/office/drawing/2014/main" val="3325898150"/>
                  </a:ext>
                </a:extLst>
              </a:tr>
              <a:tr h="273576">
                <a:tc>
                  <a:txBody>
                    <a:bodyPr/>
                    <a:lstStyle/>
                    <a:p>
                      <a:pPr marL="0" marR="0" indent="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Wall condition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rough surface, wall roughness = 0.04m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5893675"/>
                  </a:ext>
                </a:extLst>
              </a:tr>
              <a:tr h="422881">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Booster fans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Constant Volume flux - (mine defined airflow values)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8538198"/>
                  </a:ext>
                </a:extLst>
              </a:tr>
              <a:tr h="621511">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Meshing</a:t>
                      </a: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Undefined mesh structure with target size of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0.5 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refined around booster fan entries and inlets/outlets to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0.25 m ~ 13 million cells</a:t>
                      </a:r>
                    </a:p>
                  </a:txBody>
                  <a:tcPr marL="68580" marR="68580" marT="0" marB="0" anchor="ctr"/>
                </a:tc>
                <a:extLst>
                  <a:ext uri="{0D108BD9-81ED-4DB2-BD59-A6C34878D82A}">
                    <a16:rowId xmlns:a16="http://schemas.microsoft.com/office/drawing/2014/main" val="1968010025"/>
                  </a:ext>
                </a:extLst>
              </a:tr>
              <a:tr h="515546">
                <a:tc>
                  <a:txBody>
                    <a:bodyPr/>
                    <a:lstStyle/>
                    <a:p>
                      <a:pPr marL="0" marR="0" indent="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Convergence criteria</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5*10</a:t>
                      </a:r>
                      <a:r>
                        <a:rPr lang="en-US" sz="1400" baseline="30000" dirty="0">
                          <a:effectLst/>
                          <a:latin typeface="Times New Roman" panose="02020603050405020304" pitchFamily="18" charset="0"/>
                          <a:cs typeface="Times New Roman" panose="02020603050405020304" pitchFamily="18" charset="0"/>
                        </a:rPr>
                        <a:t>-4</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79603526"/>
                  </a:ext>
                </a:extLst>
              </a:tr>
            </a:tbl>
          </a:graphicData>
        </a:graphic>
      </p:graphicFrame>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18</a:t>
            </a:fld>
            <a:endParaRPr lang="en-US" dirty="0"/>
          </a:p>
        </p:txBody>
      </p:sp>
      <p:grpSp>
        <p:nvGrpSpPr>
          <p:cNvPr id="22" name="Group 21">
            <a:extLst>
              <a:ext uri="{FF2B5EF4-FFF2-40B4-BE49-F238E27FC236}">
                <a16:creationId xmlns:a16="http://schemas.microsoft.com/office/drawing/2014/main" id="{60CC9E8A-1672-C376-3922-5ED092228B24}"/>
              </a:ext>
            </a:extLst>
          </p:cNvPr>
          <p:cNvGrpSpPr/>
          <p:nvPr/>
        </p:nvGrpSpPr>
        <p:grpSpPr>
          <a:xfrm>
            <a:off x="7260205" y="566312"/>
            <a:ext cx="3640338" cy="5157081"/>
            <a:chOff x="5124718" y="671478"/>
            <a:chExt cx="3056768" cy="5408726"/>
          </a:xfrm>
        </p:grpSpPr>
        <p:grpSp>
          <p:nvGrpSpPr>
            <p:cNvPr id="23" name="Group 22">
              <a:extLst>
                <a:ext uri="{FF2B5EF4-FFF2-40B4-BE49-F238E27FC236}">
                  <a16:creationId xmlns:a16="http://schemas.microsoft.com/office/drawing/2014/main" id="{91936382-D2B2-AA8A-9575-60EC815D483A}"/>
                </a:ext>
              </a:extLst>
            </p:cNvPr>
            <p:cNvGrpSpPr/>
            <p:nvPr/>
          </p:nvGrpSpPr>
          <p:grpSpPr>
            <a:xfrm>
              <a:off x="5124718" y="671478"/>
              <a:ext cx="3056768" cy="5408726"/>
              <a:chOff x="105532" y="890736"/>
              <a:chExt cx="3260988" cy="5076527"/>
            </a:xfrm>
          </p:grpSpPr>
          <p:grpSp>
            <p:nvGrpSpPr>
              <p:cNvPr id="28" name="Group 27">
                <a:extLst>
                  <a:ext uri="{FF2B5EF4-FFF2-40B4-BE49-F238E27FC236}">
                    <a16:creationId xmlns:a16="http://schemas.microsoft.com/office/drawing/2014/main" id="{B9E3BD6C-B11A-0175-F0AD-DDCFBFCEC529}"/>
                  </a:ext>
                </a:extLst>
              </p:cNvPr>
              <p:cNvGrpSpPr/>
              <p:nvPr/>
            </p:nvGrpSpPr>
            <p:grpSpPr>
              <a:xfrm>
                <a:off x="105532" y="890736"/>
                <a:ext cx="3260988" cy="5076527"/>
                <a:chOff x="4219627" y="1092942"/>
                <a:chExt cx="3260988" cy="5076527"/>
              </a:xfrm>
            </p:grpSpPr>
            <p:pic>
              <p:nvPicPr>
                <p:cNvPr id="109" name="Picture 15">
                  <a:extLst>
                    <a:ext uri="{FF2B5EF4-FFF2-40B4-BE49-F238E27FC236}">
                      <a16:creationId xmlns:a16="http://schemas.microsoft.com/office/drawing/2014/main" id="{CEA968B6-7437-3B3F-B120-9AE3C80125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9627" y="1092942"/>
                  <a:ext cx="3206908" cy="5076527"/>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Straight Connector 109">
                  <a:extLst>
                    <a:ext uri="{FF2B5EF4-FFF2-40B4-BE49-F238E27FC236}">
                      <a16:creationId xmlns:a16="http://schemas.microsoft.com/office/drawing/2014/main" id="{3C2DE6D0-18B6-091E-4958-D8C2A0771D36}"/>
                    </a:ext>
                  </a:extLst>
                </p:cNvPr>
                <p:cNvCxnSpPr>
                  <a:cxnSpLocks/>
                </p:cNvCxnSpPr>
                <p:nvPr/>
              </p:nvCxnSpPr>
              <p:spPr>
                <a:xfrm flipH="1">
                  <a:off x="6900505" y="2994672"/>
                  <a:ext cx="47481" cy="1647600"/>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B36D20D-CF08-84A8-894D-CF047CA6A231}"/>
                    </a:ext>
                  </a:extLst>
                </p:cNvPr>
                <p:cNvCxnSpPr>
                  <a:cxnSpLocks/>
                </p:cNvCxnSpPr>
                <p:nvPr/>
              </p:nvCxnSpPr>
              <p:spPr>
                <a:xfrm>
                  <a:off x="6970582" y="1333306"/>
                  <a:ext cx="0" cy="1002746"/>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7597BC-4624-3748-F6E8-A94D3D3CCF1F}"/>
                    </a:ext>
                  </a:extLst>
                </p:cNvPr>
                <p:cNvCxnSpPr>
                  <a:cxnSpLocks/>
                </p:cNvCxnSpPr>
                <p:nvPr/>
              </p:nvCxnSpPr>
              <p:spPr>
                <a:xfrm>
                  <a:off x="6499780" y="1333306"/>
                  <a:ext cx="448206" cy="10250"/>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B673C88-B91B-9BB1-D16A-AE7F3E0A0D9A}"/>
                    </a:ext>
                  </a:extLst>
                </p:cNvPr>
                <p:cNvCxnSpPr>
                  <a:cxnSpLocks/>
                </p:cNvCxnSpPr>
                <p:nvPr/>
              </p:nvCxnSpPr>
              <p:spPr>
                <a:xfrm>
                  <a:off x="6291081" y="1097216"/>
                  <a:ext cx="684405" cy="39434"/>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D23A0E5-5941-9F36-4DE1-D695A3AC4B2E}"/>
                    </a:ext>
                  </a:extLst>
                </p:cNvPr>
                <p:cNvCxnSpPr>
                  <a:cxnSpLocks/>
                </p:cNvCxnSpPr>
                <p:nvPr/>
              </p:nvCxnSpPr>
              <p:spPr>
                <a:xfrm>
                  <a:off x="6970582" y="2625725"/>
                  <a:ext cx="0" cy="147438"/>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E0F10FE-6DDA-1B27-2848-420F39C89822}"/>
                    </a:ext>
                  </a:extLst>
                </p:cNvPr>
                <p:cNvCxnSpPr>
                  <a:cxnSpLocks/>
                </p:cNvCxnSpPr>
                <p:nvPr/>
              </p:nvCxnSpPr>
              <p:spPr>
                <a:xfrm flipH="1" flipV="1">
                  <a:off x="7028974" y="5512776"/>
                  <a:ext cx="451641" cy="345151"/>
                </a:xfrm>
                <a:prstGeom prst="line">
                  <a:avLst/>
                </a:prstGeom>
                <a:noFill/>
                <a:ln w="76200" cap="flat" cmpd="sng" algn="ctr">
                  <a:solidFill>
                    <a:srgbClr val="002060"/>
                  </a:solidFill>
                  <a:prstDash val="solid"/>
                  <a:miter lim="800000"/>
                </a:ln>
                <a:effectLst/>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0A487017-FA0C-9A02-8387-183BB148B093}"/>
                  </a:ext>
                </a:extLst>
              </p:cNvPr>
              <p:cNvSpPr/>
              <p:nvPr/>
            </p:nvSpPr>
            <p:spPr>
              <a:xfrm>
                <a:off x="2187329" y="1079204"/>
                <a:ext cx="153761" cy="1502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E74DC790-73C7-DCF4-8B88-AC629DA49891}"/>
                  </a:ext>
                </a:extLst>
              </p:cNvPr>
              <p:cNvSpPr/>
              <p:nvPr/>
            </p:nvSpPr>
            <p:spPr>
              <a:xfrm>
                <a:off x="2166436" y="3135014"/>
                <a:ext cx="153761" cy="1502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1" name="Straight Arrow Connector 30">
                <a:extLst>
                  <a:ext uri="{FF2B5EF4-FFF2-40B4-BE49-F238E27FC236}">
                    <a16:creationId xmlns:a16="http://schemas.microsoft.com/office/drawing/2014/main" id="{7124BAB7-6B28-1A4F-ABC9-28B0F5E8CD1D}"/>
                  </a:ext>
                </a:extLst>
              </p:cNvPr>
              <p:cNvCxnSpPr>
                <a:cxnSpLocks/>
              </p:cNvCxnSpPr>
              <p:nvPr/>
            </p:nvCxnSpPr>
            <p:spPr>
              <a:xfrm flipH="1">
                <a:off x="2856487" y="2264229"/>
                <a:ext cx="403837" cy="1"/>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B1521922-0C28-BF35-156A-652D94CE6D76}"/>
                  </a:ext>
                </a:extLst>
              </p:cNvPr>
              <p:cNvCxnSpPr>
                <a:cxnSpLocks/>
              </p:cNvCxnSpPr>
              <p:nvPr/>
            </p:nvCxnSpPr>
            <p:spPr>
              <a:xfrm flipH="1">
                <a:off x="2856487" y="2678304"/>
                <a:ext cx="403837" cy="1"/>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3250FF6-FA5D-6B32-61C3-82B8B9B0A1CF}"/>
                  </a:ext>
                </a:extLst>
              </p:cNvPr>
              <p:cNvCxnSpPr>
                <a:cxnSpLocks/>
              </p:cNvCxnSpPr>
              <p:nvPr/>
            </p:nvCxnSpPr>
            <p:spPr>
              <a:xfrm flipH="1">
                <a:off x="2951273" y="4585586"/>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8E75CD24-87CE-6754-F01F-63C043C64D6A}"/>
                  </a:ext>
                </a:extLst>
              </p:cNvPr>
              <p:cNvCxnSpPr>
                <a:cxnSpLocks/>
              </p:cNvCxnSpPr>
              <p:nvPr/>
            </p:nvCxnSpPr>
            <p:spPr>
              <a:xfrm flipH="1">
                <a:off x="2942628" y="4791323"/>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43364306-76C8-C789-5291-42D583AC21C2}"/>
                  </a:ext>
                </a:extLst>
              </p:cNvPr>
              <p:cNvCxnSpPr>
                <a:cxnSpLocks/>
              </p:cNvCxnSpPr>
              <p:nvPr/>
            </p:nvCxnSpPr>
            <p:spPr>
              <a:xfrm flipH="1">
                <a:off x="2942628" y="5002305"/>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956F305-F402-BFAF-6B16-15E29A2768DC}"/>
                  </a:ext>
                </a:extLst>
              </p:cNvPr>
              <p:cNvCxnSpPr>
                <a:cxnSpLocks/>
              </p:cNvCxnSpPr>
              <p:nvPr/>
            </p:nvCxnSpPr>
            <p:spPr>
              <a:xfrm flipH="1">
                <a:off x="2942627" y="5214236"/>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E5694BE-2A77-8227-E730-524C3C6FE45A}"/>
                  </a:ext>
                </a:extLst>
              </p:cNvPr>
              <p:cNvCxnSpPr>
                <a:cxnSpLocks/>
              </p:cNvCxnSpPr>
              <p:nvPr/>
            </p:nvCxnSpPr>
            <p:spPr>
              <a:xfrm flipH="1">
                <a:off x="2942626" y="5428549"/>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D9038D3-EB2E-2B78-4854-D2CF78845FE1}"/>
                  </a:ext>
                </a:extLst>
              </p:cNvPr>
              <p:cNvCxnSpPr>
                <a:cxnSpLocks/>
              </p:cNvCxnSpPr>
              <p:nvPr/>
            </p:nvCxnSpPr>
            <p:spPr>
              <a:xfrm flipH="1">
                <a:off x="2951982" y="5619049"/>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421655C-403B-FEF8-CE50-B75A8166CCBF}"/>
                  </a:ext>
                </a:extLst>
              </p:cNvPr>
              <p:cNvCxnSpPr>
                <a:cxnSpLocks/>
              </p:cNvCxnSpPr>
              <p:nvPr/>
            </p:nvCxnSpPr>
            <p:spPr>
              <a:xfrm flipH="1">
                <a:off x="2958270" y="5826264"/>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3C671B1-9947-5096-04A7-8A10B6C129F4}"/>
                  </a:ext>
                </a:extLst>
              </p:cNvPr>
              <p:cNvCxnSpPr>
                <a:cxnSpLocks/>
              </p:cNvCxnSpPr>
              <p:nvPr/>
            </p:nvCxnSpPr>
            <p:spPr>
              <a:xfrm rot="16200000" flipH="1">
                <a:off x="2701962" y="4313543"/>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D043C7B-E778-C9FE-CA5E-C4421C2DF1B2}"/>
                  </a:ext>
                </a:extLst>
              </p:cNvPr>
              <p:cNvCxnSpPr>
                <a:cxnSpLocks/>
              </p:cNvCxnSpPr>
              <p:nvPr/>
            </p:nvCxnSpPr>
            <p:spPr>
              <a:xfrm flipH="1">
                <a:off x="2859798" y="1017176"/>
                <a:ext cx="309051" cy="0"/>
              </a:xfrm>
              <a:prstGeom prst="straightConnector1">
                <a:avLst/>
              </a:prstGeom>
              <a:noFill/>
              <a:ln w="38100" cap="flat" cmpd="sng" algn="ctr">
                <a:solidFill>
                  <a:srgbClr val="00B05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93AF552E-D79C-FBAE-C29E-DD7DFC1CD8B0}"/>
                  </a:ext>
                </a:extLst>
              </p:cNvPr>
              <p:cNvCxnSpPr>
                <a:cxnSpLocks/>
              </p:cNvCxnSpPr>
              <p:nvPr/>
            </p:nvCxnSpPr>
            <p:spPr>
              <a:xfrm flipH="1">
                <a:off x="1539024" y="935881"/>
                <a:ext cx="309051" cy="0"/>
              </a:xfrm>
              <a:prstGeom prst="straightConnector1">
                <a:avLst/>
              </a:prstGeom>
              <a:noFill/>
              <a:ln w="38100" cap="flat" cmpd="sng" algn="ctr">
                <a:solidFill>
                  <a:srgbClr val="FF0000"/>
                </a:solidFill>
                <a:prstDash val="solid"/>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107" name="TextBox 1">
                <a:extLst>
                  <a:ext uri="{FF2B5EF4-FFF2-40B4-BE49-F238E27FC236}">
                    <a16:creationId xmlns:a16="http://schemas.microsoft.com/office/drawing/2014/main" id="{1FABAC5F-CC02-BA34-A8A0-7D954353C36A}"/>
                  </a:ext>
                </a:extLst>
              </p:cNvPr>
              <p:cNvSpPr txBox="1"/>
              <p:nvPr/>
            </p:nvSpPr>
            <p:spPr>
              <a:xfrm>
                <a:off x="541462" y="4914946"/>
                <a:ext cx="147915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Mining Direction </a:t>
                </a:r>
              </a:p>
            </p:txBody>
          </p:sp>
          <p:sp>
            <p:nvSpPr>
              <p:cNvPr id="108" name="Arrow: Up 107">
                <a:extLst>
                  <a:ext uri="{FF2B5EF4-FFF2-40B4-BE49-F238E27FC236}">
                    <a16:creationId xmlns:a16="http://schemas.microsoft.com/office/drawing/2014/main" id="{B73BA61B-86BF-B75B-C442-2083561359FD}"/>
                  </a:ext>
                </a:extLst>
              </p:cNvPr>
              <p:cNvSpPr/>
              <p:nvPr/>
            </p:nvSpPr>
            <p:spPr>
              <a:xfrm rot="13813798">
                <a:off x="1455407" y="5207161"/>
                <a:ext cx="600766" cy="895365"/>
              </a:xfrm>
              <a:prstGeom prst="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TextBox 23">
              <a:extLst>
                <a:ext uri="{FF2B5EF4-FFF2-40B4-BE49-F238E27FC236}">
                  <a16:creationId xmlns:a16="http://schemas.microsoft.com/office/drawing/2014/main" id="{DC7B0F76-476C-8F0B-632E-782336A315E2}"/>
                </a:ext>
              </a:extLst>
            </p:cNvPr>
            <p:cNvSpPr txBox="1"/>
            <p:nvPr/>
          </p:nvSpPr>
          <p:spPr>
            <a:xfrm>
              <a:off x="5673565" y="4000250"/>
              <a:ext cx="597529" cy="369332"/>
            </a:xfrm>
            <a:prstGeom prst="rect">
              <a:avLst/>
            </a:prstGeom>
            <a:noFill/>
          </p:spPr>
          <p:txBody>
            <a:bodyPr wrap="square" rtlCol="0">
              <a:spAutoFit/>
            </a:bodyPr>
            <a:lstStyle/>
            <a:p>
              <a:r>
                <a:rPr lang="en-US" dirty="0">
                  <a:solidFill>
                    <a:srgbClr val="00B0F0"/>
                  </a:solidFill>
                  <a:latin typeface="Times New Roman" panose="02020603050405020304" pitchFamily="18" charset="0"/>
                  <a:cs typeface="Times New Roman" panose="02020603050405020304" pitchFamily="18" charset="0"/>
                </a:rPr>
                <a:t>IBF</a:t>
              </a:r>
            </a:p>
          </p:txBody>
        </p:sp>
        <p:cxnSp>
          <p:nvCxnSpPr>
            <p:cNvPr id="25" name="Straight Arrow Connector 24">
              <a:extLst>
                <a:ext uri="{FF2B5EF4-FFF2-40B4-BE49-F238E27FC236}">
                  <a16:creationId xmlns:a16="http://schemas.microsoft.com/office/drawing/2014/main" id="{8445EE71-1D1D-A1D1-B6FD-58429D19EBC3}"/>
                </a:ext>
              </a:extLst>
            </p:cNvPr>
            <p:cNvCxnSpPr>
              <a:cxnSpLocks/>
            </p:cNvCxnSpPr>
            <p:nvPr/>
          </p:nvCxnSpPr>
          <p:spPr>
            <a:xfrm flipV="1">
              <a:off x="6120986" y="3243014"/>
              <a:ext cx="919162" cy="814387"/>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16A2B5E-AA3A-26DE-6E57-A44D47996C49}"/>
                </a:ext>
              </a:extLst>
            </p:cNvPr>
            <p:cNvSpPr txBox="1"/>
            <p:nvPr/>
          </p:nvSpPr>
          <p:spPr>
            <a:xfrm>
              <a:off x="6122210" y="1230305"/>
              <a:ext cx="611736" cy="369332"/>
            </a:xfrm>
            <a:prstGeom prst="rect">
              <a:avLst/>
            </a:prstGeom>
            <a:noFill/>
          </p:spPr>
          <p:txBody>
            <a:bodyPr wrap="square" rtlCol="0">
              <a:spAutoFit/>
            </a:bodyPr>
            <a:lstStyle/>
            <a:p>
              <a:r>
                <a:rPr lang="en-US" dirty="0">
                  <a:solidFill>
                    <a:srgbClr val="00B0F0"/>
                  </a:solidFill>
                  <a:latin typeface="Times New Roman" panose="02020603050405020304" pitchFamily="18" charset="0"/>
                  <a:cs typeface="Times New Roman" panose="02020603050405020304" pitchFamily="18" charset="0"/>
                </a:rPr>
                <a:t>EBF</a:t>
              </a:r>
            </a:p>
          </p:txBody>
        </p:sp>
        <p:cxnSp>
          <p:nvCxnSpPr>
            <p:cNvPr id="27" name="Straight Arrow Connector 26">
              <a:extLst>
                <a:ext uri="{FF2B5EF4-FFF2-40B4-BE49-F238E27FC236}">
                  <a16:creationId xmlns:a16="http://schemas.microsoft.com/office/drawing/2014/main" id="{70226F1D-9578-2A5D-88F6-276B8D7EA3C0}"/>
                </a:ext>
              </a:extLst>
            </p:cNvPr>
            <p:cNvCxnSpPr>
              <a:cxnSpLocks/>
            </p:cNvCxnSpPr>
            <p:nvPr/>
          </p:nvCxnSpPr>
          <p:spPr>
            <a:xfrm flipV="1">
              <a:off x="6655309" y="993454"/>
              <a:ext cx="370140" cy="299405"/>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116" name="Picture 115">
            <a:extLst>
              <a:ext uri="{FF2B5EF4-FFF2-40B4-BE49-F238E27FC236}">
                <a16:creationId xmlns:a16="http://schemas.microsoft.com/office/drawing/2014/main" id="{F9583F3D-8092-2C61-FF52-3E1371426F9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6299" y="5203256"/>
            <a:ext cx="7645356" cy="1389397"/>
          </a:xfrm>
          <a:prstGeom prst="rect">
            <a:avLst/>
          </a:prstGeom>
          <a:noFill/>
          <a:ln>
            <a:noFill/>
          </a:ln>
        </p:spPr>
      </p:pic>
      <p:sp>
        <p:nvSpPr>
          <p:cNvPr id="13" name="Title 1">
            <a:extLst>
              <a:ext uri="{FF2B5EF4-FFF2-40B4-BE49-F238E27FC236}">
                <a16:creationId xmlns:a16="http://schemas.microsoft.com/office/drawing/2014/main" id="{97626D1C-0895-7E92-208F-E8582BB9F586}"/>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Boundary Conditions for CFD model</a:t>
            </a:r>
          </a:p>
        </p:txBody>
      </p:sp>
      <p:sp>
        <p:nvSpPr>
          <p:cNvPr id="2" name="TextBox 1">
            <a:extLst>
              <a:ext uri="{FF2B5EF4-FFF2-40B4-BE49-F238E27FC236}">
                <a16:creationId xmlns:a16="http://schemas.microsoft.com/office/drawing/2014/main" id="{8829C580-F832-0678-B81C-B10F143AF830}"/>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161944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626D1C-0895-7E92-208F-E8582BB9F586}"/>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Calculation of Airflow</a:t>
            </a:r>
          </a:p>
        </p:txBody>
      </p:sp>
      <p:grpSp>
        <p:nvGrpSpPr>
          <p:cNvPr id="118" name="Group 117">
            <a:extLst>
              <a:ext uri="{FF2B5EF4-FFF2-40B4-BE49-F238E27FC236}">
                <a16:creationId xmlns:a16="http://schemas.microsoft.com/office/drawing/2014/main" id="{0C0927A0-F680-361B-22C0-C318CD8C4C40}"/>
              </a:ext>
            </a:extLst>
          </p:cNvPr>
          <p:cNvGrpSpPr/>
          <p:nvPr/>
        </p:nvGrpSpPr>
        <p:grpSpPr>
          <a:xfrm>
            <a:off x="4240179" y="931184"/>
            <a:ext cx="2318924" cy="5206857"/>
            <a:chOff x="322003" y="0"/>
            <a:chExt cx="2006542" cy="4152900"/>
          </a:xfrm>
        </p:grpSpPr>
        <p:pic>
          <p:nvPicPr>
            <p:cNvPr id="119" name="Picture 118">
              <a:extLst>
                <a:ext uri="{FF2B5EF4-FFF2-40B4-BE49-F238E27FC236}">
                  <a16:creationId xmlns:a16="http://schemas.microsoft.com/office/drawing/2014/main" id="{1DD0DA4B-74B9-1B03-6175-A1CBC6198D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81000" y="0"/>
              <a:ext cx="1947545" cy="4152900"/>
            </a:xfrm>
            <a:prstGeom prst="rect">
              <a:avLst/>
            </a:prstGeom>
            <a:ln>
              <a:noFill/>
            </a:ln>
            <a:extLst>
              <a:ext uri="{53640926-AAD7-44D8-BBD7-CCE9431645EC}">
                <a14:shadowObscured xmlns:a14="http://schemas.microsoft.com/office/drawing/2010/main"/>
              </a:ext>
            </a:extLst>
          </p:spPr>
        </p:pic>
        <p:grpSp>
          <p:nvGrpSpPr>
            <p:cNvPr id="120" name="Group 119">
              <a:extLst>
                <a:ext uri="{FF2B5EF4-FFF2-40B4-BE49-F238E27FC236}">
                  <a16:creationId xmlns:a16="http://schemas.microsoft.com/office/drawing/2014/main" id="{1A4DAE35-7A2C-B095-B07D-98C91510EDA1}"/>
                </a:ext>
              </a:extLst>
            </p:cNvPr>
            <p:cNvGrpSpPr/>
            <p:nvPr/>
          </p:nvGrpSpPr>
          <p:grpSpPr>
            <a:xfrm>
              <a:off x="322003" y="273576"/>
              <a:ext cx="982980" cy="452756"/>
              <a:chOff x="326738" y="-2253724"/>
              <a:chExt cx="983615" cy="452756"/>
            </a:xfrm>
          </p:grpSpPr>
          <p:sp>
            <p:nvSpPr>
              <p:cNvPr id="121" name="TextBox 77">
                <a:extLst>
                  <a:ext uri="{FF2B5EF4-FFF2-40B4-BE49-F238E27FC236}">
                    <a16:creationId xmlns:a16="http://schemas.microsoft.com/office/drawing/2014/main" id="{7A01967F-68E6-1923-C39B-D258C0E6873D}"/>
                  </a:ext>
                </a:extLst>
              </p:cNvPr>
              <p:cNvSpPr txBox="1"/>
              <p:nvPr/>
            </p:nvSpPr>
            <p:spPr>
              <a:xfrm>
                <a:off x="326738" y="-2253724"/>
                <a:ext cx="983615" cy="320675"/>
              </a:xfrm>
              <a:prstGeom prst="rect">
                <a:avLst/>
              </a:prstGeom>
              <a:solidFill>
                <a:schemeClr val="bg1"/>
              </a:solidFill>
            </p:spPr>
            <p:txBody>
              <a:bodyPr vert="horz" wrap="square" lIns="0" tIns="0" rIns="0" bIns="0" rtlCol="0" anchor="t">
                <a:noAutofit/>
              </a:bodyPr>
              <a:lstStyle/>
              <a:p>
                <a:pPr marL="0" marR="0" algn="ctr">
                  <a:lnSpc>
                    <a:spcPct val="107000"/>
                  </a:lnSpc>
                  <a:spcBef>
                    <a:spcPts val="0"/>
                  </a:spcBef>
                  <a:spcAft>
                    <a:spcPts val="0"/>
                  </a:spcAft>
                </a:pPr>
                <a:r>
                  <a:rPr lang="en-US" sz="1000" kern="1200">
                    <a:solidFill>
                      <a:srgbClr val="000000"/>
                    </a:solidFill>
                    <a:effectLst/>
                    <a:latin typeface="Times New Roman" panose="02020603050405020304" pitchFamily="18" charset="0"/>
                    <a:ea typeface="Calibri" panose="020F0502020204030204" pitchFamily="34" charset="0"/>
                  </a:rPr>
                  <a:t>Scale (ft)</a:t>
                </a:r>
                <a:endParaRPr lang="en-US" sz="1200">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0"/>
                  </a:spcAft>
                </a:pPr>
                <a:r>
                  <a:rPr lang="en-US" sz="900" kern="1200">
                    <a:solidFill>
                      <a:srgbClr val="000000"/>
                    </a:solidFill>
                    <a:effectLst/>
                    <a:latin typeface="Times New Roman" panose="02020603050405020304" pitchFamily="18" charset="0"/>
                    <a:ea typeface="Calibri" panose="020F0502020204030204" pitchFamily="34" charset="0"/>
                  </a:rPr>
                  <a:t>200          0          200</a:t>
                </a:r>
                <a:endParaRPr lang="en-US" sz="1200">
                  <a:effectLst/>
                  <a:latin typeface="Times New Roman" panose="02020603050405020304" pitchFamily="18" charset="0"/>
                  <a:ea typeface="Calibri" panose="020F0502020204030204" pitchFamily="34" charset="0"/>
                </a:endParaRPr>
              </a:p>
            </p:txBody>
          </p:sp>
          <p:pic>
            <p:nvPicPr>
              <p:cNvPr id="122" name="Picture 121">
                <a:extLst>
                  <a:ext uri="{FF2B5EF4-FFF2-40B4-BE49-F238E27FC236}">
                    <a16:creationId xmlns:a16="http://schemas.microsoft.com/office/drawing/2014/main" id="{7021AED3-6702-7C0A-5C0A-FE736C6B73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9356" y="-1958448"/>
                <a:ext cx="828040" cy="157480"/>
              </a:xfrm>
              <a:prstGeom prst="rect">
                <a:avLst/>
              </a:prstGeom>
            </p:spPr>
          </p:pic>
        </p:grpSp>
      </p:grpSp>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19</a:t>
            </a:fld>
            <a:endParaRPr lang="en-US" dirty="0"/>
          </a:p>
        </p:txBody>
      </p:sp>
      <p:sp>
        <p:nvSpPr>
          <p:cNvPr id="2" name="TextBox 1">
            <a:extLst>
              <a:ext uri="{FF2B5EF4-FFF2-40B4-BE49-F238E27FC236}">
                <a16:creationId xmlns:a16="http://schemas.microsoft.com/office/drawing/2014/main" id="{5B68B0CD-F3B6-B995-9C3D-81DF86F76AD9}"/>
              </a:ext>
            </a:extLst>
          </p:cNvPr>
          <p:cNvSpPr txBox="1"/>
          <p:nvPr/>
        </p:nvSpPr>
        <p:spPr>
          <a:xfrm>
            <a:off x="378216" y="1274191"/>
            <a:ext cx="3784209" cy="31700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20 Planes  (1</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-8</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1</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-12</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used to calculate airflow thorough entries and cross cuts</a:t>
            </a:r>
            <a:endParaRPr lang="en-US" b="1" dirty="0">
              <a:latin typeface="Times New Roman" panose="02020603050405020304" pitchFamily="18" charset="0"/>
              <a:cs typeface="Times New Roman" panose="02020603050405020304" pitchFamily="18" charset="0"/>
            </a:endParaRP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Area weighted vector integration </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Recirculation was defined as the negative flow divided by the total flow</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Airflows normalized by the Booster fan airflow</a:t>
            </a:r>
          </a:p>
        </p:txBody>
      </p:sp>
      <p:cxnSp>
        <p:nvCxnSpPr>
          <p:cNvPr id="138" name="Straight Connector 137">
            <a:extLst>
              <a:ext uri="{FF2B5EF4-FFF2-40B4-BE49-F238E27FC236}">
                <a16:creationId xmlns:a16="http://schemas.microsoft.com/office/drawing/2014/main" id="{A1440794-0A0B-858A-A945-56C2182AC056}"/>
              </a:ext>
            </a:extLst>
          </p:cNvPr>
          <p:cNvCxnSpPr>
            <a:cxnSpLocks/>
            <a:endCxn id="119" idx="0"/>
          </p:cNvCxnSpPr>
          <p:nvPr/>
        </p:nvCxnSpPr>
        <p:spPr>
          <a:xfrm flipV="1">
            <a:off x="5297080" y="931184"/>
            <a:ext cx="136652" cy="362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AEE28DE-34EC-9BDE-77BD-361B34358428}"/>
              </a:ext>
            </a:extLst>
          </p:cNvPr>
          <p:cNvSpPr txBox="1"/>
          <p:nvPr/>
        </p:nvSpPr>
        <p:spPr>
          <a:xfrm>
            <a:off x="5383937" y="724837"/>
            <a:ext cx="411951" cy="369332"/>
          </a:xfrm>
          <a:prstGeom prst="rect">
            <a:avLst/>
          </a:prstGeom>
          <a:noFill/>
        </p:spPr>
        <p:txBody>
          <a:bodyPr wrap="square" rtlCol="0">
            <a:spAutoFit/>
          </a:bodyPr>
          <a:lstStyle/>
          <a:p>
            <a:r>
              <a:rPr lang="en-US" dirty="0"/>
              <a:t>A’</a:t>
            </a:r>
          </a:p>
        </p:txBody>
      </p:sp>
      <p:sp>
        <p:nvSpPr>
          <p:cNvPr id="141" name="TextBox 140">
            <a:extLst>
              <a:ext uri="{FF2B5EF4-FFF2-40B4-BE49-F238E27FC236}">
                <a16:creationId xmlns:a16="http://schemas.microsoft.com/office/drawing/2014/main" id="{2D3F5510-24DC-A213-F19B-DF785875F9DB}"/>
              </a:ext>
            </a:extLst>
          </p:cNvPr>
          <p:cNvSpPr txBox="1"/>
          <p:nvPr/>
        </p:nvSpPr>
        <p:spPr>
          <a:xfrm>
            <a:off x="5238397" y="1147344"/>
            <a:ext cx="411951" cy="369332"/>
          </a:xfrm>
          <a:prstGeom prst="rect">
            <a:avLst/>
          </a:prstGeom>
          <a:noFill/>
        </p:spPr>
        <p:txBody>
          <a:bodyPr wrap="square" rtlCol="0">
            <a:spAutoFit/>
          </a:bodyPr>
          <a:lstStyle/>
          <a:p>
            <a:r>
              <a:rPr lang="en-US" dirty="0"/>
              <a:t>A</a:t>
            </a:r>
          </a:p>
        </p:txBody>
      </p:sp>
      <p:pic>
        <p:nvPicPr>
          <p:cNvPr id="22" name="Picture 21">
            <a:extLst>
              <a:ext uri="{FF2B5EF4-FFF2-40B4-BE49-F238E27FC236}">
                <a16:creationId xmlns:a16="http://schemas.microsoft.com/office/drawing/2014/main" id="{82680B24-F0E1-87BB-4DAB-DFD39EB6641A}"/>
              </a:ext>
            </a:extLst>
          </p:cNvPr>
          <p:cNvPicPr>
            <a:picLocks noChangeAspect="1"/>
          </p:cNvPicPr>
          <p:nvPr/>
        </p:nvPicPr>
        <p:blipFill>
          <a:blip r:embed="rId6"/>
          <a:stretch>
            <a:fillRect/>
          </a:stretch>
        </p:blipFill>
        <p:spPr>
          <a:xfrm>
            <a:off x="7039683" y="602677"/>
            <a:ext cx="4508435" cy="3057376"/>
          </a:xfrm>
          <a:prstGeom prst="rect">
            <a:avLst/>
          </a:prstGeom>
        </p:spPr>
      </p:pic>
      <p:pic>
        <p:nvPicPr>
          <p:cNvPr id="24" name="Picture 23">
            <a:extLst>
              <a:ext uri="{FF2B5EF4-FFF2-40B4-BE49-F238E27FC236}">
                <a16:creationId xmlns:a16="http://schemas.microsoft.com/office/drawing/2014/main" id="{84548912-7700-C0C4-662B-AF3F0CDDAB6B}"/>
              </a:ext>
            </a:extLst>
          </p:cNvPr>
          <p:cNvPicPr>
            <a:picLocks noChangeAspect="1"/>
          </p:cNvPicPr>
          <p:nvPr/>
        </p:nvPicPr>
        <p:blipFill rotWithShape="1">
          <a:blip r:embed="rId7"/>
          <a:srcRect t="30460"/>
          <a:stretch/>
        </p:blipFill>
        <p:spPr>
          <a:xfrm>
            <a:off x="7401796" y="4104860"/>
            <a:ext cx="3784208" cy="1823751"/>
          </a:xfrm>
          <a:prstGeom prst="rect">
            <a:avLst/>
          </a:prstGeom>
          <a:ln w="19050">
            <a:solidFill>
              <a:schemeClr val="tx1"/>
            </a:solidFill>
          </a:ln>
        </p:spPr>
      </p:pic>
      <p:sp>
        <p:nvSpPr>
          <p:cNvPr id="26" name="Rectangle 25">
            <a:extLst>
              <a:ext uri="{FF2B5EF4-FFF2-40B4-BE49-F238E27FC236}">
                <a16:creationId xmlns:a16="http://schemas.microsoft.com/office/drawing/2014/main" id="{7D02FD94-197E-505A-B2DA-DC647844A94A}"/>
              </a:ext>
            </a:extLst>
          </p:cNvPr>
          <p:cNvSpPr/>
          <p:nvPr/>
        </p:nvSpPr>
        <p:spPr>
          <a:xfrm>
            <a:off x="8676861" y="4444290"/>
            <a:ext cx="1699591" cy="29667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0FC0B5F-085C-3027-AFE9-A8AAA77774D9}"/>
              </a:ext>
            </a:extLst>
          </p:cNvPr>
          <p:cNvSpPr/>
          <p:nvPr/>
        </p:nvSpPr>
        <p:spPr>
          <a:xfrm>
            <a:off x="8524983" y="5016735"/>
            <a:ext cx="2080069" cy="29667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374BF3-FFB6-5D68-D728-BA0ADD75831F}"/>
              </a:ext>
            </a:extLst>
          </p:cNvPr>
          <p:cNvSpPr/>
          <p:nvPr/>
        </p:nvSpPr>
        <p:spPr>
          <a:xfrm>
            <a:off x="5586413" y="3081337"/>
            <a:ext cx="180975" cy="7858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23884065-C030-E981-A838-165847F44D33}"/>
              </a:ext>
            </a:extLst>
          </p:cNvPr>
          <p:cNvCxnSpPr/>
          <p:nvPr/>
        </p:nvCxnSpPr>
        <p:spPr>
          <a:xfrm flipV="1">
            <a:off x="5795888" y="2011680"/>
            <a:ext cx="2586413" cy="111252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3DC2BFA-B131-72C2-C5EA-A035E75C8882}"/>
              </a:ext>
            </a:extLst>
          </p:cNvPr>
          <p:cNvSpPr/>
          <p:nvPr/>
        </p:nvSpPr>
        <p:spPr>
          <a:xfrm>
            <a:off x="7636826" y="5633788"/>
            <a:ext cx="2968226" cy="29667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0BE0F7A2-B982-3549-2633-877B32D62350}"/>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1719530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2A3D7-616E-E680-DEC6-C007BA92FF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grpSp>
        <p:nvGrpSpPr>
          <p:cNvPr id="4" name="Group 3"/>
          <p:cNvGrpSpPr/>
          <p:nvPr/>
        </p:nvGrpSpPr>
        <p:grpSpPr>
          <a:xfrm>
            <a:off x="1707955" y="914400"/>
            <a:ext cx="8776090" cy="5257800"/>
            <a:chOff x="609600" y="914400"/>
            <a:chExt cx="7848600" cy="5257800"/>
          </a:xfrm>
        </p:grpSpPr>
        <p:cxnSp>
          <p:nvCxnSpPr>
            <p:cNvPr id="5" name="Straight Connector 4"/>
            <p:cNvCxnSpPr/>
            <p:nvPr/>
          </p:nvCxnSpPr>
          <p:spPr>
            <a:xfrm>
              <a:off x="609600" y="914400"/>
              <a:ext cx="78486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6170612"/>
              <a:ext cx="7772400" cy="1588"/>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11" name="Content Placeholder 2"/>
          <p:cNvSpPr txBox="1">
            <a:spLocks/>
          </p:cNvSpPr>
          <p:nvPr/>
        </p:nvSpPr>
        <p:spPr bwMode="auto">
          <a:xfrm>
            <a:off x="1915245" y="914400"/>
            <a:ext cx="8538920" cy="44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algn="l" rtl="0" eaLnBrk="0" fontAlgn="base" hangingPunct="0">
              <a:spcBef>
                <a:spcPct val="20000"/>
              </a:spcBef>
              <a:spcAft>
                <a:spcPct val="0"/>
              </a:spcAft>
              <a:buChar char="•"/>
              <a:defRPr sz="3200">
                <a:solidFill>
                  <a:srgbClr val="000066"/>
                </a:solidFill>
                <a:latin typeface="+mn-lt"/>
                <a:ea typeface="+mn-ea"/>
                <a:cs typeface="+mn-cs"/>
              </a:defRPr>
            </a:lvl1pPr>
            <a:lvl2pPr marL="566738" indent="-220663" algn="l" rtl="0" eaLnBrk="0" fontAlgn="base" hangingPunct="0">
              <a:spcBef>
                <a:spcPct val="20000"/>
              </a:spcBef>
              <a:spcAft>
                <a:spcPct val="0"/>
              </a:spcAft>
              <a:buChar char="–"/>
              <a:defRPr sz="2800">
                <a:solidFill>
                  <a:srgbClr val="000066"/>
                </a:solidFill>
                <a:latin typeface="+mn-lt"/>
                <a:cs typeface="+mn-cs"/>
              </a:defRPr>
            </a:lvl2pPr>
            <a:lvl3pPr marL="914400" indent="-233363" algn="l" rtl="0" eaLnBrk="0" fontAlgn="base" hangingPunct="0">
              <a:spcBef>
                <a:spcPct val="20000"/>
              </a:spcBef>
              <a:spcAft>
                <a:spcPct val="0"/>
              </a:spcAft>
              <a:buChar char="•"/>
              <a:defRPr sz="2400">
                <a:solidFill>
                  <a:srgbClr val="000066"/>
                </a:solidFill>
                <a:latin typeface="+mn-lt"/>
                <a:cs typeface="+mn-cs"/>
              </a:defRPr>
            </a:lvl3pPr>
            <a:lvl4pPr marL="1262063" indent="-233363" algn="l" rtl="0" eaLnBrk="0" fontAlgn="base" hangingPunct="0">
              <a:spcBef>
                <a:spcPct val="20000"/>
              </a:spcBef>
              <a:spcAft>
                <a:spcPct val="0"/>
              </a:spcAft>
              <a:buChar char="–"/>
              <a:defRPr sz="2000">
                <a:solidFill>
                  <a:srgbClr val="000066"/>
                </a:solidFill>
                <a:latin typeface="+mn-lt"/>
                <a:cs typeface="+mn-cs"/>
              </a:defRPr>
            </a:lvl4pPr>
            <a:lvl5pPr marL="1597025" indent="-220663" algn="l" rtl="0" eaLnBrk="0" fontAlgn="base" hangingPunct="0">
              <a:spcBef>
                <a:spcPct val="20000"/>
              </a:spcBef>
              <a:spcAft>
                <a:spcPct val="0"/>
              </a:spcAft>
              <a:buChar char="»"/>
              <a:defRPr sz="2000">
                <a:solidFill>
                  <a:srgbClr val="000066"/>
                </a:solidFill>
                <a:latin typeface="+mn-lt"/>
                <a:cs typeface="+mn-cs"/>
              </a:defRPr>
            </a:lvl5pPr>
            <a:lvl6pPr marL="2054225" indent="-220663" algn="l" rtl="0" fontAlgn="base">
              <a:spcBef>
                <a:spcPct val="20000"/>
              </a:spcBef>
              <a:spcAft>
                <a:spcPct val="0"/>
              </a:spcAft>
              <a:buChar char="»"/>
              <a:defRPr sz="2000">
                <a:solidFill>
                  <a:srgbClr val="000066"/>
                </a:solidFill>
                <a:latin typeface="+mn-lt"/>
                <a:cs typeface="+mn-cs"/>
              </a:defRPr>
            </a:lvl6pPr>
            <a:lvl7pPr marL="2511425" indent="-220663" algn="l" rtl="0" fontAlgn="base">
              <a:spcBef>
                <a:spcPct val="20000"/>
              </a:spcBef>
              <a:spcAft>
                <a:spcPct val="0"/>
              </a:spcAft>
              <a:buChar char="»"/>
              <a:defRPr sz="2000">
                <a:solidFill>
                  <a:srgbClr val="000066"/>
                </a:solidFill>
                <a:latin typeface="+mn-lt"/>
                <a:cs typeface="+mn-cs"/>
              </a:defRPr>
            </a:lvl7pPr>
            <a:lvl8pPr marL="2968625" indent="-220663" algn="l" rtl="0" fontAlgn="base">
              <a:spcBef>
                <a:spcPct val="20000"/>
              </a:spcBef>
              <a:spcAft>
                <a:spcPct val="0"/>
              </a:spcAft>
              <a:buChar char="»"/>
              <a:defRPr sz="2000">
                <a:solidFill>
                  <a:srgbClr val="000066"/>
                </a:solidFill>
                <a:latin typeface="+mn-lt"/>
                <a:cs typeface="+mn-cs"/>
              </a:defRPr>
            </a:lvl8pPr>
            <a:lvl9pPr marL="3425825" indent="-220663" algn="l" rtl="0" fontAlgn="base">
              <a:spcBef>
                <a:spcPct val="20000"/>
              </a:spcBef>
              <a:spcAft>
                <a:spcPct val="0"/>
              </a:spcAft>
              <a:buChar char="»"/>
              <a:defRPr sz="2000">
                <a:solidFill>
                  <a:srgbClr val="000066"/>
                </a:solidFill>
                <a:latin typeface="+mn-lt"/>
                <a:cs typeface="+mn-cs"/>
              </a:defRPr>
            </a:lvl9pPr>
          </a:lstStyle>
          <a:p>
            <a:pPr marL="0" indent="0">
              <a:spcAft>
                <a:spcPts val="1200"/>
              </a:spcAft>
              <a:buNone/>
              <a:defRPr/>
            </a:pPr>
            <a:r>
              <a:rPr lang="en-US" altLang="en-US" sz="2600" kern="0" dirty="0">
                <a:latin typeface="Times New Roman" panose="02020603050405020304" pitchFamily="18" charset="0"/>
                <a:cs typeface="Times New Roman" panose="02020603050405020304" pitchFamily="18" charset="0"/>
              </a:rPr>
              <a:t>Part 1: Background and Research Motivation</a:t>
            </a:r>
          </a:p>
          <a:p>
            <a:pPr marL="0" indent="0">
              <a:spcAft>
                <a:spcPts val="1200"/>
              </a:spcAft>
              <a:buNone/>
              <a:defRPr/>
            </a:pPr>
            <a:r>
              <a:rPr lang="en-US" altLang="en-US" sz="2600" kern="0" dirty="0">
                <a:latin typeface="Times New Roman" panose="02020603050405020304" pitchFamily="18" charset="0"/>
                <a:cs typeface="Times New Roman" panose="02020603050405020304" pitchFamily="18" charset="0"/>
              </a:rPr>
              <a:t>Part 2: </a:t>
            </a:r>
            <a:r>
              <a:rPr lang="en-US" altLang="zh-CN" sz="2600" dirty="0">
                <a:latin typeface="Times New Roman" panose="02020603050405020304" pitchFamily="18" charset="0"/>
                <a:cs typeface="Times New Roman" panose="02020603050405020304" pitchFamily="18" charset="0"/>
              </a:rPr>
              <a:t>Field Surveys and Data Collection</a:t>
            </a:r>
          </a:p>
          <a:p>
            <a:pPr marL="684213">
              <a:spcAft>
                <a:spcPts val="1200"/>
              </a:spcAft>
              <a:buFont typeface="Wingdings" panose="05000000000000000000" pitchFamily="2" charset="2"/>
              <a:buChar char="Ø"/>
              <a:defRPr/>
            </a:pPr>
            <a:r>
              <a:rPr lang="en-US" altLang="en-US" sz="2200" kern="0" dirty="0">
                <a:latin typeface="Times New Roman" panose="02020603050405020304" pitchFamily="18" charset="0"/>
                <a:cs typeface="Times New Roman" panose="02020603050405020304" pitchFamily="18" charset="0"/>
              </a:rPr>
              <a:t>Single level and multi level data collection</a:t>
            </a:r>
          </a:p>
          <a:p>
            <a:pPr marL="684213">
              <a:spcAft>
                <a:spcPts val="1200"/>
              </a:spcAft>
              <a:buFont typeface="Wingdings" panose="05000000000000000000" pitchFamily="2" charset="2"/>
              <a:buChar char="Ø"/>
              <a:defRPr/>
            </a:pPr>
            <a:r>
              <a:rPr lang="en-US" altLang="en-US" sz="2200" kern="0" dirty="0">
                <a:latin typeface="Times New Roman" panose="02020603050405020304" pitchFamily="18" charset="0"/>
                <a:cs typeface="Times New Roman" panose="02020603050405020304" pitchFamily="18" charset="0"/>
              </a:rPr>
              <a:t>Field survey for CFD model</a:t>
            </a:r>
          </a:p>
          <a:p>
            <a:pPr marL="960120" indent="-960120">
              <a:spcAft>
                <a:spcPts val="1200"/>
              </a:spcAft>
              <a:buNone/>
              <a:defRPr/>
            </a:pPr>
            <a:r>
              <a:rPr lang="en-US" altLang="en-US" sz="2600" kern="0" dirty="0">
                <a:latin typeface="Times New Roman" panose="02020603050405020304" pitchFamily="18" charset="0"/>
                <a:cs typeface="Times New Roman" panose="02020603050405020304" pitchFamily="18" charset="0"/>
              </a:rPr>
              <a:t>Part 3: CFD Modeling and Simulations</a:t>
            </a:r>
          </a:p>
          <a:p>
            <a:pPr marL="684213">
              <a:spcAft>
                <a:spcPts val="1200"/>
              </a:spcAft>
              <a:buFont typeface="Wingdings" panose="05000000000000000000" pitchFamily="2" charset="2"/>
              <a:buChar char="Ø"/>
              <a:defRPr/>
            </a:pPr>
            <a:r>
              <a:rPr lang="en-US" altLang="en-US" sz="2200" kern="0" dirty="0">
                <a:latin typeface="Times New Roman" panose="02020603050405020304" pitchFamily="18" charset="0"/>
                <a:cs typeface="Times New Roman" panose="02020603050405020304" pitchFamily="18" charset="0"/>
              </a:rPr>
              <a:t>Booster Fan Placement Study</a:t>
            </a:r>
          </a:p>
          <a:p>
            <a:pPr marL="960120" indent="-960120">
              <a:spcAft>
                <a:spcPts val="1200"/>
              </a:spcAft>
              <a:buNone/>
              <a:defRPr/>
            </a:pPr>
            <a:r>
              <a:rPr lang="en-US" altLang="en-US" sz="2600" kern="0" dirty="0">
                <a:latin typeface="Times New Roman" panose="02020603050405020304" pitchFamily="18" charset="0"/>
                <a:cs typeface="Times New Roman" panose="02020603050405020304" pitchFamily="18" charset="0"/>
              </a:rPr>
              <a:t>Part 4: Conclusion &amp; Future Work  </a:t>
            </a:r>
          </a:p>
          <a:p>
            <a:pPr marL="346075" lvl="1" indent="0">
              <a:spcAft>
                <a:spcPts val="1200"/>
              </a:spcAft>
              <a:buNone/>
              <a:defRPr/>
            </a:pPr>
            <a:endParaRPr lang="en-US" altLang="en-US" sz="2900" kern="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02AF4A4-4956-49CA-95A7-B941E57A2E33}"/>
              </a:ext>
            </a:extLst>
          </p:cNvPr>
          <p:cNvSpPr>
            <a:spLocks noGrp="1"/>
          </p:cNvSpPr>
          <p:nvPr>
            <p:ph type="sldNum" sz="quarter" idx="12"/>
          </p:nvPr>
        </p:nvSpPr>
        <p:spPr>
          <a:xfrm>
            <a:off x="11868150" y="6477000"/>
            <a:ext cx="323850" cy="365125"/>
          </a:xfrm>
        </p:spPr>
        <p:txBody>
          <a:bodyPr/>
          <a:lstStyle/>
          <a:p>
            <a:fld id="{9AB8AE07-05E0-405B-B2DE-AAD516E8A9F0}" type="slidenum">
              <a:rPr lang="en-US" smtClean="0"/>
              <a:t>2</a:t>
            </a:fld>
            <a:endParaRPr lang="en-US" dirty="0"/>
          </a:p>
        </p:txBody>
      </p:sp>
      <p:sp>
        <p:nvSpPr>
          <p:cNvPr id="8" name="Title 1">
            <a:extLst>
              <a:ext uri="{FF2B5EF4-FFF2-40B4-BE49-F238E27FC236}">
                <a16:creationId xmlns:a16="http://schemas.microsoft.com/office/drawing/2014/main" id="{152974BF-524C-492C-A46C-FAD1F0E90CED}"/>
              </a:ext>
            </a:extLst>
          </p:cNvPr>
          <p:cNvSpPr txBox="1">
            <a:spLocks/>
          </p:cNvSpPr>
          <p:nvPr/>
        </p:nvSpPr>
        <p:spPr>
          <a:xfrm>
            <a:off x="1981200" y="274638"/>
            <a:ext cx="8229600"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Times New Roman" panose="02020603050405020304" pitchFamily="18" charset="0"/>
                <a:cs typeface="Times New Roman" panose="02020603050405020304" pitchFamily="18" charset="0"/>
              </a:rPr>
              <a:t>Outline</a:t>
            </a:r>
          </a:p>
        </p:txBody>
      </p:sp>
    </p:spTree>
    <p:extLst>
      <p:ext uri="{BB962C8B-B14F-4D97-AF65-F5344CB8AC3E}">
        <p14:creationId xmlns:p14="http://schemas.microsoft.com/office/powerpoint/2010/main" val="3251530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626D1C-0895-7E92-208F-E8582BB9F586}"/>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Calculation of Airflow</a:t>
            </a:r>
          </a:p>
        </p:txBody>
      </p:sp>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20</a:t>
            </a:fld>
            <a:endParaRPr lang="en-US" dirty="0"/>
          </a:p>
        </p:txBody>
      </p:sp>
      <p:sp>
        <p:nvSpPr>
          <p:cNvPr id="2" name="TextBox 1">
            <a:extLst>
              <a:ext uri="{FF2B5EF4-FFF2-40B4-BE49-F238E27FC236}">
                <a16:creationId xmlns:a16="http://schemas.microsoft.com/office/drawing/2014/main" id="{5B68B0CD-F3B6-B995-9C3D-81DF86F76AD9}"/>
              </a:ext>
            </a:extLst>
          </p:cNvPr>
          <p:cNvSpPr txBox="1"/>
          <p:nvPr/>
        </p:nvSpPr>
        <p:spPr>
          <a:xfrm>
            <a:off x="378216" y="1274191"/>
            <a:ext cx="3784209" cy="261610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spcBef>
                <a:spcPts val="200"/>
              </a:spcBef>
              <a:spcAft>
                <a:spcPts val="600"/>
              </a:spcAft>
            </a:pPr>
            <a:r>
              <a:rPr lang="en-US" b="1" dirty="0">
                <a:latin typeface="Times New Roman" panose="02020603050405020304" pitchFamily="18" charset="0"/>
                <a:cs typeface="Times New Roman" panose="02020603050405020304" pitchFamily="18" charset="0"/>
              </a:rPr>
              <a:t>Airflows normalized by the Booster fan airflow</a:t>
            </a:r>
          </a:p>
          <a:p>
            <a:pPr marL="285750" lvl="1" indent="-285750">
              <a:spcBef>
                <a:spcPts val="200"/>
              </a:spcBef>
              <a:spcAft>
                <a:spcPts val="600"/>
              </a:spcAf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Airflow in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adjacent entry to left reached maximum of 0.2x booster fan setting </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Airflow in entries 1N to 3N never exceeded 0.1x booster fan setting</a:t>
            </a:r>
          </a:p>
        </p:txBody>
      </p:sp>
      <p:grpSp>
        <p:nvGrpSpPr>
          <p:cNvPr id="3" name="Group 2">
            <a:extLst>
              <a:ext uri="{FF2B5EF4-FFF2-40B4-BE49-F238E27FC236}">
                <a16:creationId xmlns:a16="http://schemas.microsoft.com/office/drawing/2014/main" id="{8CBE41F9-0096-2928-DD0E-6798DBD3A5C1}"/>
              </a:ext>
            </a:extLst>
          </p:cNvPr>
          <p:cNvGrpSpPr/>
          <p:nvPr/>
        </p:nvGrpSpPr>
        <p:grpSpPr>
          <a:xfrm>
            <a:off x="4577744" y="649403"/>
            <a:ext cx="7236040" cy="5674722"/>
            <a:chOff x="-295490" y="0"/>
            <a:chExt cx="5860631" cy="4017645"/>
          </a:xfrm>
        </p:grpSpPr>
        <p:grpSp>
          <p:nvGrpSpPr>
            <p:cNvPr id="4" name="Group 3">
              <a:extLst>
                <a:ext uri="{FF2B5EF4-FFF2-40B4-BE49-F238E27FC236}">
                  <a16:creationId xmlns:a16="http://schemas.microsoft.com/office/drawing/2014/main" id="{0EFD3DF0-EBB1-313C-B2DB-DF9B0731F90D}"/>
                </a:ext>
              </a:extLst>
            </p:cNvPr>
            <p:cNvGrpSpPr/>
            <p:nvPr/>
          </p:nvGrpSpPr>
          <p:grpSpPr>
            <a:xfrm>
              <a:off x="-57951" y="0"/>
              <a:ext cx="5623092" cy="4017645"/>
              <a:chOff x="123976" y="-45813"/>
              <a:chExt cx="5530700" cy="3964398"/>
            </a:xfrm>
          </p:grpSpPr>
          <p:grpSp>
            <p:nvGrpSpPr>
              <p:cNvPr id="7" name="Group 6">
                <a:extLst>
                  <a:ext uri="{FF2B5EF4-FFF2-40B4-BE49-F238E27FC236}">
                    <a16:creationId xmlns:a16="http://schemas.microsoft.com/office/drawing/2014/main" id="{BA038579-6771-D5E1-1F32-B670351A721C}"/>
                  </a:ext>
                </a:extLst>
              </p:cNvPr>
              <p:cNvGrpSpPr/>
              <p:nvPr/>
            </p:nvGrpSpPr>
            <p:grpSpPr>
              <a:xfrm>
                <a:off x="123976" y="0"/>
                <a:ext cx="5530700" cy="3918585"/>
                <a:chOff x="123976" y="0"/>
                <a:chExt cx="5530700" cy="3918585"/>
              </a:xfrm>
            </p:grpSpPr>
            <p:grpSp>
              <p:nvGrpSpPr>
                <p:cNvPr id="11" name="Group 10">
                  <a:extLst>
                    <a:ext uri="{FF2B5EF4-FFF2-40B4-BE49-F238E27FC236}">
                      <a16:creationId xmlns:a16="http://schemas.microsoft.com/office/drawing/2014/main" id="{2390CC59-52B6-BD97-B003-9887B0B5D562}"/>
                    </a:ext>
                  </a:extLst>
                </p:cNvPr>
                <p:cNvGrpSpPr/>
                <p:nvPr/>
              </p:nvGrpSpPr>
              <p:grpSpPr>
                <a:xfrm>
                  <a:off x="123976" y="0"/>
                  <a:ext cx="5530700" cy="3918585"/>
                  <a:chOff x="123976" y="0"/>
                  <a:chExt cx="5530700" cy="3918585"/>
                </a:xfrm>
              </p:grpSpPr>
              <p:grpSp>
                <p:nvGrpSpPr>
                  <p:cNvPr id="14" name="Group 13">
                    <a:extLst>
                      <a:ext uri="{FF2B5EF4-FFF2-40B4-BE49-F238E27FC236}">
                        <a16:creationId xmlns:a16="http://schemas.microsoft.com/office/drawing/2014/main" id="{836EF02C-608E-5553-BD92-D79DA363DA23}"/>
                      </a:ext>
                    </a:extLst>
                  </p:cNvPr>
                  <p:cNvGrpSpPr/>
                  <p:nvPr/>
                </p:nvGrpSpPr>
                <p:grpSpPr>
                  <a:xfrm>
                    <a:off x="180975" y="0"/>
                    <a:ext cx="5473701" cy="3918585"/>
                    <a:chOff x="180975" y="0"/>
                    <a:chExt cx="5473701" cy="3918585"/>
                  </a:xfrm>
                </p:grpSpPr>
                <p:grpSp>
                  <p:nvGrpSpPr>
                    <p:cNvPr id="125" name="Group 124">
                      <a:extLst>
                        <a:ext uri="{FF2B5EF4-FFF2-40B4-BE49-F238E27FC236}">
                          <a16:creationId xmlns:a16="http://schemas.microsoft.com/office/drawing/2014/main" id="{3670B829-5E1F-CE3A-F720-41BE4CF792D9}"/>
                        </a:ext>
                      </a:extLst>
                    </p:cNvPr>
                    <p:cNvGrpSpPr/>
                    <p:nvPr/>
                  </p:nvGrpSpPr>
                  <p:grpSpPr>
                    <a:xfrm>
                      <a:off x="180975" y="0"/>
                      <a:ext cx="5473701" cy="3918585"/>
                      <a:chOff x="0" y="0"/>
                      <a:chExt cx="5473701" cy="3918585"/>
                    </a:xfrm>
                  </p:grpSpPr>
                  <p:grpSp>
                    <p:nvGrpSpPr>
                      <p:cNvPr id="127" name="Group 126">
                        <a:extLst>
                          <a:ext uri="{FF2B5EF4-FFF2-40B4-BE49-F238E27FC236}">
                            <a16:creationId xmlns:a16="http://schemas.microsoft.com/office/drawing/2014/main" id="{05147299-154E-4D2E-E08C-1C497FCC210D}"/>
                          </a:ext>
                        </a:extLst>
                      </p:cNvPr>
                      <p:cNvGrpSpPr/>
                      <p:nvPr/>
                    </p:nvGrpSpPr>
                    <p:grpSpPr>
                      <a:xfrm>
                        <a:off x="0" y="0"/>
                        <a:ext cx="5473701" cy="3918585"/>
                        <a:chOff x="0" y="0"/>
                        <a:chExt cx="5474081" cy="3918585"/>
                      </a:xfrm>
                    </p:grpSpPr>
                    <p:pic>
                      <p:nvPicPr>
                        <p:cNvPr id="129" name="Picture 128" descr="Map&#10;&#10;Description automatically generated">
                          <a:extLst>
                            <a:ext uri="{FF2B5EF4-FFF2-40B4-BE49-F238E27FC236}">
                              <a16:creationId xmlns:a16="http://schemas.microsoft.com/office/drawing/2014/main" id="{816559F1-2356-9D48-1574-214CE2026C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73" b="87751" l="22787" r="49073">
                                      <a14:foregroundMark x1="25601" y1="35480" x2="25601" y2="35480"/>
                                      <a14:foregroundMark x1="25120" y1="39493" x2="25120" y2="39493"/>
                                      <a14:foregroundMark x1="24777" y1="41922" x2="24777" y2="41922"/>
                                      <a14:foregroundMark x1="35003" y1="60401" x2="37817" y2="69483"/>
                                      <a14:foregroundMark x1="37817" y1="69483" x2="45024" y2="82893"/>
                                      <a14:foregroundMark x1="45024" y1="82893" x2="45367" y2="77402"/>
                                      <a14:foregroundMark x1="44269" y1="11299" x2="39739" y2="4329"/>
                                      <a14:foregroundMark x1="39739" y1="4329" x2="36582" y2="4118"/>
                                      <a14:foregroundMark x1="41181" y1="9187" x2="40357" y2="15945"/>
                                      <a14:foregroundMark x1="38367" y1="4646" x2="37817" y2="13939"/>
                                      <a14:foregroundMark x1="37337" y1="4224" x2="37955" y2="14572"/>
                                      <a14:foregroundMark x1="37131" y1="11827" x2="26767" y2="36325"/>
                                      <a14:foregroundMark x1="37543" y1="10137" x2="26767" y2="32101"/>
                                      <a14:foregroundMark x1="26767" y1="32101" x2="24434" y2="42555"/>
                                      <a14:foregroundMark x1="24434" y1="42555" x2="27111" y2="63992"/>
                                      <a14:foregroundMark x1="27111" y1="63992" x2="34935" y2="80253"/>
                                      <a14:foregroundMark x1="34935" y1="80253" x2="42004" y2="87751"/>
                                      <a14:foregroundMark x1="36307" y1="6230" x2="37268" y2="2640"/>
                                      <a14:foregroundMark x1="36102" y1="6864" x2="36582" y2="1795"/>
                                      <a14:foregroundMark x1="35690" y1="2323" x2="44200" y2="2323"/>
                                      <a14:foregroundMark x1="44475" y1="1373" x2="46397" y2="66737"/>
                                      <a14:foregroundMark x1="44269" y1="1373" x2="47426" y2="19958"/>
                                      <a14:foregroundMark x1="47426" y1="19958" x2="46877" y2="34847"/>
                                      <a14:foregroundMark x1="46877" y1="34847" x2="44612" y2="45195"/>
                                      <a14:foregroundMark x1="44818" y1="1478" x2="47563" y2="5491"/>
                                      <a14:foregroundMark x1="46328" y1="58395" x2="49142" y2="77825"/>
                                      <a14:foregroundMark x1="49142" y1="77825" x2="48524" y2="86695"/>
                                      <a14:foregroundMark x1="46603" y1="55544" x2="48868" y2="64520"/>
                                      <a14:foregroundMark x1="48868" y1="64520" x2="48936" y2="65892"/>
                                      <a14:foregroundMark x1="27797" y1="30729" x2="22787" y2="41077"/>
                                      <a14:foregroundMark x1="24502" y1="36220" x2="26218" y2="30517"/>
                                      <a14:foregroundMark x1="23885" y1="41394" x2="24091" y2="46779"/>
                                      <a14:foregroundMark x1="24296" y1="48680" x2="25326" y2="52587"/>
                                      <a14:foregroundMark x1="35690" y1="5702" x2="34111" y2="3590"/>
                                      <a14:foregroundMark x1="35141" y1="5491" x2="34111" y2="5174"/>
                                      <a14:foregroundMark x1="34592" y1="4013" x2="34798" y2="1478"/>
                                    </a14:backgroundRemoval>
                                  </a14:imgEffect>
                                </a14:imgLayer>
                              </a14:imgProps>
                            </a:ext>
                            <a:ext uri="{28A0092B-C50C-407E-A947-70E740481C1C}">
                              <a14:useLocalDpi xmlns:a14="http://schemas.microsoft.com/office/drawing/2010/main" val="0"/>
                            </a:ext>
                          </a:extLst>
                        </a:blip>
                        <a:srcRect l="23756" r="50066" b="13833"/>
                        <a:stretch/>
                      </p:blipFill>
                      <p:spPr>
                        <a:xfrm>
                          <a:off x="0" y="0"/>
                          <a:ext cx="1828800" cy="3918585"/>
                        </a:xfrm>
                        <a:prstGeom prst="rect">
                          <a:avLst/>
                        </a:prstGeom>
                      </p:spPr>
                    </p:pic>
                    <p:pic>
                      <p:nvPicPr>
                        <p:cNvPr id="130" name="Picture 129" descr="A picture containing diagram&#10;&#10;Description automatically generated">
                          <a:extLst>
                            <a:ext uri="{FF2B5EF4-FFF2-40B4-BE49-F238E27FC236}">
                              <a16:creationId xmlns:a16="http://schemas.microsoft.com/office/drawing/2014/main" id="{660AA103-5E94-A396-C62F-5A973B73AEE4}"/>
                            </a:ext>
                          </a:extLst>
                        </p:cNvPr>
                        <p:cNvPicPr>
                          <a:picLocks noChangeAspect="1"/>
                        </p:cNvPicPr>
                        <p:nvPr/>
                      </p:nvPicPr>
                      <p:blipFill rotWithShape="1">
                        <a:blip r:embed="rId6">
                          <a:extLst>
                            <a:ext uri="{28A0092B-C50C-407E-A947-70E740481C1C}">
                              <a14:useLocalDpi xmlns:a14="http://schemas.microsoft.com/office/drawing/2010/main" val="0"/>
                            </a:ext>
                          </a:extLst>
                        </a:blip>
                        <a:srcRect l="20557" r="24062" b="13181"/>
                        <a:stretch/>
                      </p:blipFill>
                      <p:spPr bwMode="auto">
                        <a:xfrm>
                          <a:off x="2067306" y="297027"/>
                          <a:ext cx="3406775" cy="3096895"/>
                        </a:xfrm>
                        <a:prstGeom prst="rect">
                          <a:avLst/>
                        </a:prstGeom>
                        <a:noFill/>
                        <a:ln w="12700">
                          <a:solidFill>
                            <a:srgbClr val="FF0000"/>
                          </a:solidFill>
                        </a:ln>
                        <a:extLst>
                          <a:ext uri="{53640926-AAD7-44D8-BBD7-CCE9431645EC}">
                            <a14:shadowObscured xmlns:a14="http://schemas.microsoft.com/office/drawing/2010/main"/>
                          </a:ext>
                        </a:extLst>
                      </p:spPr>
                    </p:pic>
                    <p:sp>
                      <p:nvSpPr>
                        <p:cNvPr id="131" name="Rectangle 130">
                          <a:extLst>
                            <a:ext uri="{FF2B5EF4-FFF2-40B4-BE49-F238E27FC236}">
                              <a16:creationId xmlns:a16="http://schemas.microsoft.com/office/drawing/2014/main" id="{93189ADB-E61F-A0C4-99FD-EB8DD4888221}"/>
                            </a:ext>
                          </a:extLst>
                        </p:cNvPr>
                        <p:cNvSpPr/>
                        <p:nvPr/>
                      </p:nvSpPr>
                      <p:spPr>
                        <a:xfrm>
                          <a:off x="0" y="731520"/>
                          <a:ext cx="1543126" cy="1420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32" name="Straight Arrow Connector 131">
                          <a:extLst>
                            <a:ext uri="{FF2B5EF4-FFF2-40B4-BE49-F238E27FC236}">
                              <a16:creationId xmlns:a16="http://schemas.microsoft.com/office/drawing/2014/main" id="{C9E2C082-C52F-1679-E080-52C93D2C5449}"/>
                            </a:ext>
                          </a:extLst>
                        </p:cNvPr>
                        <p:cNvCxnSpPr/>
                        <p:nvPr/>
                      </p:nvCxnSpPr>
                      <p:spPr>
                        <a:xfrm flipV="1">
                          <a:off x="1543507" y="294132"/>
                          <a:ext cx="475488" cy="4329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8D05745E-6A14-8557-3CB9-4DB57BB0FF0A}"/>
                            </a:ext>
                          </a:extLst>
                        </p:cNvPr>
                        <p:cNvCxnSpPr/>
                        <p:nvPr/>
                      </p:nvCxnSpPr>
                      <p:spPr>
                        <a:xfrm>
                          <a:off x="1534010" y="2135162"/>
                          <a:ext cx="484476" cy="12587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8" name="Picture 127" descr="Chart&#10;&#10;Description automatically generated">
                        <a:extLst>
                          <a:ext uri="{FF2B5EF4-FFF2-40B4-BE49-F238E27FC236}">
                            <a16:creationId xmlns:a16="http://schemas.microsoft.com/office/drawing/2014/main" id="{403F29E4-483C-1AB1-E246-1272B950C6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817" b="98592" l="0" r="99206">
                                    <a14:foregroundMark x1="4233" y1="7042" x2="74074" y2="19718"/>
                                    <a14:foregroundMark x1="74074" y1="19718" x2="86508" y2="59155"/>
                                    <a14:foregroundMark x1="86508" y1="59155" x2="76190" y2="84507"/>
                                    <a14:foregroundMark x1="7143" y1="30986" x2="52116" y2="91549"/>
                                    <a14:foregroundMark x1="38360" y1="30986" x2="64286" y2="87324"/>
                                    <a14:foregroundMark x1="70106" y1="77465" x2="0" y2="77465"/>
                                    <a14:foregroundMark x1="64286" y1="95775" x2="3968" y2="80282"/>
                                    <a14:foregroundMark x1="58466" y1="23944" x2="10847" y2="9859"/>
                                    <a14:foregroundMark x1="10847" y1="9859" x2="4762" y2="71831"/>
                                    <a14:foregroundMark x1="13492" y1="98592" x2="0" y2="98592"/>
                                    <a14:foregroundMark x1="0" y1="98592" x2="0" y2="98592"/>
                                    <a14:foregroundMark x1="1587" y1="85915" x2="2381" y2="2817"/>
                                    <a14:foregroundMark x1="14815" y1="30986" x2="36772" y2="33803"/>
                                    <a14:foregroundMark x1="8995" y1="21127" x2="43122" y2="21127"/>
                                    <a14:foregroundMark x1="42857" y1="5634" x2="87302" y2="22535"/>
                                    <a14:foregroundMark x1="74074" y1="12676" x2="88174" y2="11539"/>
                                    <a14:foregroundMark x1="87302" y1="26761" x2="93915" y2="85915"/>
                                    <a14:foregroundMark x1="91984" y1="31809" x2="98942" y2="76056"/>
                                    <a14:foregroundMark x1="99206" y1="78873" x2="66138" y2="74648"/>
                                    <a14:foregroundMark x1="98677" y1="94366" x2="61376" y2="90141"/>
                                    <a14:foregroundMark x1="96747" y1="45098" x2="99206" y2="52113"/>
                                    <a14:foregroundMark x1="87037" y1="22535" x2="92593" y2="29577"/>
                                    <a14:foregroundMark x1="93651" y1="32394" x2="97354" y2="40845"/>
                                    <a14:backgroundMark x1="99506" y1="27491" x2="99735" y2="28169"/>
                                    <a14:backgroundMark x1="94829" y1="13656" x2="96075" y2="17343"/>
                                    <a14:backgroundMark x1="90212" y1="0" x2="92555" y2="6931"/>
                                  </a14:backgroundRemoval>
                                </a14:imgEffect>
                              </a14:imgLayer>
                            </a14:imgProps>
                          </a:ext>
                          <a:ext uri="{28A0092B-C50C-407E-A947-70E740481C1C}">
                            <a14:useLocalDpi xmlns:a14="http://schemas.microsoft.com/office/drawing/2010/main" val="0"/>
                          </a:ext>
                        </a:extLst>
                      </a:blip>
                      <a:stretch>
                        <a:fillRect/>
                      </a:stretch>
                    </p:blipFill>
                    <p:spPr>
                      <a:xfrm>
                        <a:off x="1748333" y="3474720"/>
                        <a:ext cx="2369820" cy="443865"/>
                      </a:xfrm>
                      <a:prstGeom prst="rect">
                        <a:avLst/>
                      </a:prstGeom>
                    </p:spPr>
                  </p:pic>
                </p:grpSp>
                <p:sp>
                  <p:nvSpPr>
                    <p:cNvPr id="126" name="Oval 125">
                      <a:extLst>
                        <a:ext uri="{FF2B5EF4-FFF2-40B4-BE49-F238E27FC236}">
                          <a16:creationId xmlns:a16="http://schemas.microsoft.com/office/drawing/2014/main" id="{72212B1C-4EFC-61A9-C38B-E4BD4A8D5C3F}"/>
                        </a:ext>
                      </a:extLst>
                    </p:cNvPr>
                    <p:cNvSpPr/>
                    <p:nvPr/>
                  </p:nvSpPr>
                  <p:spPr>
                    <a:xfrm>
                      <a:off x="895350" y="2600325"/>
                      <a:ext cx="1066800" cy="1057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117" name="Straight Arrow Connector 116">
                    <a:extLst>
                      <a:ext uri="{FF2B5EF4-FFF2-40B4-BE49-F238E27FC236}">
                        <a16:creationId xmlns:a16="http://schemas.microsoft.com/office/drawing/2014/main" id="{F670BC29-4E26-5A79-E997-E886A3517DBA}"/>
                      </a:ext>
                    </a:extLst>
                  </p:cNvPr>
                  <p:cNvCxnSpPr>
                    <a:cxnSpLocks/>
                  </p:cNvCxnSpPr>
                  <p:nvPr/>
                </p:nvCxnSpPr>
                <p:spPr>
                  <a:xfrm>
                    <a:off x="123976" y="1392622"/>
                    <a:ext cx="828508" cy="3794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EA5D082-A655-4A0D-A7FA-BC3A8831FF78}"/>
                    </a:ext>
                  </a:extLst>
                </p:cNvPr>
                <p:cNvCxnSpPr/>
                <p:nvPr/>
              </p:nvCxnSpPr>
              <p:spPr>
                <a:xfrm flipV="1">
                  <a:off x="964479" y="72149"/>
                  <a:ext cx="87998" cy="1880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9991F9CC-7DD4-7961-6312-FC6462325DA1}"/>
                  </a:ext>
                </a:extLst>
              </p:cNvPr>
              <p:cNvGrpSpPr/>
              <p:nvPr/>
            </p:nvGrpSpPr>
            <p:grpSpPr>
              <a:xfrm>
                <a:off x="905782" y="-45813"/>
                <a:ext cx="310127" cy="463216"/>
                <a:chOff x="187531" y="-1554429"/>
                <a:chExt cx="310127" cy="463216"/>
              </a:xfrm>
            </p:grpSpPr>
            <p:sp>
              <p:nvSpPr>
                <p:cNvPr id="9" name="Text Box 93">
                  <a:extLst>
                    <a:ext uri="{FF2B5EF4-FFF2-40B4-BE49-F238E27FC236}">
                      <a16:creationId xmlns:a16="http://schemas.microsoft.com/office/drawing/2014/main" id="{6A82DB34-FE9D-A45A-49D3-12672A10DE21}"/>
                    </a:ext>
                  </a:extLst>
                </p:cNvPr>
                <p:cNvSpPr txBox="1"/>
                <p:nvPr/>
              </p:nvSpPr>
              <p:spPr>
                <a:xfrm>
                  <a:off x="350963" y="-1554429"/>
                  <a:ext cx="146695" cy="1491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a:effectLst/>
                      <a:latin typeface="Times New Roman" panose="02020603050405020304" pitchFamily="18" charset="0"/>
                      <a:ea typeface="SimSun" panose="02010600030101010101" pitchFamily="2" charset="-122"/>
                      <a:cs typeface="Times New Roman" panose="02020603050405020304" pitchFamily="18" charset="0"/>
                    </a:rPr>
                    <a:t>A</a:t>
                  </a:r>
                  <a:r>
                    <a:rPr lang="en-US" sz="90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 C</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 name="Text Box 116">
                  <a:extLst>
                    <a:ext uri="{FF2B5EF4-FFF2-40B4-BE49-F238E27FC236}">
                      <a16:creationId xmlns:a16="http://schemas.microsoft.com/office/drawing/2014/main" id="{FDA71201-CF26-397B-B18F-9B4D94C62045}"/>
                    </a:ext>
                  </a:extLst>
                </p:cNvPr>
                <p:cNvSpPr txBox="1"/>
                <p:nvPr/>
              </p:nvSpPr>
              <p:spPr>
                <a:xfrm>
                  <a:off x="187531" y="-1240353"/>
                  <a:ext cx="146695" cy="1491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a:effectLst/>
                      <a:latin typeface="Times New Roman" panose="02020603050405020304" pitchFamily="18" charset="0"/>
                      <a:ea typeface="SimSun" panose="02010600030101010101" pitchFamily="2" charset="-122"/>
                      <a:cs typeface="Times New Roman" panose="02020603050405020304" pitchFamily="18" charset="0"/>
                    </a:rPr>
                    <a:t>A’ </a:t>
                  </a:r>
                  <a:r>
                    <a:rPr lang="en-US" sz="900">
                      <a:solidFill>
                        <a:srgbClr val="FFFFFF"/>
                      </a:solidFill>
                      <a:effectLst/>
                      <a:latin typeface="Times New Roman" panose="02020603050405020304" pitchFamily="18" charset="0"/>
                      <a:ea typeface="SimSun" panose="02010600030101010101" pitchFamily="2" charset="-122"/>
                      <a:cs typeface="Times New Roman" panose="02020603050405020304" pitchFamily="18" charset="0"/>
                    </a:rPr>
                    <a:t>C</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p:txBody>
            </p:sp>
          </p:grpSp>
        </p:grpSp>
        <p:sp>
          <p:nvSpPr>
            <p:cNvPr id="5" name="TextBox 77">
              <a:extLst>
                <a:ext uri="{FF2B5EF4-FFF2-40B4-BE49-F238E27FC236}">
                  <a16:creationId xmlns:a16="http://schemas.microsoft.com/office/drawing/2014/main" id="{4BE67D6A-4F74-8682-5822-2E1AC188ADB0}"/>
                </a:ext>
              </a:extLst>
            </p:cNvPr>
            <p:cNvSpPr txBox="1"/>
            <p:nvPr/>
          </p:nvSpPr>
          <p:spPr>
            <a:xfrm>
              <a:off x="-295490" y="260573"/>
              <a:ext cx="983863" cy="320675"/>
            </a:xfrm>
            <a:prstGeom prst="rect">
              <a:avLst/>
            </a:prstGeom>
            <a:solidFill>
              <a:schemeClr val="bg1"/>
            </a:solidFill>
          </p:spPr>
          <p:txBody>
            <a:bodyPr vert="horz" wrap="square" lIns="0" tIns="0" rIns="0" bIns="0" rtlCol="0" anchor="t">
              <a:noAutofit/>
            </a:bodyPr>
            <a:lstStyle/>
            <a:p>
              <a:pPr marL="0" marR="0" algn="ctr">
                <a:lnSpc>
                  <a:spcPct val="107000"/>
                </a:lnSpc>
                <a:spcBef>
                  <a:spcPts val="0"/>
                </a:spcBef>
                <a:spcAft>
                  <a:spcPts val="0"/>
                </a:spcAft>
              </a:pPr>
              <a:r>
                <a:rPr lang="en-US" sz="1000" kern="1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Scale (ft)</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0"/>
                </a:spcAft>
              </a:pPr>
              <a:r>
                <a:rPr lang="en-US" sz="900" kern="12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200          0          200</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36DDDC9E-77CF-7623-0E5A-05FA11A8A77E}"/>
                </a:ext>
              </a:extLst>
            </p:cNvPr>
            <p:cNvPicPr>
              <a:picLocks noChangeAspect="1"/>
            </p:cNvPicPr>
            <p:nvPr/>
          </p:nvPicPr>
          <p:blipFill>
            <a:blip r:embed="rId9"/>
            <a:stretch>
              <a:fillRect/>
            </a:stretch>
          </p:blipFill>
          <p:spPr>
            <a:xfrm>
              <a:off x="-219951" y="558371"/>
              <a:ext cx="828262" cy="157480"/>
            </a:xfrm>
            <a:prstGeom prst="rect">
              <a:avLst/>
            </a:prstGeom>
          </p:spPr>
        </p:pic>
      </p:grpSp>
      <p:pic>
        <p:nvPicPr>
          <p:cNvPr id="135" name="Picture 134">
            <a:extLst>
              <a:ext uri="{FF2B5EF4-FFF2-40B4-BE49-F238E27FC236}">
                <a16:creationId xmlns:a16="http://schemas.microsoft.com/office/drawing/2014/main" id="{12FCD6F7-B12F-AAB6-146E-CA010B6D0EF5}"/>
              </a:ext>
            </a:extLst>
          </p:cNvPr>
          <p:cNvPicPr>
            <a:picLocks noChangeAspect="1"/>
          </p:cNvPicPr>
          <p:nvPr/>
        </p:nvPicPr>
        <p:blipFill>
          <a:blip r:embed="rId10"/>
          <a:stretch>
            <a:fillRect/>
          </a:stretch>
        </p:blipFill>
        <p:spPr>
          <a:xfrm>
            <a:off x="499899" y="4507251"/>
            <a:ext cx="4541140" cy="2152311"/>
          </a:xfrm>
          <a:prstGeom prst="rect">
            <a:avLst/>
          </a:prstGeom>
        </p:spPr>
      </p:pic>
      <p:sp>
        <p:nvSpPr>
          <p:cNvPr id="22" name="TextBox 21">
            <a:extLst>
              <a:ext uri="{FF2B5EF4-FFF2-40B4-BE49-F238E27FC236}">
                <a16:creationId xmlns:a16="http://schemas.microsoft.com/office/drawing/2014/main" id="{CC3C2859-8FCB-5E7E-20F2-DA9804AB0AA5}"/>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2715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21</a:t>
            </a:fld>
            <a:endParaRPr lang="en-US" dirty="0"/>
          </a:p>
        </p:txBody>
      </p:sp>
      <p:sp>
        <p:nvSpPr>
          <p:cNvPr id="2" name="TextBox 1">
            <a:extLst>
              <a:ext uri="{FF2B5EF4-FFF2-40B4-BE49-F238E27FC236}">
                <a16:creationId xmlns:a16="http://schemas.microsoft.com/office/drawing/2014/main" id="{5B68B0CD-F3B6-B995-9C3D-81DF86F76AD9}"/>
              </a:ext>
            </a:extLst>
          </p:cNvPr>
          <p:cNvSpPr txBox="1"/>
          <p:nvPr/>
        </p:nvSpPr>
        <p:spPr>
          <a:xfrm>
            <a:off x="378216" y="1274191"/>
            <a:ext cx="4101420" cy="524246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setting - 425,000 CFM </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Equivalent to average entry airflow of ~5.87 ft/s (1.79 m/s)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fails to obtain airflow above 0.5 m/s in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adjacent entry (~30% booster fan setting)</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fails to obtain airflow above 0.25 m/s in 4</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adjacent entry (~ 15% booster fan setting)</a:t>
            </a:r>
          </a:p>
          <a:p>
            <a:pPr marL="285750" lvl="1" indent="-285750">
              <a:spcBef>
                <a:spcPts val="200"/>
              </a:spcBef>
              <a:spcAft>
                <a:spcPts val="600"/>
              </a:spcAf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Purpose of booster fan must be considered </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Create turbulence and dilution of pollutants around face?</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Create airstream to maximize exchange ratios?</a:t>
            </a:r>
          </a:p>
        </p:txBody>
      </p:sp>
      <p:pic>
        <p:nvPicPr>
          <p:cNvPr id="3" name="Picture 2" descr="Chart, scatter chart&#10;&#10;Description automatically generated">
            <a:extLst>
              <a:ext uri="{FF2B5EF4-FFF2-40B4-BE49-F238E27FC236}">
                <a16:creationId xmlns:a16="http://schemas.microsoft.com/office/drawing/2014/main" id="{D378E27A-1DA4-B2AC-F401-4B60550AB702}"/>
              </a:ext>
            </a:extLst>
          </p:cNvPr>
          <p:cNvPicPr>
            <a:picLocks noChangeAspect="1"/>
          </p:cNvPicPr>
          <p:nvPr/>
        </p:nvPicPr>
        <p:blipFill rotWithShape="1">
          <a:blip r:embed="rId4">
            <a:extLst>
              <a:ext uri="{28A0092B-C50C-407E-A947-70E740481C1C}">
                <a14:useLocalDpi xmlns:a14="http://schemas.microsoft.com/office/drawing/2010/main" val="0"/>
              </a:ext>
            </a:extLst>
          </a:blip>
          <a:srcRect l="16186" t="7692" r="38942" b="23647"/>
          <a:stretch/>
        </p:blipFill>
        <p:spPr bwMode="auto">
          <a:xfrm>
            <a:off x="5181600" y="565502"/>
            <a:ext cx="6707857" cy="5770409"/>
          </a:xfrm>
          <a:prstGeom prst="rect">
            <a:avLst/>
          </a:prstGeom>
          <a:noFill/>
          <a:ln>
            <a:noFill/>
          </a:ln>
          <a:extLst>
            <a:ext uri="{53640926-AAD7-44D8-BBD7-CCE9431645EC}">
              <a14:shadowObscured xmlns:a14="http://schemas.microsoft.com/office/drawing/2010/main"/>
            </a:ext>
          </a:extLst>
        </p:spPr>
      </p:pic>
      <p:sp>
        <p:nvSpPr>
          <p:cNvPr id="13" name="Title 1">
            <a:extLst>
              <a:ext uri="{FF2B5EF4-FFF2-40B4-BE49-F238E27FC236}">
                <a16:creationId xmlns:a16="http://schemas.microsoft.com/office/drawing/2014/main" id="{97626D1C-0895-7E92-208F-E8582BB9F586}"/>
              </a:ext>
            </a:extLst>
          </p:cNvPr>
          <p:cNvSpPr txBox="1">
            <a:spLocks/>
          </p:cNvSpPr>
          <p:nvPr/>
        </p:nvSpPr>
        <p:spPr>
          <a:xfrm>
            <a:off x="152700" y="367622"/>
            <a:ext cx="5509191"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Airflow in adjacent entries</a:t>
            </a:r>
          </a:p>
        </p:txBody>
      </p:sp>
      <p:sp>
        <p:nvSpPr>
          <p:cNvPr id="4" name="TextBox 3">
            <a:extLst>
              <a:ext uri="{FF2B5EF4-FFF2-40B4-BE49-F238E27FC236}">
                <a16:creationId xmlns:a16="http://schemas.microsoft.com/office/drawing/2014/main" id="{6588C71D-6A05-7482-46CC-56653D8D2813}"/>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1537168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626D1C-0895-7E92-208F-E8582BB9F586}"/>
              </a:ext>
            </a:extLst>
          </p:cNvPr>
          <p:cNvSpPr txBox="1">
            <a:spLocks/>
          </p:cNvSpPr>
          <p:nvPr/>
        </p:nvSpPr>
        <p:spPr>
          <a:xfrm>
            <a:off x="152700" y="367622"/>
            <a:ext cx="8740711"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Recommendations of Airflow measurement</a:t>
            </a:r>
          </a:p>
        </p:txBody>
      </p:sp>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22</a:t>
            </a:fld>
            <a:endParaRPr lang="en-US" dirty="0"/>
          </a:p>
        </p:txBody>
      </p:sp>
      <p:sp>
        <p:nvSpPr>
          <p:cNvPr id="2" name="TextBox 1">
            <a:extLst>
              <a:ext uri="{FF2B5EF4-FFF2-40B4-BE49-F238E27FC236}">
                <a16:creationId xmlns:a16="http://schemas.microsoft.com/office/drawing/2014/main" id="{5B68B0CD-F3B6-B995-9C3D-81DF86F76AD9}"/>
              </a:ext>
            </a:extLst>
          </p:cNvPr>
          <p:cNvSpPr txBox="1"/>
          <p:nvPr/>
        </p:nvSpPr>
        <p:spPr>
          <a:xfrm>
            <a:off x="378216" y="1274191"/>
            <a:ext cx="4276911" cy="46884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 – 1 pillar downstream Booster Fan (~25 meters)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 – 4 pillars downstream booster fan (~100 meters)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 – Adjacent booster fan entry</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 - ~  20 meters downstream exhaust fan around 90° intersection</a:t>
            </a:r>
          </a:p>
          <a:p>
            <a:pPr marL="285750" lvl="1" indent="-285750">
              <a:spcBef>
                <a:spcPts val="200"/>
              </a:spcBef>
              <a:spcAft>
                <a:spcPts val="600"/>
              </a:spcAf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Measurements should be taken at least 4 pillars downstream using traditional traverse covering ~ 1/3 of entry height</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Non booster fan entries can be taken anywhere</a:t>
            </a:r>
          </a:p>
          <a:p>
            <a:pPr marL="0" lvl="1">
              <a:spcBef>
                <a:spcPts val="200"/>
              </a:spcBef>
              <a:spcAft>
                <a:spcPts val="600"/>
              </a:spcAft>
            </a:pPr>
            <a:endParaRPr lang="en-US"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90853183-AF7E-7767-6F51-82DFC2A49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653" y="1052585"/>
            <a:ext cx="6914248" cy="4831045"/>
          </a:xfrm>
          <a:prstGeom prst="rect">
            <a:avLst/>
          </a:prstGeom>
        </p:spPr>
      </p:pic>
      <p:sp>
        <p:nvSpPr>
          <p:cNvPr id="3" name="TextBox 2">
            <a:extLst>
              <a:ext uri="{FF2B5EF4-FFF2-40B4-BE49-F238E27FC236}">
                <a16:creationId xmlns:a16="http://schemas.microsoft.com/office/drawing/2014/main" id="{8163BEE2-B71F-F11C-8D8D-9172A2D6F936}"/>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161260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626D1C-0895-7E92-208F-E8582BB9F586}"/>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Booster Fan Placement within entry</a:t>
            </a:r>
          </a:p>
        </p:txBody>
      </p:sp>
      <p:sp>
        <p:nvSpPr>
          <p:cNvPr id="14" name="TextBox 13">
            <a:extLst>
              <a:ext uri="{FF2B5EF4-FFF2-40B4-BE49-F238E27FC236}">
                <a16:creationId xmlns:a16="http://schemas.microsoft.com/office/drawing/2014/main" id="{FC9CD379-57BD-6B4D-3CE0-5B55B0019630}"/>
              </a:ext>
            </a:extLst>
          </p:cNvPr>
          <p:cNvSpPr txBox="1"/>
          <p:nvPr/>
        </p:nvSpPr>
        <p:spPr>
          <a:xfrm>
            <a:off x="227057" y="997966"/>
            <a:ext cx="3928383" cy="276485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b="1" dirty="0">
                <a:latin typeface="Times New Roman" panose="02020603050405020304" pitchFamily="18" charset="0"/>
                <a:cs typeface="Times New Roman" panose="02020603050405020304" pitchFamily="18" charset="0"/>
              </a:rPr>
              <a:t>Booster fan placement</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 grid pattern of 9 locations</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entries inby the original location</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entries outby the original location</a:t>
            </a:r>
          </a:p>
          <a:p>
            <a:pPr marL="285750" lvl="1" indent="-285750">
              <a:spcBef>
                <a:spcPts val="200"/>
              </a:spcBef>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0" lvl="1" algn="ctr">
              <a:spcBef>
                <a:spcPts val="200"/>
              </a:spcBef>
            </a:pPr>
            <a:r>
              <a:rPr lang="en-US" b="1" dirty="0">
                <a:latin typeface="Times New Roman" panose="02020603050405020304" pitchFamily="18" charset="0"/>
                <a:cs typeface="Times New Roman" panose="02020603050405020304" pitchFamily="18" charset="0"/>
              </a:rPr>
              <a:t>Airflow calculated in the same way</a:t>
            </a:r>
          </a:p>
          <a:p>
            <a:pPr marL="0" lvl="1" algn="ctr">
              <a:spcBef>
                <a:spcPts val="200"/>
              </a:spcBef>
            </a:pPr>
            <a:endParaRPr lang="en-US" b="1" dirty="0">
              <a:latin typeface="Times New Roman" panose="02020603050405020304" pitchFamily="18" charset="0"/>
              <a:cs typeface="Times New Roman" panose="02020603050405020304" pitchFamily="18" charset="0"/>
            </a:endParaRPr>
          </a:p>
          <a:p>
            <a:pPr marL="0" lvl="1" algn="ctr">
              <a:spcBef>
                <a:spcPts val="200"/>
              </a:spcBef>
            </a:pPr>
            <a:r>
              <a:rPr lang="en-US" b="1" dirty="0">
                <a:latin typeface="Times New Roman" panose="02020603050405020304" pitchFamily="18" charset="0"/>
                <a:cs typeface="Times New Roman" panose="02020603050405020304" pitchFamily="18" charset="0"/>
              </a:rPr>
              <a:t>Same boundary conditions were used for all simulations</a:t>
            </a:r>
          </a:p>
        </p:txBody>
      </p:sp>
      <p:grpSp>
        <p:nvGrpSpPr>
          <p:cNvPr id="118" name="Group 117">
            <a:extLst>
              <a:ext uri="{FF2B5EF4-FFF2-40B4-BE49-F238E27FC236}">
                <a16:creationId xmlns:a16="http://schemas.microsoft.com/office/drawing/2014/main" id="{0C0927A0-F680-361B-22C0-C318CD8C4C40}"/>
              </a:ext>
            </a:extLst>
          </p:cNvPr>
          <p:cNvGrpSpPr/>
          <p:nvPr/>
        </p:nvGrpSpPr>
        <p:grpSpPr>
          <a:xfrm>
            <a:off x="9122727" y="1013571"/>
            <a:ext cx="2691057" cy="5206857"/>
            <a:chOff x="0" y="0"/>
            <a:chExt cx="2328545" cy="4152900"/>
          </a:xfrm>
        </p:grpSpPr>
        <p:pic>
          <p:nvPicPr>
            <p:cNvPr id="119" name="Picture 118">
              <a:extLst>
                <a:ext uri="{FF2B5EF4-FFF2-40B4-BE49-F238E27FC236}">
                  <a16:creationId xmlns:a16="http://schemas.microsoft.com/office/drawing/2014/main" id="{1DD0DA4B-74B9-1B03-6175-A1CBC6198D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81000" y="0"/>
              <a:ext cx="1947545" cy="4152900"/>
            </a:xfrm>
            <a:prstGeom prst="rect">
              <a:avLst/>
            </a:prstGeom>
            <a:ln>
              <a:noFill/>
            </a:ln>
            <a:extLst>
              <a:ext uri="{53640926-AAD7-44D8-BBD7-CCE9431645EC}">
                <a14:shadowObscured xmlns:a14="http://schemas.microsoft.com/office/drawing/2010/main"/>
              </a:ext>
            </a:extLst>
          </p:spPr>
        </p:pic>
        <p:grpSp>
          <p:nvGrpSpPr>
            <p:cNvPr id="120" name="Group 119">
              <a:extLst>
                <a:ext uri="{FF2B5EF4-FFF2-40B4-BE49-F238E27FC236}">
                  <a16:creationId xmlns:a16="http://schemas.microsoft.com/office/drawing/2014/main" id="{1A4DAE35-7A2C-B095-B07D-98C91510EDA1}"/>
                </a:ext>
              </a:extLst>
            </p:cNvPr>
            <p:cNvGrpSpPr/>
            <p:nvPr/>
          </p:nvGrpSpPr>
          <p:grpSpPr>
            <a:xfrm>
              <a:off x="0" y="3270250"/>
              <a:ext cx="982980" cy="452755"/>
              <a:chOff x="4527" y="742950"/>
              <a:chExt cx="983615" cy="452755"/>
            </a:xfrm>
          </p:grpSpPr>
          <p:sp>
            <p:nvSpPr>
              <p:cNvPr id="121" name="TextBox 77">
                <a:extLst>
                  <a:ext uri="{FF2B5EF4-FFF2-40B4-BE49-F238E27FC236}">
                    <a16:creationId xmlns:a16="http://schemas.microsoft.com/office/drawing/2014/main" id="{7A01967F-68E6-1923-C39B-D258C0E6873D}"/>
                  </a:ext>
                </a:extLst>
              </p:cNvPr>
              <p:cNvSpPr txBox="1"/>
              <p:nvPr/>
            </p:nvSpPr>
            <p:spPr>
              <a:xfrm>
                <a:off x="4527" y="742950"/>
                <a:ext cx="983615" cy="320675"/>
              </a:xfrm>
              <a:prstGeom prst="rect">
                <a:avLst/>
              </a:prstGeom>
              <a:solidFill>
                <a:schemeClr val="bg1"/>
              </a:solidFill>
            </p:spPr>
            <p:txBody>
              <a:bodyPr vert="horz" wrap="square" lIns="0" tIns="0" rIns="0" bIns="0" rtlCol="0" anchor="t">
                <a:noAutofit/>
              </a:bodyPr>
              <a:lstStyle/>
              <a:p>
                <a:pPr marL="0" marR="0" algn="ctr">
                  <a:lnSpc>
                    <a:spcPct val="107000"/>
                  </a:lnSpc>
                  <a:spcBef>
                    <a:spcPts val="0"/>
                  </a:spcBef>
                  <a:spcAft>
                    <a:spcPts val="0"/>
                  </a:spcAft>
                </a:pPr>
                <a:r>
                  <a:rPr lang="en-US" sz="1000" kern="1200">
                    <a:solidFill>
                      <a:srgbClr val="000000"/>
                    </a:solidFill>
                    <a:effectLst/>
                    <a:latin typeface="Times New Roman" panose="02020603050405020304" pitchFamily="18" charset="0"/>
                    <a:ea typeface="Calibri" panose="020F0502020204030204" pitchFamily="34" charset="0"/>
                  </a:rPr>
                  <a:t>Scale (ft)</a:t>
                </a:r>
                <a:endParaRPr lang="en-US" sz="1200">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0"/>
                  </a:spcAft>
                </a:pPr>
                <a:r>
                  <a:rPr lang="en-US" sz="900" kern="1200">
                    <a:solidFill>
                      <a:srgbClr val="000000"/>
                    </a:solidFill>
                    <a:effectLst/>
                    <a:latin typeface="Times New Roman" panose="02020603050405020304" pitchFamily="18" charset="0"/>
                    <a:ea typeface="Calibri" panose="020F0502020204030204" pitchFamily="34" charset="0"/>
                  </a:rPr>
                  <a:t>200          0          200</a:t>
                </a:r>
                <a:endParaRPr lang="en-US" sz="1200">
                  <a:effectLst/>
                  <a:latin typeface="Times New Roman" panose="02020603050405020304" pitchFamily="18" charset="0"/>
                  <a:ea typeface="Calibri" panose="020F0502020204030204" pitchFamily="34" charset="0"/>
                </a:endParaRPr>
              </a:p>
            </p:txBody>
          </p:sp>
          <p:pic>
            <p:nvPicPr>
              <p:cNvPr id="122" name="Picture 121">
                <a:extLst>
                  <a:ext uri="{FF2B5EF4-FFF2-40B4-BE49-F238E27FC236}">
                    <a16:creationId xmlns:a16="http://schemas.microsoft.com/office/drawing/2014/main" id="{7021AED3-6702-7C0A-5C0A-FE736C6B73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45" y="1038225"/>
                <a:ext cx="828040" cy="157480"/>
              </a:xfrm>
              <a:prstGeom prst="rect">
                <a:avLst/>
              </a:prstGeom>
            </p:spPr>
          </p:pic>
        </p:grpSp>
      </p:grpSp>
      <p:pic>
        <p:nvPicPr>
          <p:cNvPr id="117" name="Picture 116">
            <a:extLst>
              <a:ext uri="{FF2B5EF4-FFF2-40B4-BE49-F238E27FC236}">
                <a16:creationId xmlns:a16="http://schemas.microsoft.com/office/drawing/2014/main" id="{9D9D1C8C-2DC9-206A-ABB9-6C08BED8DF74}"/>
              </a:ext>
            </a:extLst>
          </p:cNvPr>
          <p:cNvPicPr>
            <a:picLocks noChangeAspect="1"/>
          </p:cNvPicPr>
          <p:nvPr/>
        </p:nvPicPr>
        <p:blipFill>
          <a:blip r:embed="rId5"/>
          <a:stretch>
            <a:fillRect/>
          </a:stretch>
        </p:blipFill>
        <p:spPr>
          <a:xfrm>
            <a:off x="4412135" y="901495"/>
            <a:ext cx="4603233" cy="5431007"/>
          </a:xfrm>
          <a:prstGeom prst="rect">
            <a:avLst/>
          </a:prstGeom>
        </p:spPr>
      </p:pic>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23</a:t>
            </a:fld>
            <a:endParaRPr lang="en-US" dirty="0"/>
          </a:p>
        </p:txBody>
      </p:sp>
      <p:sp>
        <p:nvSpPr>
          <p:cNvPr id="2" name="TextBox 1">
            <a:extLst>
              <a:ext uri="{FF2B5EF4-FFF2-40B4-BE49-F238E27FC236}">
                <a16:creationId xmlns:a16="http://schemas.microsoft.com/office/drawing/2014/main" id="{08274BB0-AAF9-6958-193C-B2D0283D32A2}"/>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416594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65A11BC-980B-B717-BDEA-B3C666E37171}"/>
              </a:ext>
            </a:extLst>
          </p:cNvPr>
          <p:cNvSpPr txBox="1"/>
          <p:nvPr/>
        </p:nvSpPr>
        <p:spPr>
          <a:xfrm>
            <a:off x="227057" y="997966"/>
            <a:ext cx="4178897" cy="296491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b="1" dirty="0">
                <a:latin typeface="Times New Roman" panose="02020603050405020304" pitchFamily="18" charset="0"/>
                <a:cs typeface="Times New Roman" panose="02020603050405020304" pitchFamily="18" charset="0"/>
              </a:rPr>
              <a:t>Other BF placements</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Highest air movement occurred in left and center locations</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Back fan locations (7, 8, 9) had highest air entrainment </a:t>
            </a:r>
            <a:endParaRPr lang="en-US" b="1" dirty="0">
              <a:latin typeface="Times New Roman" panose="02020603050405020304" pitchFamily="18" charset="0"/>
              <a:cs typeface="Times New Roman" panose="02020603050405020304" pitchFamily="18" charset="0"/>
            </a:endParaRP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Right locations (Blue lines) saw least recirculation</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Left locations (Green lines) had highest recirculation with larger airflows through face entries (1</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-3</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p>
        </p:txBody>
      </p:sp>
      <p:sp>
        <p:nvSpPr>
          <p:cNvPr id="14" name="Title 1">
            <a:extLst>
              <a:ext uri="{FF2B5EF4-FFF2-40B4-BE49-F238E27FC236}">
                <a16:creationId xmlns:a16="http://schemas.microsoft.com/office/drawing/2014/main" id="{F8704935-26D1-5833-3F14-EABF8B46BA41}"/>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CFD Results </a:t>
            </a:r>
          </a:p>
        </p:txBody>
      </p:sp>
      <p:pic>
        <p:nvPicPr>
          <p:cNvPr id="15" name="Picture 14">
            <a:extLst>
              <a:ext uri="{FF2B5EF4-FFF2-40B4-BE49-F238E27FC236}">
                <a16:creationId xmlns:a16="http://schemas.microsoft.com/office/drawing/2014/main" id="{4FCE4F78-E7D4-41BB-7D19-6B3A20F7A6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89" r="3044" b="2323"/>
          <a:stretch/>
        </p:blipFill>
        <p:spPr bwMode="auto">
          <a:xfrm>
            <a:off x="4405954" y="362519"/>
            <a:ext cx="7708557" cy="5848126"/>
          </a:xfrm>
          <a:prstGeom prst="rect">
            <a:avLst/>
          </a:prstGeom>
          <a:noFill/>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4FD88C74-9AB4-2B42-8F72-11DC61698E46}"/>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B4ADB843-9D29-09C4-74AA-D277C208EC7E}"/>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9" name="TextBox 18">
            <a:extLst>
              <a:ext uri="{FF2B5EF4-FFF2-40B4-BE49-F238E27FC236}">
                <a16:creationId xmlns:a16="http://schemas.microsoft.com/office/drawing/2014/main" id="{D08598A3-A6E0-6854-4F97-AC3F5EFB3535}"/>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 name="TextBox 19">
            <a:extLst>
              <a:ext uri="{FF2B5EF4-FFF2-40B4-BE49-F238E27FC236}">
                <a16:creationId xmlns:a16="http://schemas.microsoft.com/office/drawing/2014/main" id="{DB255128-73C1-5F24-4F34-AC51B348ADAF}"/>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ABCFBE76-9629-2FD4-67D7-2C064D792B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3" name="Slide Number Placeholder 1">
            <a:extLst>
              <a:ext uri="{FF2B5EF4-FFF2-40B4-BE49-F238E27FC236}">
                <a16:creationId xmlns:a16="http://schemas.microsoft.com/office/drawing/2014/main" id="{2B1F09F5-D226-ED7E-616D-61FD1A643776}"/>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24</a:t>
            </a:fld>
            <a:endParaRPr lang="en-US" dirty="0"/>
          </a:p>
        </p:txBody>
      </p:sp>
      <p:pic>
        <p:nvPicPr>
          <p:cNvPr id="24" name="Picture 23">
            <a:extLst>
              <a:ext uri="{FF2B5EF4-FFF2-40B4-BE49-F238E27FC236}">
                <a16:creationId xmlns:a16="http://schemas.microsoft.com/office/drawing/2014/main" id="{D2010B86-06CA-530C-E2A8-17A890623CBA}"/>
              </a:ext>
            </a:extLst>
          </p:cNvPr>
          <p:cNvPicPr>
            <a:picLocks noChangeAspect="1"/>
          </p:cNvPicPr>
          <p:nvPr/>
        </p:nvPicPr>
        <p:blipFill rotWithShape="1">
          <a:blip r:embed="rId5">
            <a:extLst>
              <a:ext uri="{28A0092B-C50C-407E-A947-70E740481C1C}">
                <a14:useLocalDpi xmlns:a14="http://schemas.microsoft.com/office/drawing/2010/main" val="0"/>
              </a:ext>
            </a:extLst>
          </a:blip>
          <a:srcRect l="6731" t="10369" r="13141" b="3568"/>
          <a:stretch/>
        </p:blipFill>
        <p:spPr bwMode="auto">
          <a:xfrm>
            <a:off x="470823" y="4081200"/>
            <a:ext cx="3325322" cy="2760925"/>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518719C1-C8BC-D440-45B3-F6EB73B5BD38}"/>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724520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626D1C-0895-7E92-208F-E8582BB9F586}"/>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Booster Fan Placement within entry</a:t>
            </a:r>
          </a:p>
        </p:txBody>
      </p:sp>
      <p:sp>
        <p:nvSpPr>
          <p:cNvPr id="14" name="TextBox 13">
            <a:extLst>
              <a:ext uri="{FF2B5EF4-FFF2-40B4-BE49-F238E27FC236}">
                <a16:creationId xmlns:a16="http://schemas.microsoft.com/office/drawing/2014/main" id="{FC9CD379-57BD-6B4D-3CE0-5B55B0019630}"/>
              </a:ext>
            </a:extLst>
          </p:cNvPr>
          <p:cNvSpPr txBox="1"/>
          <p:nvPr/>
        </p:nvSpPr>
        <p:spPr>
          <a:xfrm>
            <a:off x="227057" y="997966"/>
            <a:ext cx="4304058" cy="44832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Fan placement - in terms of Pillar geometry to ensure maximum entrainment </a:t>
            </a:r>
          </a:p>
          <a:p>
            <a:pPr marL="0" lvl="1" algn="ctr">
              <a:spcBef>
                <a:spcPts val="200"/>
              </a:spcBef>
              <a:spcAft>
                <a:spcPts val="600"/>
              </a:spcAft>
            </a:pPr>
            <a:r>
              <a:rPr lang="en-US" b="1" dirty="0">
                <a:latin typeface="Times New Roman" panose="02020603050405020304" pitchFamily="18" charset="0"/>
                <a:cs typeface="Times New Roman" panose="02020603050405020304" pitchFamily="18" charset="0"/>
              </a:rPr>
              <a:t>Recommendations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should be placed either in middle of the entry or on the same as the open airways (face area) </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Maximize airflow and entrainment from the face areas</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Minimize “wasted” airflow around curtain line entries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Location 7 left adjacent entry airflow reaches maximum airflow 3-4 pillars downstream (red arrow)</a:t>
            </a:r>
          </a:p>
        </p:txBody>
      </p:sp>
      <p:sp>
        <p:nvSpPr>
          <p:cNvPr id="15" name="TextBox 14">
            <a:extLst>
              <a:ext uri="{FF2B5EF4-FFF2-40B4-BE49-F238E27FC236}">
                <a16:creationId xmlns:a16="http://schemas.microsoft.com/office/drawing/2014/main" id="{37E69D31-BFB4-4FF6-2DF7-9624360C95CB}"/>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DB6DCC59-CF1E-E44B-00CF-2D8A442D1826}"/>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7" name="TextBox 16">
            <a:extLst>
              <a:ext uri="{FF2B5EF4-FFF2-40B4-BE49-F238E27FC236}">
                <a16:creationId xmlns:a16="http://schemas.microsoft.com/office/drawing/2014/main" id="{1ABD280F-87CC-B81F-B584-9481AE68874B}"/>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8" name="TextBox 17">
            <a:extLst>
              <a:ext uri="{FF2B5EF4-FFF2-40B4-BE49-F238E27FC236}">
                <a16:creationId xmlns:a16="http://schemas.microsoft.com/office/drawing/2014/main" id="{F3B71647-807A-0321-4D03-E76FB2DF9B8C}"/>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0" name="Picture 19">
            <a:extLst>
              <a:ext uri="{FF2B5EF4-FFF2-40B4-BE49-F238E27FC236}">
                <a16:creationId xmlns:a16="http://schemas.microsoft.com/office/drawing/2014/main" id="{B890FFC9-B00A-BAF3-9320-C9896ECCC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1" name="Slide Number Placeholder 1">
            <a:extLst>
              <a:ext uri="{FF2B5EF4-FFF2-40B4-BE49-F238E27FC236}">
                <a16:creationId xmlns:a16="http://schemas.microsoft.com/office/drawing/2014/main" id="{EADDA71D-098D-9E84-2B42-473989AD34DA}"/>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25</a:t>
            </a:fld>
            <a:endParaRPr lang="en-US" dirty="0"/>
          </a:p>
        </p:txBody>
      </p:sp>
      <p:pic>
        <p:nvPicPr>
          <p:cNvPr id="4" name="Picture 3">
            <a:extLst>
              <a:ext uri="{FF2B5EF4-FFF2-40B4-BE49-F238E27FC236}">
                <a16:creationId xmlns:a16="http://schemas.microsoft.com/office/drawing/2014/main" id="{26F4F1EB-2F0F-84C3-7BBD-3A1ACE8B3164}"/>
              </a:ext>
            </a:extLst>
          </p:cNvPr>
          <p:cNvPicPr>
            <a:picLocks noChangeAspect="1"/>
          </p:cNvPicPr>
          <p:nvPr/>
        </p:nvPicPr>
        <p:blipFill rotWithShape="1">
          <a:blip r:embed="rId4"/>
          <a:srcRect l="10271" t="3811" r="45251" b="9287"/>
          <a:stretch/>
        </p:blipFill>
        <p:spPr>
          <a:xfrm>
            <a:off x="8282634" y="899694"/>
            <a:ext cx="3817955" cy="5058611"/>
          </a:xfrm>
          <a:prstGeom prst="rect">
            <a:avLst/>
          </a:prstGeom>
        </p:spPr>
      </p:pic>
      <p:sp>
        <p:nvSpPr>
          <p:cNvPr id="5" name="TextBox 4">
            <a:extLst>
              <a:ext uri="{FF2B5EF4-FFF2-40B4-BE49-F238E27FC236}">
                <a16:creationId xmlns:a16="http://schemas.microsoft.com/office/drawing/2014/main" id="{9CCAE92E-00C0-FDF6-5C0C-262C19B5ED47}"/>
              </a:ext>
            </a:extLst>
          </p:cNvPr>
          <p:cNvSpPr txBox="1"/>
          <p:nvPr/>
        </p:nvSpPr>
        <p:spPr>
          <a:xfrm>
            <a:off x="8581506" y="1189156"/>
            <a:ext cx="253599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Location 2 – middle right</a:t>
            </a:r>
          </a:p>
        </p:txBody>
      </p:sp>
      <p:pic>
        <p:nvPicPr>
          <p:cNvPr id="6" name="Picture 5">
            <a:extLst>
              <a:ext uri="{FF2B5EF4-FFF2-40B4-BE49-F238E27FC236}">
                <a16:creationId xmlns:a16="http://schemas.microsoft.com/office/drawing/2014/main" id="{7001FE16-5D65-0F1F-12B7-B27DA7067B83}"/>
              </a:ext>
            </a:extLst>
          </p:cNvPr>
          <p:cNvPicPr>
            <a:picLocks noChangeAspect="1"/>
          </p:cNvPicPr>
          <p:nvPr/>
        </p:nvPicPr>
        <p:blipFill rotWithShape="1">
          <a:blip r:embed="rId5"/>
          <a:srcRect l="9996" t="5361" r="45068" b="9287"/>
          <a:stretch/>
        </p:blipFill>
        <p:spPr>
          <a:xfrm>
            <a:off x="4531115" y="1189156"/>
            <a:ext cx="3751519" cy="4832307"/>
          </a:xfrm>
          <a:prstGeom prst="rect">
            <a:avLst/>
          </a:prstGeom>
        </p:spPr>
      </p:pic>
      <p:sp>
        <p:nvSpPr>
          <p:cNvPr id="7" name="TextBox 6">
            <a:extLst>
              <a:ext uri="{FF2B5EF4-FFF2-40B4-BE49-F238E27FC236}">
                <a16:creationId xmlns:a16="http://schemas.microsoft.com/office/drawing/2014/main" id="{84AD3247-53FC-0A4C-203B-C3450A19687E}"/>
              </a:ext>
            </a:extLst>
          </p:cNvPr>
          <p:cNvSpPr txBox="1"/>
          <p:nvPr/>
        </p:nvSpPr>
        <p:spPr>
          <a:xfrm>
            <a:off x="4628081" y="1373822"/>
            <a:ext cx="253599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Location 7 – Back left</a:t>
            </a:r>
          </a:p>
        </p:txBody>
      </p:sp>
      <p:cxnSp>
        <p:nvCxnSpPr>
          <p:cNvPr id="9" name="Straight Arrow Connector 8">
            <a:extLst>
              <a:ext uri="{FF2B5EF4-FFF2-40B4-BE49-F238E27FC236}">
                <a16:creationId xmlns:a16="http://schemas.microsoft.com/office/drawing/2014/main" id="{555EB3B1-869D-12A5-9283-816C0EBB8A72}"/>
              </a:ext>
            </a:extLst>
          </p:cNvPr>
          <p:cNvCxnSpPr/>
          <p:nvPr/>
        </p:nvCxnSpPr>
        <p:spPr>
          <a:xfrm>
            <a:off x="6096000" y="2623929"/>
            <a:ext cx="852726" cy="1093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7EA3BE4-16D0-2852-363C-36912614EFD6}"/>
              </a:ext>
            </a:extLst>
          </p:cNvPr>
          <p:cNvCxnSpPr>
            <a:cxnSpLocks/>
          </p:cNvCxnSpPr>
          <p:nvPr/>
        </p:nvCxnSpPr>
        <p:spPr>
          <a:xfrm flipH="1">
            <a:off x="11610298" y="2443069"/>
            <a:ext cx="490291" cy="5803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B7B433-8D9D-4AC4-76AE-3BB4D011BAED}"/>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33612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65A11BC-980B-B717-BDEA-B3C666E37171}"/>
              </a:ext>
            </a:extLst>
          </p:cNvPr>
          <p:cNvSpPr txBox="1"/>
          <p:nvPr/>
        </p:nvSpPr>
        <p:spPr>
          <a:xfrm>
            <a:off x="289548" y="887008"/>
            <a:ext cx="4315743" cy="22108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b="1" dirty="0">
                <a:latin typeface="Times New Roman" panose="02020603050405020304" pitchFamily="18" charset="0"/>
                <a:cs typeface="Times New Roman" panose="02020603050405020304" pitchFamily="18" charset="0"/>
              </a:rPr>
              <a:t>Other BF placements</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Inby Location 1 and original location 6 had the </a:t>
            </a:r>
          </a:p>
          <a:p>
            <a:pPr marL="742950" lvl="2"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Highest airflow and air entrainment</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Highest airflow around the face area</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Similar recirculation percentages peaking around 35% of total air movement</a:t>
            </a:r>
          </a:p>
        </p:txBody>
      </p:sp>
      <p:sp>
        <p:nvSpPr>
          <p:cNvPr id="14" name="Title 1">
            <a:extLst>
              <a:ext uri="{FF2B5EF4-FFF2-40B4-BE49-F238E27FC236}">
                <a16:creationId xmlns:a16="http://schemas.microsoft.com/office/drawing/2014/main" id="{F8704935-26D1-5833-3F14-EABF8B46BA41}"/>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CFD Results </a:t>
            </a:r>
          </a:p>
        </p:txBody>
      </p:sp>
      <p:pic>
        <p:nvPicPr>
          <p:cNvPr id="17" name="Picture 16">
            <a:extLst>
              <a:ext uri="{FF2B5EF4-FFF2-40B4-BE49-F238E27FC236}">
                <a16:creationId xmlns:a16="http://schemas.microsoft.com/office/drawing/2014/main" id="{ED4DCCF3-5E89-FB34-B8AE-F9779D90D3A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05291" y="370067"/>
            <a:ext cx="7259315" cy="5852160"/>
          </a:xfrm>
          <a:prstGeom prst="rect">
            <a:avLst/>
          </a:prstGeom>
        </p:spPr>
      </p:pic>
      <p:pic>
        <p:nvPicPr>
          <p:cNvPr id="18" name="Picture 17">
            <a:extLst>
              <a:ext uri="{FF2B5EF4-FFF2-40B4-BE49-F238E27FC236}">
                <a16:creationId xmlns:a16="http://schemas.microsoft.com/office/drawing/2014/main" id="{39D25172-FFED-2F19-F6B0-8118C5F9C7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446" y="3332815"/>
            <a:ext cx="3641451" cy="3316269"/>
          </a:xfrm>
          <a:prstGeom prst="rect">
            <a:avLst/>
          </a:prstGeom>
        </p:spPr>
      </p:pic>
      <p:sp>
        <p:nvSpPr>
          <p:cNvPr id="15" name="TextBox 14">
            <a:extLst>
              <a:ext uri="{FF2B5EF4-FFF2-40B4-BE49-F238E27FC236}">
                <a16:creationId xmlns:a16="http://schemas.microsoft.com/office/drawing/2014/main" id="{3BFD4489-5C78-FC0E-F224-892D97B2ABF5}"/>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5CE9E2DA-FB8E-3244-FD75-BEC4D5D92421}"/>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9" name="TextBox 18">
            <a:extLst>
              <a:ext uri="{FF2B5EF4-FFF2-40B4-BE49-F238E27FC236}">
                <a16:creationId xmlns:a16="http://schemas.microsoft.com/office/drawing/2014/main" id="{0E6B7A75-B15C-A249-D018-40CA0041FBF8}"/>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 name="TextBox 19">
            <a:extLst>
              <a:ext uri="{FF2B5EF4-FFF2-40B4-BE49-F238E27FC236}">
                <a16:creationId xmlns:a16="http://schemas.microsoft.com/office/drawing/2014/main" id="{ED896301-F842-5774-CC5C-BE81B0A2A1D7}"/>
              </a:ext>
            </a:extLst>
          </p:cNvPr>
          <p:cNvSpPr txBox="1"/>
          <p:nvPr/>
        </p:nvSpPr>
        <p:spPr>
          <a:xfrm>
            <a:off x="7440951" y="15091"/>
            <a:ext cx="1933828"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E5C49F51-FC7D-8948-3F10-59D5925286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3" name="Slide Number Placeholder 1">
            <a:extLst>
              <a:ext uri="{FF2B5EF4-FFF2-40B4-BE49-F238E27FC236}">
                <a16:creationId xmlns:a16="http://schemas.microsoft.com/office/drawing/2014/main" id="{EF90D106-F5BA-26A2-7AAF-35732ABA00C1}"/>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26</a:t>
            </a:fld>
            <a:endParaRPr lang="en-US" dirty="0"/>
          </a:p>
        </p:txBody>
      </p:sp>
      <p:sp>
        <p:nvSpPr>
          <p:cNvPr id="2" name="TextBox 1">
            <a:extLst>
              <a:ext uri="{FF2B5EF4-FFF2-40B4-BE49-F238E27FC236}">
                <a16:creationId xmlns:a16="http://schemas.microsoft.com/office/drawing/2014/main" id="{09615B73-992E-BFA2-AE46-F83EF162CCE9}"/>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679381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65A11BC-980B-B717-BDEA-B3C666E37171}"/>
              </a:ext>
            </a:extLst>
          </p:cNvPr>
          <p:cNvSpPr txBox="1"/>
          <p:nvPr/>
        </p:nvSpPr>
        <p:spPr>
          <a:xfrm>
            <a:off x="289548" y="887008"/>
            <a:ext cx="11749751" cy="57297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spcBef>
                <a:spcPts val="200"/>
              </a:spcBef>
              <a:spcAft>
                <a:spcPts val="600"/>
              </a:spcAft>
            </a:pPr>
            <a:r>
              <a:rPr lang="en-US" b="1" dirty="0">
                <a:latin typeface="Times New Roman" panose="02020603050405020304" pitchFamily="18" charset="0"/>
                <a:cs typeface="Times New Roman" panose="02020603050405020304" pitchFamily="18" charset="0"/>
              </a:rPr>
              <a:t>Airflow measurement locations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Airflow measurements should be taken at least 4 pillars downstream of booster fan when using traditional traverse covering ~ 1/3 of entry height</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Non-booster fan entry makes no difference</a:t>
            </a:r>
          </a:p>
          <a:p>
            <a:pPr marL="0" lvl="1">
              <a:spcBef>
                <a:spcPts val="200"/>
              </a:spcBef>
              <a:spcAft>
                <a:spcPts val="600"/>
              </a:spcAft>
            </a:pPr>
            <a:r>
              <a:rPr lang="en-US" b="1" dirty="0">
                <a:latin typeface="Times New Roman" panose="02020603050405020304" pitchFamily="18" charset="0"/>
                <a:cs typeface="Times New Roman" panose="02020603050405020304" pitchFamily="18" charset="0"/>
              </a:rPr>
              <a:t>Booster fan Placement study</a:t>
            </a:r>
          </a:p>
          <a:p>
            <a:pPr marL="285750" lvl="1"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should be placed either in middle of the entry or on the same as the open airways (face area) </a:t>
            </a:r>
          </a:p>
          <a:p>
            <a:pPr marL="742950" lvl="2"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Inby Location 1 and original location 6 had: </a:t>
            </a:r>
          </a:p>
          <a:p>
            <a:pPr marL="1200150" lvl="3" indent="-285750">
              <a:spcBef>
                <a:spcPts val="2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Highest airflow and air entrainment</a:t>
            </a:r>
          </a:p>
          <a:p>
            <a:pPr marL="1200150" lvl="3"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Highest airflow around the face area</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Similar recirculation percentages peaking around 35% of total air movement</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Confirmed findings in </a:t>
            </a:r>
            <a:r>
              <a:rPr lang="en-US" sz="1800" dirty="0">
                <a:latin typeface="Times New Roman" panose="02020603050405020304" pitchFamily="18" charset="0"/>
                <a:cs typeface="Times New Roman" panose="02020603050405020304" pitchFamily="18" charset="0"/>
              </a:rPr>
              <a:t>Krog and Grau, 2006</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Propellor fan reaches maximum airflow ~ 170 ft. (160 in our simulations )</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Air entrainment is maximized when large velocity gradients are observed between adjacent entries</a:t>
            </a:r>
          </a:p>
          <a:p>
            <a:pPr marL="0" lvl="1">
              <a:spcBef>
                <a:spcPts val="200"/>
              </a:spcBef>
              <a:spcAft>
                <a:spcPts val="600"/>
              </a:spcAft>
            </a:pPr>
            <a:r>
              <a:rPr lang="en-US" b="1" dirty="0">
                <a:latin typeface="Times New Roman" panose="02020603050405020304" pitchFamily="18" charset="0"/>
                <a:cs typeface="Times New Roman" panose="02020603050405020304" pitchFamily="18" charset="0"/>
              </a:rPr>
              <a:t>Purpose of booster fan must be considered </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Create turbulence and dilution of pollutants around face?</a:t>
            </a:r>
          </a:p>
          <a:p>
            <a:pPr marL="742950" lvl="2"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Create airstream to maximize exchange ratios?</a:t>
            </a:r>
          </a:p>
        </p:txBody>
      </p:sp>
      <p:sp>
        <p:nvSpPr>
          <p:cNvPr id="14" name="Title 1">
            <a:extLst>
              <a:ext uri="{FF2B5EF4-FFF2-40B4-BE49-F238E27FC236}">
                <a16:creationId xmlns:a16="http://schemas.microsoft.com/office/drawing/2014/main" id="{F8704935-26D1-5833-3F14-EABF8B46BA41}"/>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Conclusions</a:t>
            </a:r>
          </a:p>
        </p:txBody>
      </p:sp>
      <p:sp>
        <p:nvSpPr>
          <p:cNvPr id="15" name="TextBox 14">
            <a:extLst>
              <a:ext uri="{FF2B5EF4-FFF2-40B4-BE49-F238E27FC236}">
                <a16:creationId xmlns:a16="http://schemas.microsoft.com/office/drawing/2014/main" id="{3BFD4489-5C78-FC0E-F224-892D97B2ABF5}"/>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5CE9E2DA-FB8E-3244-FD75-BEC4D5D92421}"/>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9" name="TextBox 18">
            <a:extLst>
              <a:ext uri="{FF2B5EF4-FFF2-40B4-BE49-F238E27FC236}">
                <a16:creationId xmlns:a16="http://schemas.microsoft.com/office/drawing/2014/main" id="{0E6B7A75-B15C-A249-D018-40CA0041FBF8}"/>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 name="TextBox 19">
            <a:extLst>
              <a:ext uri="{FF2B5EF4-FFF2-40B4-BE49-F238E27FC236}">
                <a16:creationId xmlns:a16="http://schemas.microsoft.com/office/drawing/2014/main" id="{ED896301-F842-5774-CC5C-BE81B0A2A1D7}"/>
              </a:ext>
            </a:extLst>
          </p:cNvPr>
          <p:cNvSpPr txBox="1"/>
          <p:nvPr/>
        </p:nvSpPr>
        <p:spPr>
          <a:xfrm>
            <a:off x="7440951" y="15091"/>
            <a:ext cx="193382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E5C49F51-FC7D-8948-3F10-59D5925286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71146" y="6236970"/>
            <a:ext cx="1905000" cy="621030"/>
          </a:xfrm>
          <a:prstGeom prst="rect">
            <a:avLst/>
          </a:prstGeom>
        </p:spPr>
      </p:pic>
      <p:sp>
        <p:nvSpPr>
          <p:cNvPr id="23" name="Slide Number Placeholder 1">
            <a:extLst>
              <a:ext uri="{FF2B5EF4-FFF2-40B4-BE49-F238E27FC236}">
                <a16:creationId xmlns:a16="http://schemas.microsoft.com/office/drawing/2014/main" id="{EF90D106-F5BA-26A2-7AAF-35732ABA00C1}"/>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27</a:t>
            </a:fld>
            <a:endParaRPr lang="en-US" dirty="0"/>
          </a:p>
        </p:txBody>
      </p:sp>
      <p:sp>
        <p:nvSpPr>
          <p:cNvPr id="2" name="TextBox 1">
            <a:extLst>
              <a:ext uri="{FF2B5EF4-FFF2-40B4-BE49-F238E27FC236}">
                <a16:creationId xmlns:a16="http://schemas.microsoft.com/office/drawing/2014/main" id="{5E25BDB5-BB3E-99E0-1927-17D8CAF53A3E}"/>
              </a:ext>
            </a:extLst>
          </p:cNvPr>
          <p:cNvSpPr txBox="1"/>
          <p:nvPr/>
        </p:nvSpPr>
        <p:spPr>
          <a:xfrm>
            <a:off x="9729892" y="-2658"/>
            <a:ext cx="2362896"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969654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earing clothing&#10;&#10;Description automatically generated with medium confidence">
            <a:extLst>
              <a:ext uri="{FF2B5EF4-FFF2-40B4-BE49-F238E27FC236}">
                <a16:creationId xmlns:a16="http://schemas.microsoft.com/office/drawing/2014/main" id="{5749BF4B-6C25-59A8-4006-86732D6FC9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91180" y="4000504"/>
            <a:ext cx="3988588" cy="2659058"/>
          </a:xfrm>
          <a:prstGeom prst="rect">
            <a:avLst/>
          </a:prstGeom>
        </p:spPr>
      </p:pic>
      <p:sp>
        <p:nvSpPr>
          <p:cNvPr id="13" name="TextBox 12">
            <a:extLst>
              <a:ext uri="{FF2B5EF4-FFF2-40B4-BE49-F238E27FC236}">
                <a16:creationId xmlns:a16="http://schemas.microsoft.com/office/drawing/2014/main" id="{665A11BC-980B-B717-BDEA-B3C666E37171}"/>
              </a:ext>
            </a:extLst>
          </p:cNvPr>
          <p:cNvSpPr txBox="1"/>
          <p:nvPr/>
        </p:nvSpPr>
        <p:spPr>
          <a:xfrm>
            <a:off x="1285077" y="1382308"/>
            <a:ext cx="4315743" cy="253915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b="1" dirty="0">
                <a:latin typeface="Times New Roman" panose="02020603050405020304" pitchFamily="18" charset="0"/>
                <a:cs typeface="Times New Roman" panose="02020603050405020304" pitchFamily="18" charset="0"/>
              </a:rPr>
              <a:t>CFD and Booster fans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Continue with booster fan placement withing the mining sections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Investigate/Confirm findings from Dunn et al., 1983 in various geometries</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Introduce pollutant/dust simulations into discussion about booster fan placement in perimeter ventilation schemes</a:t>
            </a:r>
          </a:p>
        </p:txBody>
      </p:sp>
      <p:sp>
        <p:nvSpPr>
          <p:cNvPr id="14" name="Title 1">
            <a:extLst>
              <a:ext uri="{FF2B5EF4-FFF2-40B4-BE49-F238E27FC236}">
                <a16:creationId xmlns:a16="http://schemas.microsoft.com/office/drawing/2014/main" id="{F8704935-26D1-5833-3F14-EABF8B46BA41}"/>
              </a:ext>
            </a:extLst>
          </p:cNvPr>
          <p:cNvSpPr txBox="1">
            <a:spLocks/>
          </p:cNvSpPr>
          <p:nvPr/>
        </p:nvSpPr>
        <p:spPr>
          <a:xfrm>
            <a:off x="1981200" y="494563"/>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002060"/>
                </a:solidFill>
                <a:latin typeface="Times New Roman" panose="02020603050405020304" pitchFamily="18" charset="0"/>
                <a:cs typeface="Times New Roman" panose="02020603050405020304" pitchFamily="18" charset="0"/>
              </a:rPr>
              <a:t>Future Work</a:t>
            </a:r>
          </a:p>
        </p:txBody>
      </p:sp>
      <p:sp>
        <p:nvSpPr>
          <p:cNvPr id="15" name="TextBox 14">
            <a:extLst>
              <a:ext uri="{FF2B5EF4-FFF2-40B4-BE49-F238E27FC236}">
                <a16:creationId xmlns:a16="http://schemas.microsoft.com/office/drawing/2014/main" id="{3BFD4489-5C78-FC0E-F224-892D97B2ABF5}"/>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5CE9E2DA-FB8E-3244-FD75-BEC4D5D92421}"/>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9" name="TextBox 18">
            <a:extLst>
              <a:ext uri="{FF2B5EF4-FFF2-40B4-BE49-F238E27FC236}">
                <a16:creationId xmlns:a16="http://schemas.microsoft.com/office/drawing/2014/main" id="{0E6B7A75-B15C-A249-D018-40CA0041FBF8}"/>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 name="TextBox 19">
            <a:extLst>
              <a:ext uri="{FF2B5EF4-FFF2-40B4-BE49-F238E27FC236}">
                <a16:creationId xmlns:a16="http://schemas.microsoft.com/office/drawing/2014/main" id="{ED896301-F842-5774-CC5C-BE81B0A2A1D7}"/>
              </a:ext>
            </a:extLst>
          </p:cNvPr>
          <p:cNvSpPr txBox="1"/>
          <p:nvPr/>
        </p:nvSpPr>
        <p:spPr>
          <a:xfrm>
            <a:off x="7440951" y="15091"/>
            <a:ext cx="193382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E5C49F51-FC7D-8948-3F10-59D5925286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3" name="Slide Number Placeholder 1">
            <a:extLst>
              <a:ext uri="{FF2B5EF4-FFF2-40B4-BE49-F238E27FC236}">
                <a16:creationId xmlns:a16="http://schemas.microsoft.com/office/drawing/2014/main" id="{EF90D106-F5BA-26A2-7AAF-35732ABA00C1}"/>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28</a:t>
            </a:fld>
            <a:endParaRPr lang="en-US" dirty="0"/>
          </a:p>
        </p:txBody>
      </p:sp>
      <p:sp>
        <p:nvSpPr>
          <p:cNvPr id="2" name="TextBox 1">
            <a:extLst>
              <a:ext uri="{FF2B5EF4-FFF2-40B4-BE49-F238E27FC236}">
                <a16:creationId xmlns:a16="http://schemas.microsoft.com/office/drawing/2014/main" id="{A3C19F1B-D763-9F60-8410-D75613B13603}"/>
              </a:ext>
            </a:extLst>
          </p:cNvPr>
          <p:cNvSpPr txBox="1"/>
          <p:nvPr/>
        </p:nvSpPr>
        <p:spPr>
          <a:xfrm>
            <a:off x="9729892" y="-2658"/>
            <a:ext cx="2362896"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
        <p:nvSpPr>
          <p:cNvPr id="3" name="TextBox 2">
            <a:extLst>
              <a:ext uri="{FF2B5EF4-FFF2-40B4-BE49-F238E27FC236}">
                <a16:creationId xmlns:a16="http://schemas.microsoft.com/office/drawing/2014/main" id="{17848E72-B431-EC5C-2246-4A435923F779}"/>
              </a:ext>
            </a:extLst>
          </p:cNvPr>
          <p:cNvSpPr txBox="1"/>
          <p:nvPr/>
        </p:nvSpPr>
        <p:spPr>
          <a:xfrm>
            <a:off x="6591180" y="1379425"/>
            <a:ext cx="4315743" cy="24365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0" lvl="1" algn="ctr">
              <a:spcBef>
                <a:spcPts val="200"/>
              </a:spcBef>
            </a:pPr>
            <a:r>
              <a:rPr lang="en-US" b="1" dirty="0">
                <a:latin typeface="Times New Roman" panose="02020603050405020304" pitchFamily="18" charset="0"/>
                <a:cs typeface="Times New Roman" panose="02020603050405020304" pitchFamily="18" charset="0"/>
              </a:rPr>
              <a:t>Natural Ventilation</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Utilize the 1 year+ worth of in-mine atmospheric data from single level large opening stone mine partner</a:t>
            </a:r>
          </a:p>
          <a:p>
            <a:pPr marL="285750" lvl="1" indent="-285750">
              <a:spcBef>
                <a:spcPts val="2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Investigate the role of natural ventilation utilizing correlations, statical methods, and working schedule of the mine operator.  </a:t>
            </a:r>
          </a:p>
        </p:txBody>
      </p:sp>
      <p:pic>
        <p:nvPicPr>
          <p:cNvPr id="5" name="Picture 4" descr="A group of people in a cave&#10;&#10;Description automatically generated with medium confidence">
            <a:extLst>
              <a:ext uri="{FF2B5EF4-FFF2-40B4-BE49-F238E27FC236}">
                <a16:creationId xmlns:a16="http://schemas.microsoft.com/office/drawing/2014/main" id="{70A1D1D5-F483-010F-3E71-66CA584F9E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12232" y="4000504"/>
            <a:ext cx="3988588" cy="2659058"/>
          </a:xfrm>
          <a:prstGeom prst="rect">
            <a:avLst/>
          </a:prstGeom>
        </p:spPr>
      </p:pic>
    </p:spTree>
    <p:extLst>
      <p:ext uri="{BB962C8B-B14F-4D97-AF65-F5344CB8AC3E}">
        <p14:creationId xmlns:p14="http://schemas.microsoft.com/office/powerpoint/2010/main" val="3103813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EF4B1-3617-3F4E-DF97-E8E65329C341}"/>
              </a:ext>
            </a:extLst>
          </p:cNvPr>
          <p:cNvPicPr>
            <a:picLocks noChangeAspect="1"/>
          </p:cNvPicPr>
          <p:nvPr/>
        </p:nvPicPr>
        <p:blipFill rotWithShape="1">
          <a:blip r:embed="rId2"/>
          <a:srcRect t="1404"/>
          <a:stretch/>
        </p:blipFill>
        <p:spPr>
          <a:xfrm>
            <a:off x="0" y="261312"/>
            <a:ext cx="12220575" cy="6596687"/>
          </a:xfrm>
          <a:prstGeom prst="rect">
            <a:avLst/>
          </a:prstGeom>
        </p:spPr>
      </p:pic>
      <p:sp>
        <p:nvSpPr>
          <p:cNvPr id="14" name="Title 1">
            <a:extLst>
              <a:ext uri="{FF2B5EF4-FFF2-40B4-BE49-F238E27FC236}">
                <a16:creationId xmlns:a16="http://schemas.microsoft.com/office/drawing/2014/main" id="{F8704935-26D1-5833-3F14-EABF8B46BA41}"/>
              </a:ext>
            </a:extLst>
          </p:cNvPr>
          <p:cNvSpPr txBox="1">
            <a:spLocks/>
          </p:cNvSpPr>
          <p:nvPr/>
        </p:nvSpPr>
        <p:spPr>
          <a:xfrm>
            <a:off x="685856" y="884975"/>
            <a:ext cx="6794108" cy="25440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chemeClr val="bg1"/>
                </a:solidFill>
                <a:latin typeface="Times New Roman" panose="02020603050405020304" pitchFamily="18" charset="0"/>
                <a:cs typeface="Times New Roman" panose="02020603050405020304" pitchFamily="18" charset="0"/>
              </a:rPr>
              <a:t>Thank you!</a:t>
            </a:r>
          </a:p>
          <a:p>
            <a:endParaRPr lang="en-US" sz="5400" b="1" dirty="0">
              <a:solidFill>
                <a:schemeClr val="bg1"/>
              </a:solidFill>
              <a:latin typeface="Times New Roman" panose="02020603050405020304" pitchFamily="18" charset="0"/>
              <a:cs typeface="Times New Roman" panose="02020603050405020304" pitchFamily="18" charset="0"/>
            </a:endParaRPr>
          </a:p>
          <a:p>
            <a:r>
              <a:rPr lang="en-US" sz="5400" b="1" dirty="0">
                <a:solidFill>
                  <a:schemeClr val="bg1"/>
                </a:solidFill>
                <a:latin typeface="Times New Roman" panose="02020603050405020304" pitchFamily="18" charset="0"/>
                <a:cs typeface="Times New Roman" panose="02020603050405020304" pitchFamily="18" charset="0"/>
              </a:rPr>
              <a:t>Questions?</a:t>
            </a:r>
          </a:p>
        </p:txBody>
      </p:sp>
      <p:sp>
        <p:nvSpPr>
          <p:cNvPr id="15" name="TextBox 14">
            <a:extLst>
              <a:ext uri="{FF2B5EF4-FFF2-40B4-BE49-F238E27FC236}">
                <a16:creationId xmlns:a16="http://schemas.microsoft.com/office/drawing/2014/main" id="{3BFD4489-5C78-FC0E-F224-892D97B2ABF5}"/>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5CE9E2DA-FB8E-3244-FD75-BEC4D5D92421}"/>
              </a:ext>
            </a:extLst>
          </p:cNvPr>
          <p:cNvSpPr txBox="1"/>
          <p:nvPr/>
        </p:nvSpPr>
        <p:spPr>
          <a:xfrm>
            <a:off x="378217" y="0"/>
            <a:ext cx="2636107" cy="246221"/>
          </a:xfrm>
          <a:prstGeom prst="rect">
            <a:avLst/>
          </a:prstGeom>
          <a:solidFill>
            <a:schemeClr val="bg1">
              <a:lumMod val="85000"/>
            </a:schemeClr>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9" name="TextBox 18">
            <a:extLst>
              <a:ext uri="{FF2B5EF4-FFF2-40B4-BE49-F238E27FC236}">
                <a16:creationId xmlns:a16="http://schemas.microsoft.com/office/drawing/2014/main" id="{0E6B7A75-B15C-A249-D018-40CA0041FBF8}"/>
              </a:ext>
            </a:extLst>
          </p:cNvPr>
          <p:cNvSpPr txBox="1"/>
          <p:nvPr/>
        </p:nvSpPr>
        <p:spPr>
          <a:xfrm>
            <a:off x="4082911" y="-2658"/>
            <a:ext cx="274551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20" name="TextBox 19">
            <a:extLst>
              <a:ext uri="{FF2B5EF4-FFF2-40B4-BE49-F238E27FC236}">
                <a16:creationId xmlns:a16="http://schemas.microsoft.com/office/drawing/2014/main" id="{ED896301-F842-5774-CC5C-BE81B0A2A1D7}"/>
              </a:ext>
            </a:extLst>
          </p:cNvPr>
          <p:cNvSpPr txBox="1"/>
          <p:nvPr/>
        </p:nvSpPr>
        <p:spPr>
          <a:xfrm>
            <a:off x="7440951" y="15091"/>
            <a:ext cx="1933828" cy="246221"/>
          </a:xfrm>
          <a:prstGeom prst="rect">
            <a:avLst/>
          </a:prstGeom>
          <a:solidFill>
            <a:schemeClr val="bg1">
              <a:lumMod val="85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E5C49F51-FC7D-8948-3F10-59D5925286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3" name="Slide Number Placeholder 1">
            <a:extLst>
              <a:ext uri="{FF2B5EF4-FFF2-40B4-BE49-F238E27FC236}">
                <a16:creationId xmlns:a16="http://schemas.microsoft.com/office/drawing/2014/main" id="{EF90D106-F5BA-26A2-7AAF-35732ABA00C1}"/>
              </a:ext>
            </a:extLst>
          </p:cNvPr>
          <p:cNvSpPr>
            <a:spLocks noGrp="1"/>
          </p:cNvSpPr>
          <p:nvPr>
            <p:ph type="sldNum" sz="quarter" idx="12"/>
          </p:nvPr>
        </p:nvSpPr>
        <p:spPr>
          <a:xfrm>
            <a:off x="11813784" y="6477000"/>
            <a:ext cx="378216" cy="365125"/>
          </a:xfrm>
        </p:spPr>
        <p:txBody>
          <a:bodyPr/>
          <a:lstStyle/>
          <a:p>
            <a:fld id="{9AB8AE07-05E0-405B-B2DE-AAD516E8A9F0}" type="slidenum">
              <a:rPr lang="en-US" smtClean="0"/>
              <a:t>29</a:t>
            </a:fld>
            <a:endParaRPr lang="en-US" dirty="0"/>
          </a:p>
        </p:txBody>
      </p:sp>
      <p:sp>
        <p:nvSpPr>
          <p:cNvPr id="2" name="TextBox 1">
            <a:extLst>
              <a:ext uri="{FF2B5EF4-FFF2-40B4-BE49-F238E27FC236}">
                <a16:creationId xmlns:a16="http://schemas.microsoft.com/office/drawing/2014/main" id="{A3C19F1B-D763-9F60-8410-D75613B13603}"/>
              </a:ext>
            </a:extLst>
          </p:cNvPr>
          <p:cNvSpPr txBox="1"/>
          <p:nvPr/>
        </p:nvSpPr>
        <p:spPr>
          <a:xfrm>
            <a:off x="9729892" y="-2658"/>
            <a:ext cx="2362896" cy="246221"/>
          </a:xfrm>
          <a:prstGeom prst="rect">
            <a:avLst/>
          </a:prstGeom>
          <a:solidFill>
            <a:schemeClr val="accent1">
              <a:lumMod val="40000"/>
              <a:lumOff val="60000"/>
            </a:schemeClr>
          </a:solid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
        <p:nvSpPr>
          <p:cNvPr id="8" name="Title 1">
            <a:extLst>
              <a:ext uri="{FF2B5EF4-FFF2-40B4-BE49-F238E27FC236}">
                <a16:creationId xmlns:a16="http://schemas.microsoft.com/office/drawing/2014/main" id="{47AA054A-3D40-B46C-224B-D6F46E5E58EC}"/>
              </a:ext>
            </a:extLst>
          </p:cNvPr>
          <p:cNvSpPr txBox="1">
            <a:spLocks/>
          </p:cNvSpPr>
          <p:nvPr/>
        </p:nvSpPr>
        <p:spPr>
          <a:xfrm>
            <a:off x="852544" y="4391025"/>
            <a:ext cx="6460733" cy="4866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bg1"/>
                </a:solidFill>
                <a:latin typeface="Times New Roman" panose="02020603050405020304" pitchFamily="18" charset="0"/>
                <a:cs typeface="Times New Roman" panose="02020603050405020304" pitchFamily="18" charset="0"/>
              </a:rPr>
              <a:t>Special thanks to our industry partners!</a:t>
            </a:r>
          </a:p>
        </p:txBody>
      </p:sp>
      <p:sp>
        <p:nvSpPr>
          <p:cNvPr id="10" name="Title 1">
            <a:extLst>
              <a:ext uri="{FF2B5EF4-FFF2-40B4-BE49-F238E27FC236}">
                <a16:creationId xmlns:a16="http://schemas.microsoft.com/office/drawing/2014/main" id="{A4C4540F-F574-5BBF-59D2-55B328B31353}"/>
              </a:ext>
            </a:extLst>
          </p:cNvPr>
          <p:cNvSpPr txBox="1">
            <a:spLocks/>
          </p:cNvSpPr>
          <p:nvPr/>
        </p:nvSpPr>
        <p:spPr>
          <a:xfrm>
            <a:off x="852544" y="5393744"/>
            <a:ext cx="6460733" cy="8918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chemeClr val="bg1"/>
                </a:solidFill>
                <a:effectLst/>
                <a:latin typeface="Times New Roman" panose="02020603050405020304" pitchFamily="18" charset="0"/>
                <a:ea typeface="SimSun" panose="02010600030101010101" pitchFamily="2" charset="-122"/>
              </a:rPr>
              <a:t>This work was financially supported by The National Institute of Occupational Safety and Health (NIOSH) under contract No. 75D30119C05743</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6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C0977-DAB1-576B-7257-29E08DD640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7" name="TextBox 6">
            <a:extLst>
              <a:ext uri="{FF2B5EF4-FFF2-40B4-BE49-F238E27FC236}">
                <a16:creationId xmlns:a16="http://schemas.microsoft.com/office/drawing/2014/main" id="{DA82E8FD-3714-3042-5B91-403EA2CD1D66}"/>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3" name="Title 1">
            <a:extLst>
              <a:ext uri="{FF2B5EF4-FFF2-40B4-BE49-F238E27FC236}">
                <a16:creationId xmlns:a16="http://schemas.microsoft.com/office/drawing/2014/main" id="{8CAFEA92-AE29-A211-6EED-84B2E0A553DD}"/>
              </a:ext>
            </a:extLst>
          </p:cNvPr>
          <p:cNvSpPr txBox="1">
            <a:spLocks/>
          </p:cNvSpPr>
          <p:nvPr/>
        </p:nvSpPr>
        <p:spPr>
          <a:xfrm>
            <a:off x="170504" y="366656"/>
            <a:ext cx="8229600"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Times New Roman" panose="02020603050405020304" pitchFamily="18" charset="0"/>
                <a:cs typeface="Times New Roman" panose="02020603050405020304" pitchFamily="18" charset="0"/>
              </a:rPr>
              <a:t>Mining and its Importance</a:t>
            </a:r>
          </a:p>
        </p:txBody>
      </p:sp>
      <p:sp>
        <p:nvSpPr>
          <p:cNvPr id="296" name="TextBox 295">
            <a:extLst>
              <a:ext uri="{FF2B5EF4-FFF2-40B4-BE49-F238E27FC236}">
                <a16:creationId xmlns:a16="http://schemas.microsoft.com/office/drawing/2014/main" id="{B89EE706-D22B-38A0-3590-3681404123F0}"/>
              </a:ext>
            </a:extLst>
          </p:cNvPr>
          <p:cNvSpPr txBox="1"/>
          <p:nvPr/>
        </p:nvSpPr>
        <p:spPr>
          <a:xfrm>
            <a:off x="384955" y="1048208"/>
            <a:ext cx="4230411" cy="52629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90+ billion dollars in domestic value of nonfuel minerals in </a:t>
            </a:r>
            <a:r>
              <a:rPr lang="en-US" sz="2000" dirty="0">
                <a:solidFill>
                  <a:srgbClr val="FF0000"/>
                </a:solidFill>
                <a:latin typeface="Times New Roman" panose="02020603050405020304" pitchFamily="18" charset="0"/>
                <a:cs typeface="Times New Roman" panose="02020603050405020304" pitchFamily="18" charset="0"/>
              </a:rPr>
              <a:t>2021</a:t>
            </a:r>
            <a:r>
              <a:rPr lang="en-US" sz="2000" dirty="0">
                <a:latin typeface="Times New Roman" panose="02020603050405020304" pitchFamily="18" charset="0"/>
                <a:cs typeface="Times New Roman" panose="02020603050405020304" pitchFamily="18" charset="0"/>
              </a:rPr>
              <a:t> </a:t>
            </a:r>
          </a:p>
          <a:p>
            <a:pPr marL="514350" indent="-2286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Metals – 33+ billion</a:t>
            </a:r>
          </a:p>
          <a:p>
            <a:pPr marL="514350" indent="-2286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Industrial minerals 56+ billion</a:t>
            </a:r>
          </a:p>
          <a:p>
            <a:pPr marL="514350" indent="-2286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3.3+ trillion value added to gross domestic product</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17 nonfuel minerals are fully imported </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14 critical minerals were 100% reliant of foreign sources</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Underground mining accounts for a large portion of mine operations</a:t>
            </a:r>
          </a:p>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Accidents/Injuries/Illnesses are still challenging for the industry  </a:t>
            </a:r>
          </a:p>
          <a:p>
            <a:pPr>
              <a:spcBef>
                <a:spcPts val="600"/>
              </a:spcBef>
              <a:spcAft>
                <a:spcPts val="600"/>
              </a:spcAft>
            </a:pPr>
            <a:r>
              <a:rPr lang="en-US" sz="1300" dirty="0">
                <a:latin typeface="Times New Roman" panose="02020603050405020304" pitchFamily="18" charset="0"/>
                <a:cs typeface="Times New Roman" panose="02020603050405020304" pitchFamily="18" charset="0"/>
              </a:rPr>
              <a:t>Source: USGS Mineral Commodity Summary 2022</a:t>
            </a:r>
          </a:p>
        </p:txBody>
      </p:sp>
      <p:graphicFrame>
        <p:nvGraphicFramePr>
          <p:cNvPr id="309" name="Table 308">
            <a:extLst>
              <a:ext uri="{FF2B5EF4-FFF2-40B4-BE49-F238E27FC236}">
                <a16:creationId xmlns:a16="http://schemas.microsoft.com/office/drawing/2014/main" id="{404A7B47-F33C-4C8F-C4E4-A0E80AB4B721}"/>
              </a:ext>
            </a:extLst>
          </p:cNvPr>
          <p:cNvGraphicFramePr>
            <a:graphicFrameLocks noGrp="1"/>
          </p:cNvGraphicFramePr>
          <p:nvPr/>
        </p:nvGraphicFramePr>
        <p:xfrm>
          <a:off x="4910203" y="1200782"/>
          <a:ext cx="2371593" cy="1337470"/>
        </p:xfrm>
        <a:graphic>
          <a:graphicData uri="http://schemas.openxmlformats.org/drawingml/2006/table">
            <a:tbl>
              <a:tblPr/>
              <a:tblGrid>
                <a:gridCol w="1350164">
                  <a:extLst>
                    <a:ext uri="{9D8B030D-6E8A-4147-A177-3AD203B41FA5}">
                      <a16:colId xmlns:a16="http://schemas.microsoft.com/office/drawing/2014/main" val="1355665886"/>
                    </a:ext>
                  </a:extLst>
                </a:gridCol>
                <a:gridCol w="1021429">
                  <a:extLst>
                    <a:ext uri="{9D8B030D-6E8A-4147-A177-3AD203B41FA5}">
                      <a16:colId xmlns:a16="http://schemas.microsoft.com/office/drawing/2014/main" val="1798357456"/>
                    </a:ext>
                  </a:extLst>
                </a:gridCol>
              </a:tblGrid>
              <a:tr h="267494">
                <a:tc>
                  <a:txBody>
                    <a:bodyPr/>
                    <a:lstStyle/>
                    <a:p>
                      <a:pPr algn="l" fontAlgn="b"/>
                      <a:r>
                        <a:rPr lang="en-US" sz="1200" b="1" i="0" u="none" strike="noStrike">
                          <a:solidFill>
                            <a:srgbClr val="000000"/>
                          </a:solidFill>
                          <a:effectLst/>
                          <a:latin typeface="Times New Roman" panose="02020603050405020304" pitchFamily="18" charset="0"/>
                        </a:rPr>
                        <a:t>Mine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Times New Roman" panose="02020603050405020304" pitchFamily="18" charset="0"/>
                        </a:rPr>
                        <a:t>Count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45092"/>
                  </a:ext>
                </a:extLst>
              </a:tr>
              <a:tr h="267494">
                <a:tc>
                  <a:txBody>
                    <a:bodyPr/>
                    <a:lstStyle/>
                    <a:p>
                      <a:pPr algn="l" fontAlgn="b"/>
                      <a:r>
                        <a:rPr lang="en-US" sz="1200" b="0" i="0" u="none" strike="noStrike">
                          <a:solidFill>
                            <a:srgbClr val="000000"/>
                          </a:solidFill>
                          <a:effectLst/>
                          <a:latin typeface="Times New Roman" panose="02020603050405020304" pitchFamily="18" charset="0"/>
                        </a:rPr>
                        <a:t>Coal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panose="02020603050405020304" pitchFamily="18" charset="0"/>
                        </a:rPr>
                        <a:t>1009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419708"/>
                  </a:ext>
                </a:extLst>
              </a:tr>
              <a:tr h="267494">
                <a:tc>
                  <a:txBody>
                    <a:bodyPr/>
                    <a:lstStyle/>
                    <a:p>
                      <a:pPr algn="l" fontAlgn="b"/>
                      <a:r>
                        <a:rPr lang="en-US" sz="1200" b="0" i="0" u="none" strike="noStrike">
                          <a:solidFill>
                            <a:srgbClr val="000000"/>
                          </a:solidFill>
                          <a:effectLst/>
                          <a:latin typeface="Times New Roman" panose="02020603050405020304" pitchFamily="18" charset="0"/>
                        </a:rPr>
                        <a:t>Metal/NonMetal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panose="02020603050405020304" pitchFamily="18" charset="0"/>
                        </a:rPr>
                        <a:t>1173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144584"/>
                  </a:ext>
                </a:extLst>
              </a:tr>
              <a:tr h="267494">
                <a:tc>
                  <a:txBody>
                    <a:bodyPr/>
                    <a:lstStyle/>
                    <a:p>
                      <a:pPr algn="l" fontAlgn="b"/>
                      <a:r>
                        <a:rPr lang="en-US" sz="1200" b="0" i="0" u="none" strike="noStrike" dirty="0">
                          <a:solidFill>
                            <a:srgbClr val="000000"/>
                          </a:solidFill>
                          <a:effectLst/>
                          <a:latin typeface="Times New Roman" panose="02020603050405020304" pitchFamily="18" charset="0"/>
                        </a:rPr>
                        <a:t>Stone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panose="02020603050405020304" pitchFamily="18" charset="0"/>
                        </a:rPr>
                        <a:t>4281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573415"/>
                  </a:ext>
                </a:extLst>
              </a:tr>
              <a:tr h="267494">
                <a:tc>
                  <a:txBody>
                    <a:bodyPr/>
                    <a:lstStyle/>
                    <a:p>
                      <a:pPr algn="l" fontAlgn="b"/>
                      <a:r>
                        <a:rPr lang="en-US" sz="1200" b="0" i="0" u="none" strike="noStrike" dirty="0">
                          <a:solidFill>
                            <a:srgbClr val="000000"/>
                          </a:solidFill>
                          <a:effectLst/>
                          <a:latin typeface="Times New Roman" panose="02020603050405020304" pitchFamily="18" charset="0"/>
                        </a:rPr>
                        <a:t>Sand &amp; Gravel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Times New Roman" panose="02020603050405020304" pitchFamily="18" charset="0"/>
                        </a:rPr>
                        <a:t>6251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269076"/>
                  </a:ext>
                </a:extLst>
              </a:tr>
            </a:tbl>
          </a:graphicData>
        </a:graphic>
      </p:graphicFrame>
      <p:sp>
        <p:nvSpPr>
          <p:cNvPr id="310" name="TextBox 309">
            <a:extLst>
              <a:ext uri="{FF2B5EF4-FFF2-40B4-BE49-F238E27FC236}">
                <a16:creationId xmlns:a16="http://schemas.microsoft.com/office/drawing/2014/main" id="{D7C63419-F5B4-F231-76E8-064A570FE1C2}"/>
              </a:ext>
            </a:extLst>
          </p:cNvPr>
          <p:cNvSpPr txBox="1"/>
          <p:nvPr/>
        </p:nvSpPr>
        <p:spPr>
          <a:xfrm>
            <a:off x="4910203" y="2538252"/>
            <a:ext cx="2614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NIOSH data and Statistics </a:t>
            </a:r>
          </a:p>
        </p:txBody>
      </p:sp>
      <p:pic>
        <p:nvPicPr>
          <p:cNvPr id="311" name="Content Placeholder 4">
            <a:extLst>
              <a:ext uri="{FF2B5EF4-FFF2-40B4-BE49-F238E27FC236}">
                <a16:creationId xmlns:a16="http://schemas.microsoft.com/office/drawing/2014/main" id="{4B203C50-3CE6-CF2E-BD7A-39FB212B87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2016" y="561605"/>
            <a:ext cx="4869984" cy="2391145"/>
          </a:xfrm>
          <a:prstGeom prst="rect">
            <a:avLst/>
          </a:prstGeom>
        </p:spPr>
      </p:pic>
      <p:pic>
        <p:nvPicPr>
          <p:cNvPr id="312" name="Picture 311">
            <a:extLst>
              <a:ext uri="{FF2B5EF4-FFF2-40B4-BE49-F238E27FC236}">
                <a16:creationId xmlns:a16="http://schemas.microsoft.com/office/drawing/2014/main" id="{67514866-473C-A13E-815F-074383AFB8BB}"/>
              </a:ext>
            </a:extLst>
          </p:cNvPr>
          <p:cNvPicPr>
            <a:picLocks noChangeAspect="1"/>
          </p:cNvPicPr>
          <p:nvPr/>
        </p:nvPicPr>
        <p:blipFill>
          <a:blip r:embed="rId4"/>
          <a:stretch>
            <a:fillRect/>
          </a:stretch>
        </p:blipFill>
        <p:spPr>
          <a:xfrm>
            <a:off x="5821273" y="3014959"/>
            <a:ext cx="4694327" cy="3066554"/>
          </a:xfrm>
          <a:prstGeom prst="rect">
            <a:avLst/>
          </a:prstGeom>
        </p:spPr>
      </p:pic>
      <p:sp>
        <p:nvSpPr>
          <p:cNvPr id="313" name="TextBox 312">
            <a:extLst>
              <a:ext uri="{FF2B5EF4-FFF2-40B4-BE49-F238E27FC236}">
                <a16:creationId xmlns:a16="http://schemas.microsoft.com/office/drawing/2014/main" id="{7F31AE20-8C06-CB27-D3F8-9885B83E079E}"/>
              </a:ext>
            </a:extLst>
          </p:cNvPr>
          <p:cNvSpPr txBox="1"/>
          <p:nvPr/>
        </p:nvSpPr>
        <p:spPr>
          <a:xfrm>
            <a:off x="5821272" y="6143722"/>
            <a:ext cx="320842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Source: MSHA accident/injury/Illness database</a:t>
            </a:r>
          </a:p>
        </p:txBody>
      </p:sp>
      <p:sp>
        <p:nvSpPr>
          <p:cNvPr id="2" name="TextBox 1">
            <a:extLst>
              <a:ext uri="{FF2B5EF4-FFF2-40B4-BE49-F238E27FC236}">
                <a16:creationId xmlns:a16="http://schemas.microsoft.com/office/drawing/2014/main" id="{725FA1A1-3AA2-12BF-8ACE-625F5C8A038E}"/>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4" name="TextBox 3">
            <a:extLst>
              <a:ext uri="{FF2B5EF4-FFF2-40B4-BE49-F238E27FC236}">
                <a16:creationId xmlns:a16="http://schemas.microsoft.com/office/drawing/2014/main" id="{BB26730B-BC56-0C50-26D0-5BB8225A030E}"/>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5" name="TextBox 4">
            <a:extLst>
              <a:ext uri="{FF2B5EF4-FFF2-40B4-BE49-F238E27FC236}">
                <a16:creationId xmlns:a16="http://schemas.microsoft.com/office/drawing/2014/main" id="{B877C0F8-0DB4-F877-423A-D59E9411E425}"/>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sp>
        <p:nvSpPr>
          <p:cNvPr id="8" name="Slide Number Placeholder 1">
            <a:extLst>
              <a:ext uri="{FF2B5EF4-FFF2-40B4-BE49-F238E27FC236}">
                <a16:creationId xmlns:a16="http://schemas.microsoft.com/office/drawing/2014/main" id="{7940174F-6F42-11EB-8880-97CB51A3908F}"/>
              </a:ext>
            </a:extLst>
          </p:cNvPr>
          <p:cNvSpPr>
            <a:spLocks noGrp="1"/>
          </p:cNvSpPr>
          <p:nvPr>
            <p:ph type="sldNum" sz="quarter" idx="12"/>
          </p:nvPr>
        </p:nvSpPr>
        <p:spPr>
          <a:xfrm>
            <a:off x="11868150" y="6477000"/>
            <a:ext cx="323850" cy="365125"/>
          </a:xfrm>
        </p:spPr>
        <p:txBody>
          <a:bodyPr/>
          <a:lstStyle/>
          <a:p>
            <a:fld id="{9AB8AE07-05E0-405B-B2DE-AAD516E8A9F0}" type="slidenum">
              <a:rPr lang="en-US" smtClean="0"/>
              <a:t>3</a:t>
            </a:fld>
            <a:endParaRPr lang="en-US" dirty="0"/>
          </a:p>
        </p:txBody>
      </p:sp>
      <p:sp>
        <p:nvSpPr>
          <p:cNvPr id="10" name="TextBox 9">
            <a:extLst>
              <a:ext uri="{FF2B5EF4-FFF2-40B4-BE49-F238E27FC236}">
                <a16:creationId xmlns:a16="http://schemas.microsoft.com/office/drawing/2014/main" id="{316B6410-C66D-C288-4C18-E7F255CF997A}"/>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1987765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436" y="327565"/>
            <a:ext cx="9291470" cy="563562"/>
          </a:xfrm>
        </p:spPr>
        <p:txBody>
          <a:bodyPr>
            <a:noAutofit/>
          </a:bodyPr>
          <a:lstStyle/>
          <a:p>
            <a:r>
              <a:rPr lang="en-US" sz="3600" b="1" dirty="0">
                <a:solidFill>
                  <a:srgbClr val="002060"/>
                </a:solidFill>
                <a:latin typeface="Times New Roman" panose="02020603050405020304" pitchFamily="18" charset="0"/>
                <a:cs typeface="Times New Roman" panose="02020603050405020304" pitchFamily="18" charset="0"/>
              </a:rPr>
              <a:t>Background– Ventilation schemes</a:t>
            </a:r>
          </a:p>
        </p:txBody>
      </p:sp>
      <p:sp>
        <p:nvSpPr>
          <p:cNvPr id="8" name="Slide Number Placeholder 7"/>
          <p:cNvSpPr>
            <a:spLocks noGrp="1"/>
          </p:cNvSpPr>
          <p:nvPr>
            <p:ph type="sldNum" sz="quarter" idx="12"/>
          </p:nvPr>
        </p:nvSpPr>
        <p:spPr/>
        <p:txBody>
          <a:bodyPr/>
          <a:lstStyle/>
          <a:p>
            <a:fld id="{FD163276-FDCA-4A8C-9EFD-533FF085470E}" type="slidenum">
              <a:rPr lang="en-US" smtClean="0"/>
              <a:pPr/>
              <a:t>4</a:t>
            </a:fld>
            <a:endParaRPr lang="en-US" dirty="0"/>
          </a:p>
        </p:txBody>
      </p:sp>
      <p:sp>
        <p:nvSpPr>
          <p:cNvPr id="18" name="TextBox 17">
            <a:extLst>
              <a:ext uri="{FF2B5EF4-FFF2-40B4-BE49-F238E27FC236}">
                <a16:creationId xmlns:a16="http://schemas.microsoft.com/office/drawing/2014/main" id="{19D1C7D0-BD3D-48EF-9D45-120B213618E3}"/>
              </a:ext>
            </a:extLst>
          </p:cNvPr>
          <p:cNvSpPr txBox="1"/>
          <p:nvPr/>
        </p:nvSpPr>
        <p:spPr>
          <a:xfrm>
            <a:off x="6096000" y="1182972"/>
            <a:ext cx="4587923" cy="470898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dirty="0">
                <a:latin typeface="Times New Roman" panose="02020603050405020304" pitchFamily="18" charset="0"/>
                <a:cs typeface="Times New Roman" panose="02020603050405020304" pitchFamily="18" charset="0"/>
              </a:rPr>
              <a:t>Large-opening mines account for ~ 60% of the metal and nonmetal mines operating in the United States.</a:t>
            </a: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Mine ventilation schemes and challenges</a:t>
            </a:r>
          </a:p>
          <a:p>
            <a:pPr algn="ctr">
              <a:spcBef>
                <a:spcPts val="600"/>
              </a:spcBef>
              <a:spcAft>
                <a:spcPts val="600"/>
              </a:spcAft>
            </a:pPr>
            <a:r>
              <a:rPr lang="en-US" sz="2000" b="1" dirty="0">
                <a:latin typeface="Times New Roman" panose="02020603050405020304" pitchFamily="18" charset="0"/>
                <a:cs typeface="Times New Roman" panose="02020603050405020304" pitchFamily="18" charset="0"/>
              </a:rPr>
              <a:t>Perimeter </a:t>
            </a:r>
          </a:p>
          <a:p>
            <a:pPr marL="342900" indent="-342900">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Unquantified exchange between perimeter and center mined out regions</a:t>
            </a:r>
          </a:p>
          <a:p>
            <a:pPr marL="342900" indent="-342900">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Booster fan placement</a:t>
            </a:r>
          </a:p>
          <a:p>
            <a:pPr algn="ctr">
              <a:spcBef>
                <a:spcPts val="600"/>
              </a:spcBef>
              <a:spcAft>
                <a:spcPts val="600"/>
              </a:spcAft>
            </a:pPr>
            <a:r>
              <a:rPr lang="en-US" sz="2000" b="1" dirty="0">
                <a:latin typeface="Times New Roman" panose="02020603050405020304" pitchFamily="18" charset="0"/>
                <a:cs typeface="Times New Roman" panose="02020603050405020304" pitchFamily="18" charset="0"/>
              </a:rPr>
              <a:t>Split (and unit)</a:t>
            </a:r>
          </a:p>
          <a:p>
            <a:pPr marL="342900" indent="-342900">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Imbalanced airflow around corners</a:t>
            </a:r>
          </a:p>
          <a:p>
            <a:pPr marL="342900" indent="-342900">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Less feasible for larger mines</a:t>
            </a:r>
          </a:p>
          <a:p>
            <a:pPr>
              <a:spcBef>
                <a:spcPts val="600"/>
              </a:spcBef>
              <a:spcAft>
                <a:spcPts val="600"/>
              </a:spcAft>
            </a:pPr>
            <a:endParaRPr lang="en-US"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74BE416-F8BC-47D5-9E85-B849AE2246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6098" y="4276281"/>
            <a:ext cx="3027445" cy="2036479"/>
          </a:xfrm>
          <a:prstGeom prst="rect">
            <a:avLst/>
          </a:prstGeom>
        </p:spPr>
      </p:pic>
      <p:grpSp>
        <p:nvGrpSpPr>
          <p:cNvPr id="11" name="Group 10">
            <a:extLst>
              <a:ext uri="{FF2B5EF4-FFF2-40B4-BE49-F238E27FC236}">
                <a16:creationId xmlns:a16="http://schemas.microsoft.com/office/drawing/2014/main" id="{76DE5174-7220-4A43-AF7A-F0E18A18C71F}"/>
              </a:ext>
            </a:extLst>
          </p:cNvPr>
          <p:cNvGrpSpPr/>
          <p:nvPr/>
        </p:nvGrpSpPr>
        <p:grpSpPr>
          <a:xfrm>
            <a:off x="1201271" y="973952"/>
            <a:ext cx="4060798" cy="3302329"/>
            <a:chOff x="593678" y="936776"/>
            <a:chExt cx="4060798" cy="3302329"/>
          </a:xfrm>
        </p:grpSpPr>
        <p:pic>
          <p:nvPicPr>
            <p:cNvPr id="3" name="Picture 2">
              <a:extLst>
                <a:ext uri="{FF2B5EF4-FFF2-40B4-BE49-F238E27FC236}">
                  <a16:creationId xmlns:a16="http://schemas.microsoft.com/office/drawing/2014/main" id="{EB1AE45E-F277-42FE-87A2-15DB92F081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678" y="1141010"/>
              <a:ext cx="4060798" cy="3098095"/>
            </a:xfrm>
            <a:prstGeom prst="rect">
              <a:avLst/>
            </a:prstGeom>
          </p:spPr>
        </p:pic>
        <p:pic>
          <p:nvPicPr>
            <p:cNvPr id="10" name="Picture 9">
              <a:extLst>
                <a:ext uri="{FF2B5EF4-FFF2-40B4-BE49-F238E27FC236}">
                  <a16:creationId xmlns:a16="http://schemas.microsoft.com/office/drawing/2014/main" id="{60089F8A-7D2B-48CD-962E-B9A82A217A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4877" y="936776"/>
              <a:ext cx="1883828" cy="408468"/>
            </a:xfrm>
            <a:prstGeom prst="rect">
              <a:avLst/>
            </a:prstGeom>
          </p:spPr>
        </p:pic>
      </p:grpSp>
      <p:sp>
        <p:nvSpPr>
          <p:cNvPr id="7" name="TextBox 6">
            <a:extLst>
              <a:ext uri="{FF2B5EF4-FFF2-40B4-BE49-F238E27FC236}">
                <a16:creationId xmlns:a16="http://schemas.microsoft.com/office/drawing/2014/main" id="{4D55FF48-AEDA-D9A8-6EA8-4806B993F132}"/>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CC8AE8DB-6AED-F587-8A1A-09C76C27E5E9}"/>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13" name="TextBox 12">
            <a:extLst>
              <a:ext uri="{FF2B5EF4-FFF2-40B4-BE49-F238E27FC236}">
                <a16:creationId xmlns:a16="http://schemas.microsoft.com/office/drawing/2014/main" id="{3D3CB53F-3762-17A2-0AEB-0C862F8A4596}"/>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4" name="TextBox 13">
            <a:extLst>
              <a:ext uri="{FF2B5EF4-FFF2-40B4-BE49-F238E27FC236}">
                <a16:creationId xmlns:a16="http://schemas.microsoft.com/office/drawing/2014/main" id="{8E4D81C2-D689-39A8-6BB7-DFA15EC5B7A3}"/>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17" name="Picture 16">
            <a:extLst>
              <a:ext uri="{FF2B5EF4-FFF2-40B4-BE49-F238E27FC236}">
                <a16:creationId xmlns:a16="http://schemas.microsoft.com/office/drawing/2014/main" id="{A1D3B08D-5336-1E7D-48AD-C9E5BAFE6A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19" name="Slide Number Placeholder 1">
            <a:extLst>
              <a:ext uri="{FF2B5EF4-FFF2-40B4-BE49-F238E27FC236}">
                <a16:creationId xmlns:a16="http://schemas.microsoft.com/office/drawing/2014/main" id="{F7B73650-25D0-82F0-F6D5-EEE69D2C9D99}"/>
              </a:ext>
            </a:extLst>
          </p:cNvPr>
          <p:cNvSpPr txBox="1">
            <a:spLocks/>
          </p:cNvSpPr>
          <p:nvPr/>
        </p:nvSpPr>
        <p:spPr>
          <a:xfrm>
            <a:off x="11868150" y="6477000"/>
            <a:ext cx="323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8AE07-05E0-405B-B2DE-AAD516E8A9F0}" type="slidenum">
              <a:rPr lang="en-US" smtClean="0"/>
              <a:pPr/>
              <a:t>4</a:t>
            </a:fld>
            <a:endParaRPr lang="en-US" dirty="0"/>
          </a:p>
        </p:txBody>
      </p:sp>
      <p:sp>
        <p:nvSpPr>
          <p:cNvPr id="4" name="TextBox 3">
            <a:extLst>
              <a:ext uri="{FF2B5EF4-FFF2-40B4-BE49-F238E27FC236}">
                <a16:creationId xmlns:a16="http://schemas.microsoft.com/office/drawing/2014/main" id="{C485056F-38C6-8522-E1D2-42F043370FA5}"/>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346380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fade">
                                      <p:cBhvr>
                                        <p:cTn id="7" dur="1000"/>
                                        <p:tgtEl>
                                          <p:spTgt spid="18">
                                            <p:txEl>
                                              <p:pRg st="5" end="5"/>
                                            </p:txEl>
                                          </p:spTgt>
                                        </p:tgtEl>
                                      </p:cBhvr>
                                    </p:animEffect>
                                    <p:anim calcmode="lin" valueType="num">
                                      <p:cBhvr>
                                        <p:cTn id="8"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xEl>
                                              <p:pRg st="6" end="6"/>
                                            </p:txEl>
                                          </p:spTgt>
                                        </p:tgtEl>
                                        <p:attrNameLst>
                                          <p:attrName>style.visibility</p:attrName>
                                        </p:attrNameLst>
                                      </p:cBhvr>
                                      <p:to>
                                        <p:strVal val="visible"/>
                                      </p:to>
                                    </p:set>
                                    <p:animEffect transition="in" filter="fade">
                                      <p:cBhvr>
                                        <p:cTn id="12" dur="1000"/>
                                        <p:tgtEl>
                                          <p:spTgt spid="18">
                                            <p:txEl>
                                              <p:pRg st="6" end="6"/>
                                            </p:txEl>
                                          </p:spTgt>
                                        </p:tgtEl>
                                      </p:cBhvr>
                                    </p:animEffect>
                                    <p:anim calcmode="lin" valueType="num">
                                      <p:cBhvr>
                                        <p:cTn id="13"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animEffect transition="in" filter="fade">
                                      <p:cBhvr>
                                        <p:cTn id="17" dur="1000"/>
                                        <p:tgtEl>
                                          <p:spTgt spid="18">
                                            <p:txEl>
                                              <p:pRg st="7" end="7"/>
                                            </p:txEl>
                                          </p:spTgt>
                                        </p:tgtEl>
                                      </p:cBhvr>
                                    </p:animEffect>
                                    <p:anim calcmode="lin" valueType="num">
                                      <p:cBhvr>
                                        <p:cTn id="18"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7" end="7"/>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436" y="327565"/>
            <a:ext cx="10213714" cy="563562"/>
          </a:xfrm>
        </p:spPr>
        <p:txBody>
          <a:bodyPr>
            <a:noAutofit/>
          </a:bodyPr>
          <a:lstStyle/>
          <a:p>
            <a:r>
              <a:rPr lang="en-US" sz="3600" b="1" dirty="0">
                <a:solidFill>
                  <a:srgbClr val="002060"/>
                </a:solidFill>
                <a:latin typeface="Times New Roman" panose="02020603050405020304" pitchFamily="18" charset="0"/>
                <a:cs typeface="Times New Roman" panose="02020603050405020304" pitchFamily="18" charset="0"/>
              </a:rPr>
              <a:t>Background– Booster Fan Studies</a:t>
            </a:r>
          </a:p>
        </p:txBody>
      </p:sp>
      <p:sp>
        <p:nvSpPr>
          <p:cNvPr id="8" name="Slide Number Placeholder 7"/>
          <p:cNvSpPr>
            <a:spLocks noGrp="1"/>
          </p:cNvSpPr>
          <p:nvPr>
            <p:ph type="sldNum" sz="quarter" idx="12"/>
          </p:nvPr>
        </p:nvSpPr>
        <p:spPr/>
        <p:txBody>
          <a:bodyPr/>
          <a:lstStyle/>
          <a:p>
            <a:fld id="{FD163276-FDCA-4A8C-9EFD-533FF085470E}" type="slidenum">
              <a:rPr lang="en-US" smtClean="0"/>
              <a:pPr/>
              <a:t>5</a:t>
            </a:fld>
            <a:endParaRPr lang="en-US" dirty="0"/>
          </a:p>
        </p:txBody>
      </p:sp>
      <p:sp>
        <p:nvSpPr>
          <p:cNvPr id="18" name="TextBox 17">
            <a:extLst>
              <a:ext uri="{FF2B5EF4-FFF2-40B4-BE49-F238E27FC236}">
                <a16:creationId xmlns:a16="http://schemas.microsoft.com/office/drawing/2014/main" id="{19D1C7D0-BD3D-48EF-9D45-120B213618E3}"/>
              </a:ext>
            </a:extLst>
          </p:cNvPr>
          <p:cNvSpPr txBox="1"/>
          <p:nvPr/>
        </p:nvSpPr>
        <p:spPr>
          <a:xfrm>
            <a:off x="571974" y="1077649"/>
            <a:ext cx="5235000" cy="29238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228600" lvl="1">
              <a:spcBef>
                <a:spcPts val="600"/>
              </a:spcBef>
            </a:pPr>
            <a:r>
              <a:rPr lang="en-US" b="1" dirty="0">
                <a:latin typeface="Times New Roman" panose="02020603050405020304" pitchFamily="18" charset="0"/>
                <a:cs typeface="Times New Roman" panose="02020603050405020304" pitchFamily="18" charset="0"/>
              </a:rPr>
              <a:t>Booster fan Studies in large opening environments</a:t>
            </a:r>
          </a:p>
          <a:p>
            <a:pPr marL="571500" lvl="1" indent="-17145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Dunn et al., 1983 - Testing Jet Fans in Metal/Nonmetal mines with Large Cross-Sectional Airways</a:t>
            </a:r>
          </a:p>
          <a:p>
            <a:pPr marL="571500" lvl="1" indent="-17145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Krog and Grau, 2006 - Fan selection for Large opening mines Vane-axial or Propellor fans - Which to choose?</a:t>
            </a:r>
          </a:p>
          <a:p>
            <a:pPr marL="571500" lvl="1" indent="-17145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Grau and Krog, 2009 Ventilating large opening mines</a:t>
            </a:r>
          </a:p>
          <a:p>
            <a:pPr marL="571500" lvl="1" indent="-17145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Sun et al., 2018 fan placement for tunnel (drift) application</a:t>
            </a:r>
          </a:p>
        </p:txBody>
      </p:sp>
      <p:sp>
        <p:nvSpPr>
          <p:cNvPr id="3" name="TextBox 2">
            <a:extLst>
              <a:ext uri="{FF2B5EF4-FFF2-40B4-BE49-F238E27FC236}">
                <a16:creationId xmlns:a16="http://schemas.microsoft.com/office/drawing/2014/main" id="{C99A6A71-FC69-4080-605A-D6D76F39B9FF}"/>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BF5D59FC-31A2-2CA3-239B-92A821648750}"/>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9" name="TextBox 8">
            <a:extLst>
              <a:ext uri="{FF2B5EF4-FFF2-40B4-BE49-F238E27FC236}">
                <a16:creationId xmlns:a16="http://schemas.microsoft.com/office/drawing/2014/main" id="{9854E268-931C-9AFD-2F8A-47ABEA152FF5}"/>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0" name="TextBox 9">
            <a:extLst>
              <a:ext uri="{FF2B5EF4-FFF2-40B4-BE49-F238E27FC236}">
                <a16:creationId xmlns:a16="http://schemas.microsoft.com/office/drawing/2014/main" id="{0748C048-A5EA-D9D0-8E5B-083920895D6F}"/>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12" name="Picture 2">
            <a:extLst>
              <a:ext uri="{FF2B5EF4-FFF2-40B4-BE49-F238E27FC236}">
                <a16:creationId xmlns:a16="http://schemas.microsoft.com/office/drawing/2014/main" id="{47FDEC50-6A45-F4E5-210F-D289E17A70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6299" y="3514048"/>
            <a:ext cx="2847975" cy="26860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4AF41913-9261-9A97-B778-0725322EFAE0}"/>
              </a:ext>
            </a:extLst>
          </p:cNvPr>
          <p:cNvSpPr txBox="1"/>
          <p:nvPr/>
        </p:nvSpPr>
        <p:spPr>
          <a:xfrm>
            <a:off x="10754491" y="5489182"/>
            <a:ext cx="11986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Figure 10 from Sun et al., 2018</a:t>
            </a:r>
          </a:p>
        </p:txBody>
      </p:sp>
      <p:pic>
        <p:nvPicPr>
          <p:cNvPr id="24" name="Picture 23">
            <a:extLst>
              <a:ext uri="{FF2B5EF4-FFF2-40B4-BE49-F238E27FC236}">
                <a16:creationId xmlns:a16="http://schemas.microsoft.com/office/drawing/2014/main" id="{B298E88C-B2D4-781D-360D-F507C7737F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4360" y="4123932"/>
            <a:ext cx="3257550" cy="2643094"/>
          </a:xfrm>
          <a:prstGeom prst="rect">
            <a:avLst/>
          </a:prstGeom>
        </p:spPr>
      </p:pic>
      <p:pic>
        <p:nvPicPr>
          <p:cNvPr id="30" name="Picture 29">
            <a:extLst>
              <a:ext uri="{FF2B5EF4-FFF2-40B4-BE49-F238E27FC236}">
                <a16:creationId xmlns:a16="http://schemas.microsoft.com/office/drawing/2014/main" id="{0C4DB602-7071-1FA8-177F-BF77605375F2}"/>
              </a:ext>
            </a:extLst>
          </p:cNvPr>
          <p:cNvPicPr>
            <a:picLocks noChangeAspect="1"/>
          </p:cNvPicPr>
          <p:nvPr/>
        </p:nvPicPr>
        <p:blipFill>
          <a:blip r:embed="rId5"/>
          <a:stretch>
            <a:fillRect/>
          </a:stretch>
        </p:blipFill>
        <p:spPr>
          <a:xfrm>
            <a:off x="8953499" y="1029090"/>
            <a:ext cx="3144525" cy="2800103"/>
          </a:xfrm>
          <a:prstGeom prst="rect">
            <a:avLst/>
          </a:prstGeom>
        </p:spPr>
      </p:pic>
      <p:pic>
        <p:nvPicPr>
          <p:cNvPr id="224" name="Picture 223">
            <a:extLst>
              <a:ext uri="{FF2B5EF4-FFF2-40B4-BE49-F238E27FC236}">
                <a16:creationId xmlns:a16="http://schemas.microsoft.com/office/drawing/2014/main" id="{2AAB4BAA-75D7-1EFC-E3E1-E25C5DD3FED0}"/>
              </a:ext>
            </a:extLst>
          </p:cNvPr>
          <p:cNvPicPr>
            <a:picLocks noChangeAspect="1"/>
          </p:cNvPicPr>
          <p:nvPr/>
        </p:nvPicPr>
        <p:blipFill>
          <a:blip r:embed="rId6"/>
          <a:stretch>
            <a:fillRect/>
          </a:stretch>
        </p:blipFill>
        <p:spPr>
          <a:xfrm>
            <a:off x="5868689" y="964889"/>
            <a:ext cx="3144524" cy="2913237"/>
          </a:xfrm>
          <a:prstGeom prst="rect">
            <a:avLst/>
          </a:prstGeom>
        </p:spPr>
      </p:pic>
      <p:sp>
        <p:nvSpPr>
          <p:cNvPr id="225" name="TextBox 224">
            <a:extLst>
              <a:ext uri="{FF2B5EF4-FFF2-40B4-BE49-F238E27FC236}">
                <a16:creationId xmlns:a16="http://schemas.microsoft.com/office/drawing/2014/main" id="{5DCEFCF7-1BD9-E28C-91C9-2DEDF98B4AE7}"/>
              </a:ext>
            </a:extLst>
          </p:cNvPr>
          <p:cNvSpPr txBox="1"/>
          <p:nvPr/>
        </p:nvSpPr>
        <p:spPr>
          <a:xfrm>
            <a:off x="7159699" y="1056741"/>
            <a:ext cx="3028981"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Figures 30 and 31 from Dunn et al., 1983</a:t>
            </a:r>
          </a:p>
        </p:txBody>
      </p:sp>
      <p:sp>
        <p:nvSpPr>
          <p:cNvPr id="25" name="TextBox 24">
            <a:extLst>
              <a:ext uri="{FF2B5EF4-FFF2-40B4-BE49-F238E27FC236}">
                <a16:creationId xmlns:a16="http://schemas.microsoft.com/office/drawing/2014/main" id="{7E2868E7-6D8E-4A7C-9436-6B07D4DDDC94}"/>
              </a:ext>
            </a:extLst>
          </p:cNvPr>
          <p:cNvSpPr txBox="1"/>
          <p:nvPr/>
        </p:nvSpPr>
        <p:spPr>
          <a:xfrm>
            <a:off x="5404360" y="6595359"/>
            <a:ext cx="3154930"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6 from Krog and Grau, 2006</a:t>
            </a:r>
          </a:p>
        </p:txBody>
      </p:sp>
      <p:pic>
        <p:nvPicPr>
          <p:cNvPr id="226" name="Picture 225">
            <a:extLst>
              <a:ext uri="{FF2B5EF4-FFF2-40B4-BE49-F238E27FC236}">
                <a16:creationId xmlns:a16="http://schemas.microsoft.com/office/drawing/2014/main" id="{4356B9A2-EA9E-ACD8-FC51-4A9F02952198}"/>
              </a:ext>
            </a:extLst>
          </p:cNvPr>
          <p:cNvPicPr>
            <a:picLocks noChangeAspect="1"/>
          </p:cNvPicPr>
          <p:nvPr/>
        </p:nvPicPr>
        <p:blipFill>
          <a:blip r:embed="rId7"/>
          <a:stretch>
            <a:fillRect/>
          </a:stretch>
        </p:blipFill>
        <p:spPr>
          <a:xfrm>
            <a:off x="1115324" y="4032958"/>
            <a:ext cx="3180451" cy="2825042"/>
          </a:xfrm>
          <a:prstGeom prst="rect">
            <a:avLst/>
          </a:prstGeom>
        </p:spPr>
      </p:pic>
      <p:sp>
        <p:nvSpPr>
          <p:cNvPr id="227" name="TextBox 226">
            <a:extLst>
              <a:ext uri="{FF2B5EF4-FFF2-40B4-BE49-F238E27FC236}">
                <a16:creationId xmlns:a16="http://schemas.microsoft.com/office/drawing/2014/main" id="{D605B366-BA30-6C40-54ED-602C7531465A}"/>
              </a:ext>
            </a:extLst>
          </p:cNvPr>
          <p:cNvSpPr txBox="1"/>
          <p:nvPr/>
        </p:nvSpPr>
        <p:spPr>
          <a:xfrm>
            <a:off x="2652044" y="4029025"/>
            <a:ext cx="3154930"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4 from Grau and Krog, 2009</a:t>
            </a:r>
          </a:p>
        </p:txBody>
      </p:sp>
      <p:pic>
        <p:nvPicPr>
          <p:cNvPr id="229" name="Picture 228">
            <a:extLst>
              <a:ext uri="{FF2B5EF4-FFF2-40B4-BE49-F238E27FC236}">
                <a16:creationId xmlns:a16="http://schemas.microsoft.com/office/drawing/2014/main" id="{0FD4AED4-7A62-1EFB-6C0C-D4F2EEA864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30" name="Slide Number Placeholder 1">
            <a:extLst>
              <a:ext uri="{FF2B5EF4-FFF2-40B4-BE49-F238E27FC236}">
                <a16:creationId xmlns:a16="http://schemas.microsoft.com/office/drawing/2014/main" id="{026CA47F-34F3-D1BC-8F73-B88DEF604B98}"/>
              </a:ext>
            </a:extLst>
          </p:cNvPr>
          <p:cNvSpPr txBox="1">
            <a:spLocks/>
          </p:cNvSpPr>
          <p:nvPr/>
        </p:nvSpPr>
        <p:spPr>
          <a:xfrm>
            <a:off x="11868150" y="6477000"/>
            <a:ext cx="323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8AE07-05E0-405B-B2DE-AAD516E8A9F0}" type="slidenum">
              <a:rPr lang="en-US" smtClean="0"/>
              <a:pPr/>
              <a:t>5</a:t>
            </a:fld>
            <a:endParaRPr lang="en-US" dirty="0"/>
          </a:p>
        </p:txBody>
      </p:sp>
      <p:sp>
        <p:nvSpPr>
          <p:cNvPr id="5" name="TextBox 4">
            <a:extLst>
              <a:ext uri="{FF2B5EF4-FFF2-40B4-BE49-F238E27FC236}">
                <a16:creationId xmlns:a16="http://schemas.microsoft.com/office/drawing/2014/main" id="{E0BD76A8-BA4F-34B0-1329-3255F49C89E1}"/>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5808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AF0C937-C5E4-0810-0DC1-F40C84E2C33F}"/>
              </a:ext>
            </a:extLst>
          </p:cNvPr>
          <p:cNvPicPr>
            <a:picLocks noChangeAspect="1"/>
          </p:cNvPicPr>
          <p:nvPr/>
        </p:nvPicPr>
        <p:blipFill>
          <a:blip r:embed="rId3"/>
          <a:stretch>
            <a:fillRect/>
          </a:stretch>
        </p:blipFill>
        <p:spPr>
          <a:xfrm>
            <a:off x="4323076" y="3231977"/>
            <a:ext cx="5010706" cy="3445801"/>
          </a:xfrm>
          <a:prstGeom prst="rect">
            <a:avLst/>
          </a:prstGeom>
        </p:spPr>
      </p:pic>
      <p:sp>
        <p:nvSpPr>
          <p:cNvPr id="2" name="Title 1"/>
          <p:cNvSpPr>
            <a:spLocks noGrp="1"/>
          </p:cNvSpPr>
          <p:nvPr>
            <p:ph type="title"/>
          </p:nvPr>
        </p:nvSpPr>
        <p:spPr>
          <a:xfrm>
            <a:off x="892436" y="327565"/>
            <a:ext cx="10213714" cy="563562"/>
          </a:xfrm>
        </p:spPr>
        <p:txBody>
          <a:bodyPr>
            <a:noAutofit/>
          </a:bodyPr>
          <a:lstStyle/>
          <a:p>
            <a:r>
              <a:rPr lang="en-US" sz="3600" b="1" dirty="0">
                <a:solidFill>
                  <a:srgbClr val="002060"/>
                </a:solidFill>
                <a:latin typeface="Times New Roman" panose="02020603050405020304" pitchFamily="18" charset="0"/>
                <a:cs typeface="Times New Roman" panose="02020603050405020304" pitchFamily="18" charset="0"/>
              </a:rPr>
              <a:t>Background– NIOSH studies in 2000’s and others</a:t>
            </a:r>
          </a:p>
        </p:txBody>
      </p:sp>
      <p:sp>
        <p:nvSpPr>
          <p:cNvPr id="8" name="Slide Number Placeholder 7"/>
          <p:cNvSpPr>
            <a:spLocks noGrp="1"/>
          </p:cNvSpPr>
          <p:nvPr>
            <p:ph type="sldNum" sz="quarter" idx="12"/>
          </p:nvPr>
        </p:nvSpPr>
        <p:spPr/>
        <p:txBody>
          <a:bodyPr/>
          <a:lstStyle/>
          <a:p>
            <a:fld id="{FD163276-FDCA-4A8C-9EFD-533FF085470E}" type="slidenum">
              <a:rPr lang="en-US" smtClean="0"/>
              <a:pPr/>
              <a:t>6</a:t>
            </a:fld>
            <a:endParaRPr lang="en-US" dirty="0"/>
          </a:p>
        </p:txBody>
      </p:sp>
      <p:sp>
        <p:nvSpPr>
          <p:cNvPr id="18" name="TextBox 17">
            <a:extLst>
              <a:ext uri="{FF2B5EF4-FFF2-40B4-BE49-F238E27FC236}">
                <a16:creationId xmlns:a16="http://schemas.microsoft.com/office/drawing/2014/main" id="{19D1C7D0-BD3D-48EF-9D45-120B213618E3}"/>
              </a:ext>
            </a:extLst>
          </p:cNvPr>
          <p:cNvSpPr txBox="1"/>
          <p:nvPr/>
        </p:nvSpPr>
        <p:spPr>
          <a:xfrm>
            <a:off x="652404" y="1148139"/>
            <a:ext cx="10069108" cy="13388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lvl="1">
              <a:spcBef>
                <a:spcPts val="600"/>
              </a:spcBef>
            </a:pPr>
            <a:r>
              <a:rPr lang="en-US" b="1" dirty="0">
                <a:latin typeface="Times New Roman" panose="02020603050405020304" pitchFamily="18" charset="0"/>
                <a:cs typeface="Times New Roman" panose="02020603050405020304" pitchFamily="18" charset="0"/>
              </a:rPr>
              <a:t>Airflow studies in large opening environments</a:t>
            </a:r>
          </a:p>
          <a:p>
            <a:pPr marL="800100" lvl="1" indent="-34290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Krog et al., 2004 - Ventilation planning layouts for Large opening mines</a:t>
            </a:r>
          </a:p>
          <a:p>
            <a:pPr marL="800100" lvl="1" indent="-34290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Grau et al., 2004 - Raising the bar of ventilation for large-opening stone mines</a:t>
            </a:r>
          </a:p>
          <a:p>
            <a:pPr marL="800100" lvl="1" indent="-342900">
              <a:spcBef>
                <a:spcPts val="600"/>
              </a:spcBef>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Grau et al., 2006 - Maximizing the ventilation of large-opening mines</a:t>
            </a:r>
          </a:p>
        </p:txBody>
      </p:sp>
      <p:sp>
        <p:nvSpPr>
          <p:cNvPr id="3" name="TextBox 2">
            <a:extLst>
              <a:ext uri="{FF2B5EF4-FFF2-40B4-BE49-F238E27FC236}">
                <a16:creationId xmlns:a16="http://schemas.microsoft.com/office/drawing/2014/main" id="{C99A6A71-FC69-4080-605A-D6D76F39B9FF}"/>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BF5D59FC-31A2-2CA3-239B-92A821648750}"/>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9" name="TextBox 8">
            <a:extLst>
              <a:ext uri="{FF2B5EF4-FFF2-40B4-BE49-F238E27FC236}">
                <a16:creationId xmlns:a16="http://schemas.microsoft.com/office/drawing/2014/main" id="{9854E268-931C-9AFD-2F8A-47ABEA152FF5}"/>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0" name="TextBox 9">
            <a:extLst>
              <a:ext uri="{FF2B5EF4-FFF2-40B4-BE49-F238E27FC236}">
                <a16:creationId xmlns:a16="http://schemas.microsoft.com/office/drawing/2014/main" id="{0748C048-A5EA-D9D0-8E5B-083920895D6F}"/>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7" name="Picture 26">
            <a:extLst>
              <a:ext uri="{FF2B5EF4-FFF2-40B4-BE49-F238E27FC236}">
                <a16:creationId xmlns:a16="http://schemas.microsoft.com/office/drawing/2014/main" id="{F85DB559-FF8A-AA59-4D61-F5DDD1FE27C7}"/>
              </a:ext>
            </a:extLst>
          </p:cNvPr>
          <p:cNvPicPr>
            <a:picLocks noChangeAspect="1"/>
          </p:cNvPicPr>
          <p:nvPr/>
        </p:nvPicPr>
        <p:blipFill>
          <a:blip r:embed="rId4"/>
          <a:stretch>
            <a:fillRect/>
          </a:stretch>
        </p:blipFill>
        <p:spPr>
          <a:xfrm>
            <a:off x="-2039" y="2895458"/>
            <a:ext cx="4350671" cy="3460892"/>
          </a:xfrm>
          <a:prstGeom prst="rect">
            <a:avLst/>
          </a:prstGeom>
        </p:spPr>
      </p:pic>
      <p:sp>
        <p:nvSpPr>
          <p:cNvPr id="28" name="TextBox 27">
            <a:extLst>
              <a:ext uri="{FF2B5EF4-FFF2-40B4-BE49-F238E27FC236}">
                <a16:creationId xmlns:a16="http://schemas.microsoft.com/office/drawing/2014/main" id="{5FF0A31D-6A1B-614D-13A3-E4FF8D782208}"/>
              </a:ext>
            </a:extLst>
          </p:cNvPr>
          <p:cNvSpPr txBox="1"/>
          <p:nvPr/>
        </p:nvSpPr>
        <p:spPr>
          <a:xfrm>
            <a:off x="1096532" y="2773060"/>
            <a:ext cx="2633776"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16 from Krog et al., 2004</a:t>
            </a:r>
          </a:p>
        </p:txBody>
      </p:sp>
      <p:pic>
        <p:nvPicPr>
          <p:cNvPr id="22" name="Picture 21">
            <a:extLst>
              <a:ext uri="{FF2B5EF4-FFF2-40B4-BE49-F238E27FC236}">
                <a16:creationId xmlns:a16="http://schemas.microsoft.com/office/drawing/2014/main" id="{9A6ACE13-0B1C-C9BD-0B2B-0B0890C599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07865" y="992021"/>
            <a:ext cx="3788049" cy="2817407"/>
          </a:xfrm>
          <a:prstGeom prst="rect">
            <a:avLst/>
          </a:prstGeom>
        </p:spPr>
      </p:pic>
      <p:sp>
        <p:nvSpPr>
          <p:cNvPr id="23" name="TextBox 22">
            <a:extLst>
              <a:ext uri="{FF2B5EF4-FFF2-40B4-BE49-F238E27FC236}">
                <a16:creationId xmlns:a16="http://schemas.microsoft.com/office/drawing/2014/main" id="{E759158A-5AC2-3D58-3A75-507F7CEBA87E}"/>
              </a:ext>
            </a:extLst>
          </p:cNvPr>
          <p:cNvSpPr txBox="1"/>
          <p:nvPr/>
        </p:nvSpPr>
        <p:spPr>
          <a:xfrm>
            <a:off x="9085729" y="985507"/>
            <a:ext cx="2633776"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10 from Grau et al., 2004</a:t>
            </a:r>
          </a:p>
        </p:txBody>
      </p:sp>
      <p:sp>
        <p:nvSpPr>
          <p:cNvPr id="30" name="TextBox 29">
            <a:extLst>
              <a:ext uri="{FF2B5EF4-FFF2-40B4-BE49-F238E27FC236}">
                <a16:creationId xmlns:a16="http://schemas.microsoft.com/office/drawing/2014/main" id="{FB275FAA-5043-B35A-4C0C-438C24ED6518}"/>
              </a:ext>
            </a:extLst>
          </p:cNvPr>
          <p:cNvSpPr txBox="1"/>
          <p:nvPr/>
        </p:nvSpPr>
        <p:spPr>
          <a:xfrm>
            <a:off x="5400292" y="2954978"/>
            <a:ext cx="2633776"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5 from Grau et al., 2006</a:t>
            </a:r>
          </a:p>
        </p:txBody>
      </p:sp>
      <p:pic>
        <p:nvPicPr>
          <p:cNvPr id="31" name="Picture 30">
            <a:extLst>
              <a:ext uri="{FF2B5EF4-FFF2-40B4-BE49-F238E27FC236}">
                <a16:creationId xmlns:a16="http://schemas.microsoft.com/office/drawing/2014/main" id="{A3A11255-BAD9-E517-A993-539251CBC8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24" name="Slide Number Placeholder 1">
            <a:extLst>
              <a:ext uri="{FF2B5EF4-FFF2-40B4-BE49-F238E27FC236}">
                <a16:creationId xmlns:a16="http://schemas.microsoft.com/office/drawing/2014/main" id="{82660C6E-C3EC-5F3D-398E-F3DE6FE4599B}"/>
              </a:ext>
            </a:extLst>
          </p:cNvPr>
          <p:cNvSpPr txBox="1">
            <a:spLocks/>
          </p:cNvSpPr>
          <p:nvPr/>
        </p:nvSpPr>
        <p:spPr>
          <a:xfrm>
            <a:off x="11868150" y="6477000"/>
            <a:ext cx="323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8AE07-05E0-405B-B2DE-AAD516E8A9F0}" type="slidenum">
              <a:rPr lang="en-US" smtClean="0"/>
              <a:pPr/>
              <a:t>6</a:t>
            </a:fld>
            <a:endParaRPr lang="en-US" dirty="0"/>
          </a:p>
        </p:txBody>
      </p:sp>
      <p:sp>
        <p:nvSpPr>
          <p:cNvPr id="4" name="TextBox 3">
            <a:extLst>
              <a:ext uri="{FF2B5EF4-FFF2-40B4-BE49-F238E27FC236}">
                <a16:creationId xmlns:a16="http://schemas.microsoft.com/office/drawing/2014/main" id="{823E1159-A76E-135D-0E0C-C4712ED479AF}"/>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1769751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436" y="327565"/>
            <a:ext cx="9291470" cy="563562"/>
          </a:xfrm>
        </p:spPr>
        <p:txBody>
          <a:bodyPr>
            <a:noAutofit/>
          </a:bodyPr>
          <a:lstStyle/>
          <a:p>
            <a:r>
              <a:rPr lang="en-US" sz="3600" b="1" dirty="0">
                <a:solidFill>
                  <a:srgbClr val="002060"/>
                </a:solidFill>
                <a:latin typeface="Times New Roman" panose="02020603050405020304" pitchFamily="18" charset="0"/>
                <a:cs typeface="Times New Roman" panose="02020603050405020304" pitchFamily="18" charset="0"/>
              </a:rPr>
              <a:t>Background– CFD background</a:t>
            </a:r>
          </a:p>
        </p:txBody>
      </p:sp>
      <p:sp>
        <p:nvSpPr>
          <p:cNvPr id="8" name="Slide Number Placeholder 7"/>
          <p:cNvSpPr>
            <a:spLocks noGrp="1"/>
          </p:cNvSpPr>
          <p:nvPr>
            <p:ph type="sldNum" sz="quarter" idx="12"/>
          </p:nvPr>
        </p:nvSpPr>
        <p:spPr/>
        <p:txBody>
          <a:bodyPr/>
          <a:lstStyle/>
          <a:p>
            <a:fld id="{FD163276-FDCA-4A8C-9EFD-533FF085470E}" type="slidenum">
              <a:rPr lang="en-US" smtClean="0"/>
              <a:pPr/>
              <a:t>7</a:t>
            </a:fld>
            <a:endParaRPr lang="en-US" dirty="0"/>
          </a:p>
        </p:txBody>
      </p:sp>
      <p:sp>
        <p:nvSpPr>
          <p:cNvPr id="18" name="TextBox 17">
            <a:extLst>
              <a:ext uri="{FF2B5EF4-FFF2-40B4-BE49-F238E27FC236}">
                <a16:creationId xmlns:a16="http://schemas.microsoft.com/office/drawing/2014/main" id="{19D1C7D0-BD3D-48EF-9D45-120B213618E3}"/>
              </a:ext>
            </a:extLst>
          </p:cNvPr>
          <p:cNvSpPr txBox="1"/>
          <p:nvPr/>
        </p:nvSpPr>
        <p:spPr>
          <a:xfrm>
            <a:off x="680981" y="1148138"/>
            <a:ext cx="3702599"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marL="342900" indent="-342900">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CFD is widely used throughout the mining industry </a:t>
            </a:r>
          </a:p>
          <a:p>
            <a:pPr marL="800100" lvl="1" indent="-34290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Mine ventilation airflow</a:t>
            </a:r>
          </a:p>
          <a:p>
            <a:pPr marL="800100" lvl="1" indent="-34290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Dust/pollutant dispersion and control</a:t>
            </a:r>
          </a:p>
          <a:p>
            <a:pPr marL="800100" lvl="1" indent="-34290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Others</a:t>
            </a:r>
          </a:p>
          <a:p>
            <a:pPr marL="342900" indent="-342900">
              <a:spcAft>
                <a:spcPts val="600"/>
              </a:spcAft>
              <a:buFont typeface="Wingdings" panose="05000000000000000000" pitchFamily="2" charset="2"/>
              <a:buChar char="v"/>
            </a:pPr>
            <a:r>
              <a:rPr lang="en-US" sz="1600" dirty="0">
                <a:solidFill>
                  <a:srgbClr val="FF0000"/>
                </a:solidFill>
                <a:latin typeface="Times New Roman" panose="02020603050405020304" pitchFamily="18" charset="0"/>
                <a:cs typeface="Times New Roman" panose="02020603050405020304" pitchFamily="18" charset="0"/>
              </a:rPr>
              <a:t>Limited booster fan studies </a:t>
            </a:r>
          </a:p>
          <a:p>
            <a:pPr marL="342900" indent="-342900">
              <a:spcAft>
                <a:spcPts val="600"/>
              </a:spcAft>
              <a:buFont typeface="Wingdings" panose="05000000000000000000" pitchFamily="2" charset="2"/>
              <a:buChar char="v"/>
            </a:pPr>
            <a:r>
              <a:rPr lang="en-US" sz="1600" dirty="0">
                <a:solidFill>
                  <a:srgbClr val="FF0000"/>
                </a:solidFill>
                <a:latin typeface="Times New Roman" panose="02020603050405020304" pitchFamily="18" charset="0"/>
                <a:cs typeface="Times New Roman" panose="02020603050405020304" pitchFamily="18" charset="0"/>
              </a:rPr>
              <a:t>Limited overall sectional ventilation studies</a:t>
            </a:r>
          </a:p>
          <a:p>
            <a:pPr marL="342900" indent="-342900">
              <a:spcAft>
                <a:spcPts val="600"/>
              </a:spcAft>
              <a:buFont typeface="Wingdings" panose="05000000000000000000" pitchFamily="2" charset="2"/>
              <a:buChar char="v"/>
            </a:pPr>
            <a:r>
              <a:rPr lang="en-US" sz="1600" dirty="0">
                <a:solidFill>
                  <a:srgbClr val="FF0000"/>
                </a:solidFill>
                <a:latin typeface="Times New Roman" panose="02020603050405020304" pitchFamily="18" charset="0"/>
                <a:cs typeface="Times New Roman" panose="02020603050405020304" pitchFamily="18" charset="0"/>
              </a:rPr>
              <a:t>Focus on auxiliary vent near the face (pollutant control)</a:t>
            </a:r>
          </a:p>
          <a:p>
            <a:pPr marL="342900" indent="-342900">
              <a:buFont typeface="Wingdings" panose="05000000000000000000" pitchFamily="2" charset="2"/>
              <a:buChar char="Ø"/>
            </a:pPr>
            <a:endParaRPr lang="en-US" sz="1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4A1BF7D-C5F5-3A68-2B3D-A563E9F1FE15}"/>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491DAF71-030A-6C21-14AD-2560AED3D763}"/>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9" name="TextBox 8">
            <a:extLst>
              <a:ext uri="{FF2B5EF4-FFF2-40B4-BE49-F238E27FC236}">
                <a16:creationId xmlns:a16="http://schemas.microsoft.com/office/drawing/2014/main" id="{241038F0-E0B3-060D-A6E7-BBFC6F5B5FDA}"/>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0" name="TextBox 9">
            <a:extLst>
              <a:ext uri="{FF2B5EF4-FFF2-40B4-BE49-F238E27FC236}">
                <a16:creationId xmlns:a16="http://schemas.microsoft.com/office/drawing/2014/main" id="{61B16ECD-E0C0-FCA9-B8B5-A6F4B4DDEC21}"/>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17" name="Picture 6">
            <a:extLst>
              <a:ext uri="{FF2B5EF4-FFF2-40B4-BE49-F238E27FC236}">
                <a16:creationId xmlns:a16="http://schemas.microsoft.com/office/drawing/2014/main" id="{19875E69-6283-A3A0-A4D9-551070AA4F6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16321" b="51737"/>
          <a:stretch/>
        </p:blipFill>
        <p:spPr bwMode="auto">
          <a:xfrm>
            <a:off x="35169" y="4635538"/>
            <a:ext cx="2978435" cy="21517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E6FC7F1-FF6C-A6F7-27B1-4B66BBFB9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4" name="Slide Number Placeholder 1">
            <a:extLst>
              <a:ext uri="{FF2B5EF4-FFF2-40B4-BE49-F238E27FC236}">
                <a16:creationId xmlns:a16="http://schemas.microsoft.com/office/drawing/2014/main" id="{98792CEE-37EF-15D8-57D3-35A34E150707}"/>
              </a:ext>
            </a:extLst>
          </p:cNvPr>
          <p:cNvSpPr txBox="1">
            <a:spLocks/>
          </p:cNvSpPr>
          <p:nvPr/>
        </p:nvSpPr>
        <p:spPr>
          <a:xfrm>
            <a:off x="11868150" y="6477000"/>
            <a:ext cx="323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8AE07-05E0-405B-B2DE-AAD516E8A9F0}" type="slidenum">
              <a:rPr lang="en-US" smtClean="0"/>
              <a:pPr/>
              <a:t>7</a:t>
            </a:fld>
            <a:endParaRPr lang="en-US" dirty="0"/>
          </a:p>
        </p:txBody>
      </p:sp>
      <p:pic>
        <p:nvPicPr>
          <p:cNvPr id="4" name="Picture 3">
            <a:extLst>
              <a:ext uri="{FF2B5EF4-FFF2-40B4-BE49-F238E27FC236}">
                <a16:creationId xmlns:a16="http://schemas.microsoft.com/office/drawing/2014/main" id="{59EBFC03-BA5B-677C-6D3F-95E7325ADCDE}"/>
              </a:ext>
            </a:extLst>
          </p:cNvPr>
          <p:cNvPicPr>
            <a:picLocks noChangeAspect="1"/>
          </p:cNvPicPr>
          <p:nvPr/>
        </p:nvPicPr>
        <p:blipFill rotWithShape="1">
          <a:blip r:embed="rId5"/>
          <a:srcRect l="6447" r="12037" b="7679"/>
          <a:stretch/>
        </p:blipFill>
        <p:spPr>
          <a:xfrm>
            <a:off x="8844298" y="2712891"/>
            <a:ext cx="3331583" cy="3247087"/>
          </a:xfrm>
          <a:prstGeom prst="rect">
            <a:avLst/>
          </a:prstGeom>
        </p:spPr>
      </p:pic>
      <p:sp>
        <p:nvSpPr>
          <p:cNvPr id="22" name="TextBox 21">
            <a:extLst>
              <a:ext uri="{FF2B5EF4-FFF2-40B4-BE49-F238E27FC236}">
                <a16:creationId xmlns:a16="http://schemas.microsoft.com/office/drawing/2014/main" id="{CF9301AC-A77C-192F-F7BC-CA236EE10CB8}"/>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grpSp>
        <p:nvGrpSpPr>
          <p:cNvPr id="47" name="Group 46">
            <a:extLst>
              <a:ext uri="{FF2B5EF4-FFF2-40B4-BE49-F238E27FC236}">
                <a16:creationId xmlns:a16="http://schemas.microsoft.com/office/drawing/2014/main" id="{DCC8895C-8F4D-1729-2493-0249D649A692}"/>
              </a:ext>
            </a:extLst>
          </p:cNvPr>
          <p:cNvGrpSpPr/>
          <p:nvPr/>
        </p:nvGrpSpPr>
        <p:grpSpPr>
          <a:xfrm>
            <a:off x="4383580" y="2528841"/>
            <a:ext cx="4412484" cy="1668851"/>
            <a:chOff x="4383580" y="2528841"/>
            <a:chExt cx="4412484" cy="1668851"/>
          </a:xfrm>
        </p:grpSpPr>
        <p:grpSp>
          <p:nvGrpSpPr>
            <p:cNvPr id="45" name="Group 44">
              <a:extLst>
                <a:ext uri="{FF2B5EF4-FFF2-40B4-BE49-F238E27FC236}">
                  <a16:creationId xmlns:a16="http://schemas.microsoft.com/office/drawing/2014/main" id="{E5B0418B-A9AD-5A29-F9C6-BADF66FCBF39}"/>
                </a:ext>
              </a:extLst>
            </p:cNvPr>
            <p:cNvGrpSpPr/>
            <p:nvPr/>
          </p:nvGrpSpPr>
          <p:grpSpPr>
            <a:xfrm>
              <a:off x="4383580" y="2528841"/>
              <a:ext cx="4412484" cy="1668851"/>
              <a:chOff x="3922554" y="2258841"/>
              <a:chExt cx="4436500" cy="1825682"/>
            </a:xfrm>
          </p:grpSpPr>
          <p:sp>
            <p:nvSpPr>
              <p:cNvPr id="27" name="TextBox 26">
                <a:extLst>
                  <a:ext uri="{FF2B5EF4-FFF2-40B4-BE49-F238E27FC236}">
                    <a16:creationId xmlns:a16="http://schemas.microsoft.com/office/drawing/2014/main" id="{AB02869A-987F-A896-860B-B505155CDBF8}"/>
                  </a:ext>
                </a:extLst>
              </p:cNvPr>
              <p:cNvSpPr txBox="1"/>
              <p:nvPr/>
            </p:nvSpPr>
            <p:spPr>
              <a:xfrm>
                <a:off x="3922554" y="3341081"/>
                <a:ext cx="1387280" cy="70707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Unsteady Acceleration</a:t>
                </a:r>
              </a:p>
            </p:txBody>
          </p:sp>
          <p:sp>
            <p:nvSpPr>
              <p:cNvPr id="28" name="TextBox 27">
                <a:extLst>
                  <a:ext uri="{FF2B5EF4-FFF2-40B4-BE49-F238E27FC236}">
                    <a16:creationId xmlns:a16="http://schemas.microsoft.com/office/drawing/2014/main" id="{357BFEA9-CFCF-EE15-99BA-9AA14CCF3613}"/>
                  </a:ext>
                </a:extLst>
              </p:cNvPr>
              <p:cNvSpPr txBox="1"/>
              <p:nvPr/>
            </p:nvSpPr>
            <p:spPr>
              <a:xfrm>
                <a:off x="5166093" y="3341081"/>
                <a:ext cx="1387280" cy="70707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Convective  Acceleration</a:t>
                </a:r>
              </a:p>
            </p:txBody>
          </p:sp>
          <p:sp>
            <p:nvSpPr>
              <p:cNvPr id="30" name="TextBox 29">
                <a:extLst>
                  <a:ext uri="{FF2B5EF4-FFF2-40B4-BE49-F238E27FC236}">
                    <a16:creationId xmlns:a16="http://schemas.microsoft.com/office/drawing/2014/main" id="{C27EED02-2FFC-13EE-262D-5A5608A9340A}"/>
                  </a:ext>
                </a:extLst>
              </p:cNvPr>
              <p:cNvSpPr txBox="1"/>
              <p:nvPr/>
            </p:nvSpPr>
            <p:spPr>
              <a:xfrm>
                <a:off x="6906409" y="3377453"/>
                <a:ext cx="1387280" cy="70707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Viscous Diffusion</a:t>
                </a:r>
              </a:p>
            </p:txBody>
          </p:sp>
          <p:pic>
            <p:nvPicPr>
              <p:cNvPr id="20" name="Picture 19">
                <a:extLst>
                  <a:ext uri="{FF2B5EF4-FFF2-40B4-BE49-F238E27FC236}">
                    <a16:creationId xmlns:a16="http://schemas.microsoft.com/office/drawing/2014/main" id="{91D5D882-7AFF-AB89-8096-B2DA14DBABED}"/>
                  </a:ext>
                </a:extLst>
              </p:cNvPr>
              <p:cNvPicPr>
                <a:picLocks noChangeAspect="1"/>
              </p:cNvPicPr>
              <p:nvPr/>
            </p:nvPicPr>
            <p:blipFill rotWithShape="1">
              <a:blip r:embed="rId6"/>
              <a:srcRect r="4276" b="48988"/>
              <a:stretch/>
            </p:blipFill>
            <p:spPr>
              <a:xfrm>
                <a:off x="4052809" y="2428985"/>
                <a:ext cx="4306245" cy="997754"/>
              </a:xfrm>
              <a:prstGeom prst="rect">
                <a:avLst/>
              </a:prstGeom>
            </p:spPr>
          </p:pic>
          <p:cxnSp>
            <p:nvCxnSpPr>
              <p:cNvPr id="33" name="Straight Arrow Connector 32">
                <a:extLst>
                  <a:ext uri="{FF2B5EF4-FFF2-40B4-BE49-F238E27FC236}">
                    <a16:creationId xmlns:a16="http://schemas.microsoft.com/office/drawing/2014/main" id="{50F29085-068C-85F9-C2C3-9025FC2502A6}"/>
                  </a:ext>
                </a:extLst>
              </p:cNvPr>
              <p:cNvCxnSpPr/>
              <p:nvPr/>
            </p:nvCxnSpPr>
            <p:spPr>
              <a:xfrm>
                <a:off x="4412155" y="3282877"/>
                <a:ext cx="0" cy="176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4E1AFB-075F-7877-76D6-D14C2B995FAD}"/>
                  </a:ext>
                </a:extLst>
              </p:cNvPr>
              <p:cNvCxnSpPr>
                <a:cxnSpLocks/>
              </p:cNvCxnSpPr>
              <p:nvPr/>
            </p:nvCxnSpPr>
            <p:spPr>
              <a:xfrm>
                <a:off x="5059855" y="3292834"/>
                <a:ext cx="188420" cy="166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D6FF2C5-D2F4-159F-CD55-B5967C7DCD8F}"/>
                  </a:ext>
                </a:extLst>
              </p:cNvPr>
              <p:cNvCxnSpPr>
                <a:cxnSpLocks/>
                <a:endCxn id="29" idx="1"/>
              </p:cNvCxnSpPr>
              <p:nvPr/>
            </p:nvCxnSpPr>
            <p:spPr>
              <a:xfrm flipV="1">
                <a:off x="5874941" y="2612377"/>
                <a:ext cx="337828" cy="289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0CDA12B-30F5-EBEE-F470-8A6ADA64FACF}"/>
                  </a:ext>
                </a:extLst>
              </p:cNvPr>
              <p:cNvSpPr txBox="1"/>
              <p:nvPr/>
            </p:nvSpPr>
            <p:spPr>
              <a:xfrm>
                <a:off x="6212769" y="2258841"/>
                <a:ext cx="1387280" cy="70707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Pressure change</a:t>
                </a:r>
              </a:p>
            </p:txBody>
          </p:sp>
          <p:cxnSp>
            <p:nvCxnSpPr>
              <p:cNvPr id="39" name="Straight Arrow Connector 38">
                <a:extLst>
                  <a:ext uri="{FF2B5EF4-FFF2-40B4-BE49-F238E27FC236}">
                    <a16:creationId xmlns:a16="http://schemas.microsoft.com/office/drawing/2014/main" id="{C843BAE9-D1DD-39D5-D227-725862A97EF0}"/>
                  </a:ext>
                </a:extLst>
              </p:cNvPr>
              <p:cNvCxnSpPr>
                <a:cxnSpLocks/>
              </p:cNvCxnSpPr>
              <p:nvPr/>
            </p:nvCxnSpPr>
            <p:spPr>
              <a:xfrm>
                <a:off x="6724305" y="3451553"/>
                <a:ext cx="226213" cy="14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E42E1F0-DB33-8E92-DCD2-AD9DA07D8CAD}"/>
                  </a:ext>
                </a:extLst>
              </p:cNvPr>
              <p:cNvCxnSpPr>
                <a:cxnSpLocks/>
              </p:cNvCxnSpPr>
              <p:nvPr/>
            </p:nvCxnSpPr>
            <p:spPr>
              <a:xfrm flipV="1">
                <a:off x="7648545" y="2711762"/>
                <a:ext cx="109039" cy="267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ight Brace 42">
                <a:extLst>
                  <a:ext uri="{FF2B5EF4-FFF2-40B4-BE49-F238E27FC236}">
                    <a16:creationId xmlns:a16="http://schemas.microsoft.com/office/drawing/2014/main" id="{9D5466C9-E32F-60B5-0AB3-45CDEC3AF028}"/>
                  </a:ext>
                </a:extLst>
              </p:cNvPr>
              <p:cNvSpPr/>
              <p:nvPr/>
            </p:nvSpPr>
            <p:spPr>
              <a:xfrm rot="5400000">
                <a:off x="6628754" y="2758342"/>
                <a:ext cx="191137" cy="1219847"/>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TextBox 30">
              <a:extLst>
                <a:ext uri="{FF2B5EF4-FFF2-40B4-BE49-F238E27FC236}">
                  <a16:creationId xmlns:a16="http://schemas.microsoft.com/office/drawing/2014/main" id="{77757BF2-E08F-2597-CA52-66FEE5F75DFF}"/>
                </a:ext>
              </a:extLst>
            </p:cNvPr>
            <p:cNvSpPr txBox="1"/>
            <p:nvPr/>
          </p:nvSpPr>
          <p:spPr>
            <a:xfrm>
              <a:off x="7924503" y="2607548"/>
              <a:ext cx="83267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Source</a:t>
              </a:r>
            </a:p>
          </p:txBody>
        </p:sp>
      </p:grpSp>
      <p:pic>
        <p:nvPicPr>
          <p:cNvPr id="46" name="Picture 6">
            <a:extLst>
              <a:ext uri="{FF2B5EF4-FFF2-40B4-BE49-F238E27FC236}">
                <a16:creationId xmlns:a16="http://schemas.microsoft.com/office/drawing/2014/main" id="{9AEABC49-3D1F-E801-A9DE-092F5BBB310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6400" t="48496" r="11897"/>
          <a:stretch/>
        </p:blipFill>
        <p:spPr bwMode="auto">
          <a:xfrm>
            <a:off x="3077566" y="4645345"/>
            <a:ext cx="2782167" cy="21967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
            <a:extLst>
              <a:ext uri="{FF2B5EF4-FFF2-40B4-BE49-F238E27FC236}">
                <a16:creationId xmlns:a16="http://schemas.microsoft.com/office/drawing/2014/main" id="{0183334F-4DC1-3D1D-2B79-ECBDACB9996A}"/>
              </a:ext>
            </a:extLst>
          </p:cNvPr>
          <p:cNvSpPr txBox="1"/>
          <p:nvPr/>
        </p:nvSpPr>
        <p:spPr>
          <a:xfrm>
            <a:off x="2534335" y="4652191"/>
            <a:ext cx="140475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Figures from </a:t>
            </a:r>
            <a:r>
              <a:rPr lang="en-US" sz="1200" dirty="0" err="1"/>
              <a:t>Sasmito</a:t>
            </a:r>
            <a:r>
              <a:rPr lang="en-US" sz="1200" dirty="0"/>
              <a:t> et al., 2013</a:t>
            </a:r>
          </a:p>
        </p:txBody>
      </p:sp>
      <p:pic>
        <p:nvPicPr>
          <p:cNvPr id="12" name="Picture 11">
            <a:extLst>
              <a:ext uri="{FF2B5EF4-FFF2-40B4-BE49-F238E27FC236}">
                <a16:creationId xmlns:a16="http://schemas.microsoft.com/office/drawing/2014/main" id="{A4AEB0D9-255E-FF62-375E-891F348F3C1E}"/>
              </a:ext>
            </a:extLst>
          </p:cNvPr>
          <p:cNvPicPr>
            <a:picLocks noChangeAspect="1"/>
          </p:cNvPicPr>
          <p:nvPr/>
        </p:nvPicPr>
        <p:blipFill>
          <a:blip r:embed="rId7"/>
          <a:stretch>
            <a:fillRect/>
          </a:stretch>
        </p:blipFill>
        <p:spPr>
          <a:xfrm>
            <a:off x="5859733" y="847928"/>
            <a:ext cx="4802618" cy="1764720"/>
          </a:xfrm>
          <a:prstGeom prst="rect">
            <a:avLst/>
          </a:prstGeom>
        </p:spPr>
      </p:pic>
      <p:sp>
        <p:nvSpPr>
          <p:cNvPr id="13" name="TextBox 12">
            <a:extLst>
              <a:ext uri="{FF2B5EF4-FFF2-40B4-BE49-F238E27FC236}">
                <a16:creationId xmlns:a16="http://schemas.microsoft.com/office/drawing/2014/main" id="{03CECE9E-3257-EA34-E208-7466C0BDBBFA}"/>
              </a:ext>
            </a:extLst>
          </p:cNvPr>
          <p:cNvSpPr txBox="1"/>
          <p:nvPr/>
        </p:nvSpPr>
        <p:spPr>
          <a:xfrm>
            <a:off x="7700793" y="1006253"/>
            <a:ext cx="33020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Figure from Cradle handbook</a:t>
            </a:r>
          </a:p>
        </p:txBody>
      </p:sp>
      <p:pic>
        <p:nvPicPr>
          <p:cNvPr id="26" name="Picture 25">
            <a:extLst>
              <a:ext uri="{FF2B5EF4-FFF2-40B4-BE49-F238E27FC236}">
                <a16:creationId xmlns:a16="http://schemas.microsoft.com/office/drawing/2014/main" id="{07B72174-5B50-AB6C-12F2-C01F934B1E7C}"/>
              </a:ext>
            </a:extLst>
          </p:cNvPr>
          <p:cNvPicPr>
            <a:picLocks noChangeAspect="1"/>
          </p:cNvPicPr>
          <p:nvPr/>
        </p:nvPicPr>
        <p:blipFill rotWithShape="1">
          <a:blip r:embed="rId6"/>
          <a:srcRect t="48988" r="43578"/>
          <a:stretch/>
        </p:blipFill>
        <p:spPr>
          <a:xfrm>
            <a:off x="5620387" y="4678593"/>
            <a:ext cx="2721083" cy="1069640"/>
          </a:xfrm>
          <a:prstGeom prst="rect">
            <a:avLst/>
          </a:prstGeom>
        </p:spPr>
      </p:pic>
      <p:cxnSp>
        <p:nvCxnSpPr>
          <p:cNvPr id="51" name="Straight Arrow Connector 50">
            <a:extLst>
              <a:ext uri="{FF2B5EF4-FFF2-40B4-BE49-F238E27FC236}">
                <a16:creationId xmlns:a16="http://schemas.microsoft.com/office/drawing/2014/main" id="{33C04296-C8DB-7549-49DB-BD28E3FA7BDB}"/>
              </a:ext>
            </a:extLst>
          </p:cNvPr>
          <p:cNvCxnSpPr>
            <a:cxnSpLocks/>
          </p:cNvCxnSpPr>
          <p:nvPr/>
        </p:nvCxnSpPr>
        <p:spPr>
          <a:xfrm flipH="1">
            <a:off x="7180577" y="5325772"/>
            <a:ext cx="116849" cy="417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1266452-728D-BD76-5CB7-11456555F75B}"/>
              </a:ext>
            </a:extLst>
          </p:cNvPr>
          <p:cNvSpPr txBox="1"/>
          <p:nvPr/>
        </p:nvSpPr>
        <p:spPr>
          <a:xfrm>
            <a:off x="6592500" y="5712624"/>
            <a:ext cx="212627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Stress Tensor</a:t>
            </a:r>
          </a:p>
          <a:p>
            <a:r>
              <a:rPr lang="en-US" i="1" dirty="0">
                <a:latin typeface="Times New Roman" panose="02020603050405020304" pitchFamily="18" charset="0"/>
                <a:cs typeface="Times New Roman" panose="02020603050405020304" pitchFamily="18" charset="0"/>
              </a:rPr>
              <a:t>Introduction of Turbulence models </a:t>
            </a:r>
          </a:p>
        </p:txBody>
      </p:sp>
    </p:spTree>
    <p:extLst>
      <p:ext uri="{BB962C8B-B14F-4D97-AF65-F5344CB8AC3E}">
        <p14:creationId xmlns:p14="http://schemas.microsoft.com/office/powerpoint/2010/main" val="1548082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AFEA92-AE29-A211-6EED-84B2E0A553DD}"/>
              </a:ext>
            </a:extLst>
          </p:cNvPr>
          <p:cNvSpPr txBox="1">
            <a:spLocks/>
          </p:cNvSpPr>
          <p:nvPr/>
        </p:nvSpPr>
        <p:spPr>
          <a:xfrm>
            <a:off x="178008" y="313639"/>
            <a:ext cx="9554126"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Times New Roman" panose="02020603050405020304" pitchFamily="18" charset="0"/>
                <a:cs typeface="Times New Roman" panose="02020603050405020304" pitchFamily="18" charset="0"/>
              </a:rPr>
              <a:t>Large Opening mine Ventilation Challenges</a:t>
            </a:r>
          </a:p>
        </p:txBody>
      </p:sp>
      <p:sp>
        <p:nvSpPr>
          <p:cNvPr id="296" name="TextBox 295">
            <a:extLst>
              <a:ext uri="{FF2B5EF4-FFF2-40B4-BE49-F238E27FC236}">
                <a16:creationId xmlns:a16="http://schemas.microsoft.com/office/drawing/2014/main" id="{B89EE706-D22B-38A0-3590-3681404123F0}"/>
              </a:ext>
            </a:extLst>
          </p:cNvPr>
          <p:cNvSpPr txBox="1"/>
          <p:nvPr/>
        </p:nvSpPr>
        <p:spPr>
          <a:xfrm>
            <a:off x="227056" y="997966"/>
            <a:ext cx="4383871" cy="470898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b="1" dirty="0">
                <a:solidFill>
                  <a:srgbClr val="FF0000"/>
                </a:solidFill>
                <a:latin typeface="Times New Roman" panose="02020603050405020304" pitchFamily="18" charset="0"/>
                <a:cs typeface="Times New Roman" panose="02020603050405020304" pitchFamily="18" charset="0"/>
              </a:rPr>
              <a:t>LOM = Cross-sectional area &gt;1000 ft</a:t>
            </a:r>
            <a:r>
              <a:rPr lang="en-US" sz="2000" b="1" baseline="30000" dirty="0">
                <a:solidFill>
                  <a:srgbClr val="FF0000"/>
                </a:solidFill>
                <a:latin typeface="Times New Roman" panose="02020603050405020304" pitchFamily="18" charset="0"/>
                <a:cs typeface="Times New Roman" panose="02020603050405020304" pitchFamily="18" charset="0"/>
              </a:rPr>
              <a:t>2</a:t>
            </a:r>
          </a:p>
          <a:p>
            <a:pPr>
              <a:spcBef>
                <a:spcPts val="600"/>
              </a:spcBef>
              <a:spcAft>
                <a:spcPts val="600"/>
              </a:spcAft>
            </a:pPr>
            <a:r>
              <a:rPr lang="en-US" sz="2000" b="1" dirty="0">
                <a:solidFill>
                  <a:srgbClr val="FF0000"/>
                </a:solidFill>
                <a:latin typeface="Times New Roman" panose="02020603050405020304" pitchFamily="18" charset="0"/>
                <a:cs typeface="Times New Roman" panose="02020603050405020304" pitchFamily="18" charset="0"/>
              </a:rPr>
              <a:t>Ventilation Challenges:</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Large volume required</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Unquantified exchange between mine and perimeter system</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a:t>
            </a:r>
            <a:r>
              <a:rPr lang="en-US" sz="1800" dirty="0">
                <a:latin typeface="Times New Roman" panose="02020603050405020304" pitchFamily="18" charset="0"/>
                <a:cs typeface="Times New Roman" panose="02020603050405020304" pitchFamily="18" charset="0"/>
              </a:rPr>
              <a:t>ommon ventilation techniques aren't typically used</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Natural ventilation </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Booster fan placement</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Ventilation related costs can be 20%-50% of the operating costs</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Optimization and Planning challenges</a:t>
            </a:r>
          </a:p>
        </p:txBody>
      </p:sp>
      <p:grpSp>
        <p:nvGrpSpPr>
          <p:cNvPr id="298" name="Group 297">
            <a:extLst>
              <a:ext uri="{FF2B5EF4-FFF2-40B4-BE49-F238E27FC236}">
                <a16:creationId xmlns:a16="http://schemas.microsoft.com/office/drawing/2014/main" id="{17E4763C-A2CB-721A-8A0C-FC6FB1B5DF9A}"/>
              </a:ext>
            </a:extLst>
          </p:cNvPr>
          <p:cNvGrpSpPr/>
          <p:nvPr/>
        </p:nvGrpSpPr>
        <p:grpSpPr>
          <a:xfrm>
            <a:off x="0" y="-2658"/>
            <a:ext cx="12192000" cy="6844783"/>
            <a:chOff x="0" y="-2658"/>
            <a:chExt cx="12192000" cy="6844783"/>
          </a:xfrm>
        </p:grpSpPr>
        <p:pic>
          <p:nvPicPr>
            <p:cNvPr id="299" name="Picture 298">
              <a:extLst>
                <a:ext uri="{FF2B5EF4-FFF2-40B4-BE49-F238E27FC236}">
                  <a16:creationId xmlns:a16="http://schemas.microsoft.com/office/drawing/2014/main" id="{F45AB249-C5C5-4EE3-984A-E53EF2A0C7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grpSp>
          <p:nvGrpSpPr>
            <p:cNvPr id="300" name="Group 299">
              <a:extLst>
                <a:ext uri="{FF2B5EF4-FFF2-40B4-BE49-F238E27FC236}">
                  <a16:creationId xmlns:a16="http://schemas.microsoft.com/office/drawing/2014/main" id="{24CF0DE5-3EFC-1904-AE7D-C9E190EFA2C6}"/>
                </a:ext>
              </a:extLst>
            </p:cNvPr>
            <p:cNvGrpSpPr/>
            <p:nvPr/>
          </p:nvGrpSpPr>
          <p:grpSpPr>
            <a:xfrm>
              <a:off x="0" y="-2658"/>
              <a:ext cx="12192000" cy="263970"/>
              <a:chOff x="0" y="-2658"/>
              <a:chExt cx="12192000" cy="263970"/>
            </a:xfrm>
          </p:grpSpPr>
          <p:sp>
            <p:nvSpPr>
              <p:cNvPr id="302" name="TextBox 301">
                <a:extLst>
                  <a:ext uri="{FF2B5EF4-FFF2-40B4-BE49-F238E27FC236}">
                    <a16:creationId xmlns:a16="http://schemas.microsoft.com/office/drawing/2014/main" id="{7A9E4EF3-90B9-3D7F-46A8-565ADBCD3E3C}"/>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grpSp>
            <p:nvGrpSpPr>
              <p:cNvPr id="303" name="Group 302">
                <a:extLst>
                  <a:ext uri="{FF2B5EF4-FFF2-40B4-BE49-F238E27FC236}">
                    <a16:creationId xmlns:a16="http://schemas.microsoft.com/office/drawing/2014/main" id="{F2E0135D-9DEC-4AC3-0DEC-85019CDF997F}"/>
                  </a:ext>
                </a:extLst>
              </p:cNvPr>
              <p:cNvGrpSpPr/>
              <p:nvPr/>
            </p:nvGrpSpPr>
            <p:grpSpPr>
              <a:xfrm>
                <a:off x="378217" y="-2658"/>
                <a:ext cx="8996562" cy="263970"/>
                <a:chOff x="323850" y="-2658"/>
                <a:chExt cx="8996562" cy="263970"/>
              </a:xfrm>
            </p:grpSpPr>
            <p:sp>
              <p:nvSpPr>
                <p:cNvPr id="304" name="TextBox 303">
                  <a:extLst>
                    <a:ext uri="{FF2B5EF4-FFF2-40B4-BE49-F238E27FC236}">
                      <a16:creationId xmlns:a16="http://schemas.microsoft.com/office/drawing/2014/main" id="{7BE3EC89-5060-FAF5-D919-911DF61E25A3}"/>
                    </a:ext>
                  </a:extLst>
                </p:cNvPr>
                <p:cNvSpPr txBox="1"/>
                <p:nvPr/>
              </p:nvSpPr>
              <p:spPr>
                <a:xfrm>
                  <a:off x="323850"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305" name="TextBox 304">
                  <a:extLst>
                    <a:ext uri="{FF2B5EF4-FFF2-40B4-BE49-F238E27FC236}">
                      <a16:creationId xmlns:a16="http://schemas.microsoft.com/office/drawing/2014/main" id="{F9E1F64C-A473-3C8C-0332-8AAAA961F6EE}"/>
                    </a:ext>
                  </a:extLst>
                </p:cNvPr>
                <p:cNvSpPr txBox="1"/>
                <p:nvPr/>
              </p:nvSpPr>
              <p:spPr>
                <a:xfrm>
                  <a:off x="4028544"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307" name="TextBox 306">
                  <a:extLst>
                    <a:ext uri="{FF2B5EF4-FFF2-40B4-BE49-F238E27FC236}">
                      <a16:creationId xmlns:a16="http://schemas.microsoft.com/office/drawing/2014/main" id="{FA33D63D-ABC0-1865-DF2E-D85175DDE040}"/>
                    </a:ext>
                  </a:extLst>
                </p:cNvPr>
                <p:cNvSpPr txBox="1"/>
                <p:nvPr/>
              </p:nvSpPr>
              <p:spPr>
                <a:xfrm>
                  <a:off x="7386584"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grpSp>
        </p:grpSp>
        <p:sp>
          <p:nvSpPr>
            <p:cNvPr id="301" name="Slide Number Placeholder 1">
              <a:extLst>
                <a:ext uri="{FF2B5EF4-FFF2-40B4-BE49-F238E27FC236}">
                  <a16:creationId xmlns:a16="http://schemas.microsoft.com/office/drawing/2014/main" id="{73036B73-A4E2-60F5-3A7D-9D4A1AC7282E}"/>
                </a:ext>
              </a:extLst>
            </p:cNvPr>
            <p:cNvSpPr txBox="1">
              <a:spLocks/>
            </p:cNvSpPr>
            <p:nvPr/>
          </p:nvSpPr>
          <p:spPr>
            <a:xfrm>
              <a:off x="11868150" y="6477000"/>
              <a:ext cx="323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B8AE07-05E0-405B-B2DE-AAD516E8A9F0}" type="slidenum">
                <a:rPr lang="en-US" smtClean="0"/>
                <a:pPr/>
                <a:t>8</a:t>
              </a:fld>
              <a:endParaRPr lang="en-US" dirty="0"/>
            </a:p>
          </p:txBody>
        </p:sp>
      </p:grpSp>
      <p:pic>
        <p:nvPicPr>
          <p:cNvPr id="309" name="Picture 308">
            <a:extLst>
              <a:ext uri="{FF2B5EF4-FFF2-40B4-BE49-F238E27FC236}">
                <a16:creationId xmlns:a16="http://schemas.microsoft.com/office/drawing/2014/main" id="{855CAE98-ABF0-DF2E-241B-AF6DE2EBAC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317" y="1180404"/>
            <a:ext cx="3328542" cy="4569267"/>
          </a:xfrm>
          <a:prstGeom prst="rect">
            <a:avLst/>
          </a:prstGeom>
        </p:spPr>
      </p:pic>
      <p:pic>
        <p:nvPicPr>
          <p:cNvPr id="312" name="Picture 311" descr="A group of people in a cave&#10;&#10;Description automatically generated with medium confidence">
            <a:extLst>
              <a:ext uri="{FF2B5EF4-FFF2-40B4-BE49-F238E27FC236}">
                <a16:creationId xmlns:a16="http://schemas.microsoft.com/office/drawing/2014/main" id="{7EE60120-BFDA-567E-B3D0-945254117D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34105" y="1022129"/>
            <a:ext cx="3988588" cy="2659058"/>
          </a:xfrm>
          <a:prstGeom prst="rect">
            <a:avLst/>
          </a:prstGeom>
        </p:spPr>
      </p:pic>
      <p:pic>
        <p:nvPicPr>
          <p:cNvPr id="313" name="Picture 312" descr="A group of people wearing clothing&#10;&#10;Description automatically generated with medium confidence">
            <a:extLst>
              <a:ext uri="{FF2B5EF4-FFF2-40B4-BE49-F238E27FC236}">
                <a16:creationId xmlns:a16="http://schemas.microsoft.com/office/drawing/2014/main" id="{8EFB19F9-BBF9-3D0B-ED30-801BA5E13D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91155" y="4087876"/>
            <a:ext cx="3586097" cy="2390731"/>
          </a:xfrm>
          <a:prstGeom prst="rect">
            <a:avLst/>
          </a:prstGeom>
        </p:spPr>
      </p:pic>
      <p:sp>
        <p:nvSpPr>
          <p:cNvPr id="314" name="TextBox 313">
            <a:extLst>
              <a:ext uri="{FF2B5EF4-FFF2-40B4-BE49-F238E27FC236}">
                <a16:creationId xmlns:a16="http://schemas.microsoft.com/office/drawing/2014/main" id="{8786000A-72CA-AC26-C0DB-A157DB522A8A}"/>
              </a:ext>
            </a:extLst>
          </p:cNvPr>
          <p:cNvSpPr txBox="1"/>
          <p:nvPr/>
        </p:nvSpPr>
        <p:spPr>
          <a:xfrm>
            <a:off x="5367402" y="6607944"/>
            <a:ext cx="358609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All pictures from our field studies at partner mines</a:t>
            </a:r>
          </a:p>
        </p:txBody>
      </p:sp>
      <p:sp>
        <p:nvSpPr>
          <p:cNvPr id="316" name="TextBox 315">
            <a:extLst>
              <a:ext uri="{FF2B5EF4-FFF2-40B4-BE49-F238E27FC236}">
                <a16:creationId xmlns:a16="http://schemas.microsoft.com/office/drawing/2014/main" id="{7D6CC91F-8A8F-322C-FE3B-65A2C479161F}"/>
              </a:ext>
            </a:extLst>
          </p:cNvPr>
          <p:cNvSpPr txBox="1"/>
          <p:nvPr/>
        </p:nvSpPr>
        <p:spPr>
          <a:xfrm>
            <a:off x="4802012" y="3635440"/>
            <a:ext cx="277906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Bast of new portal opening</a:t>
            </a:r>
          </a:p>
        </p:txBody>
      </p:sp>
      <p:sp>
        <p:nvSpPr>
          <p:cNvPr id="317" name="TextBox 316">
            <a:extLst>
              <a:ext uri="{FF2B5EF4-FFF2-40B4-BE49-F238E27FC236}">
                <a16:creationId xmlns:a16="http://schemas.microsoft.com/office/drawing/2014/main" id="{AB97ADC2-2F2A-B4A8-5A1B-54B083C5894B}"/>
              </a:ext>
            </a:extLst>
          </p:cNvPr>
          <p:cNvSpPr txBox="1"/>
          <p:nvPr/>
        </p:nvSpPr>
        <p:spPr>
          <a:xfrm>
            <a:off x="6043630" y="6433143"/>
            <a:ext cx="277906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Group photo of drone test</a:t>
            </a:r>
          </a:p>
        </p:txBody>
      </p:sp>
      <p:sp>
        <p:nvSpPr>
          <p:cNvPr id="318" name="TextBox 317">
            <a:extLst>
              <a:ext uri="{FF2B5EF4-FFF2-40B4-BE49-F238E27FC236}">
                <a16:creationId xmlns:a16="http://schemas.microsoft.com/office/drawing/2014/main" id="{1D2AF84E-4FBD-8BD8-D8BE-7F3BF6DC1D2A}"/>
              </a:ext>
            </a:extLst>
          </p:cNvPr>
          <p:cNvSpPr txBox="1"/>
          <p:nvPr/>
        </p:nvSpPr>
        <p:spPr>
          <a:xfrm>
            <a:off x="9382861" y="5681131"/>
            <a:ext cx="277906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Roadway of LOM, &gt; 50 ft height. </a:t>
            </a:r>
          </a:p>
        </p:txBody>
      </p:sp>
      <p:sp>
        <p:nvSpPr>
          <p:cNvPr id="2" name="TextBox 1">
            <a:extLst>
              <a:ext uri="{FF2B5EF4-FFF2-40B4-BE49-F238E27FC236}">
                <a16:creationId xmlns:a16="http://schemas.microsoft.com/office/drawing/2014/main" id="{5FB236CD-53A5-3C58-4CD8-A316B2250723}"/>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255917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DB880B3-CB61-EF35-4C2A-421949A56F4A}"/>
              </a:ext>
            </a:extLst>
          </p:cNvPr>
          <p:cNvSpPr txBox="1"/>
          <p:nvPr/>
        </p:nvSpPr>
        <p:spPr>
          <a:xfrm>
            <a:off x="0" y="-2658"/>
            <a:ext cx="12192000" cy="246888"/>
          </a:xfrm>
          <a:prstGeom prst="rect">
            <a:avLst/>
          </a:prstGeom>
          <a:solidFill>
            <a:schemeClr val="bg1">
              <a:lumMod val="85000"/>
            </a:schemeClr>
          </a:solidFill>
          <a:ln>
            <a:solidFill>
              <a:schemeClr val="bg1">
                <a:lumMod val="75000"/>
              </a:schemeClr>
            </a:solidFill>
          </a:ln>
        </p:spPr>
        <p:txBody>
          <a:bodyPr wrap="square" rtlCol="0">
            <a:spAutoFit/>
          </a:bodyPr>
          <a:lstStyle/>
          <a:p>
            <a:endParaRPr lang="en-US" dirty="0"/>
          </a:p>
        </p:txBody>
      </p:sp>
      <p:sp>
        <p:nvSpPr>
          <p:cNvPr id="15" name="Title 1">
            <a:extLst>
              <a:ext uri="{FF2B5EF4-FFF2-40B4-BE49-F238E27FC236}">
                <a16:creationId xmlns:a16="http://schemas.microsoft.com/office/drawing/2014/main" id="{8415C08A-B445-DB0A-568C-257D45CA033D}"/>
              </a:ext>
            </a:extLst>
          </p:cNvPr>
          <p:cNvSpPr txBox="1">
            <a:spLocks/>
          </p:cNvSpPr>
          <p:nvPr/>
        </p:nvSpPr>
        <p:spPr>
          <a:xfrm>
            <a:off x="152701" y="367622"/>
            <a:ext cx="82296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002060"/>
                </a:solidFill>
                <a:latin typeface="Times New Roman" panose="02020603050405020304" pitchFamily="18" charset="0"/>
                <a:cs typeface="Times New Roman" panose="02020603050405020304" pitchFamily="18" charset="0"/>
              </a:rPr>
              <a:t>Research</a:t>
            </a:r>
            <a:r>
              <a:rPr lang="en-US" sz="3600" dirty="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Motivation</a:t>
            </a:r>
          </a:p>
        </p:txBody>
      </p:sp>
      <p:sp>
        <p:nvSpPr>
          <p:cNvPr id="16" name="TextBox 15">
            <a:extLst>
              <a:ext uri="{FF2B5EF4-FFF2-40B4-BE49-F238E27FC236}">
                <a16:creationId xmlns:a16="http://schemas.microsoft.com/office/drawing/2014/main" id="{B43C4821-B633-E4B0-3131-FE888932FAF7}"/>
              </a:ext>
            </a:extLst>
          </p:cNvPr>
          <p:cNvSpPr txBox="1"/>
          <p:nvPr/>
        </p:nvSpPr>
        <p:spPr>
          <a:xfrm>
            <a:off x="152701" y="1089898"/>
            <a:ext cx="5179981" cy="46782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accent1"/>
            </a:solidFill>
          </a:ln>
        </p:spPr>
        <p:txBody>
          <a:bodyPr wrap="square" rtlCol="0">
            <a:spAutoFit/>
          </a:bodyPr>
          <a:lstStyle/>
          <a:p>
            <a:pPr>
              <a:spcBef>
                <a:spcPts val="600"/>
              </a:spcBef>
              <a:spcAft>
                <a:spcPts val="600"/>
              </a:spcAft>
            </a:pPr>
            <a:r>
              <a:rPr lang="en-US" sz="2000" b="1" dirty="0">
                <a:latin typeface="Times New Roman" panose="02020603050405020304" pitchFamily="18" charset="0"/>
                <a:cs typeface="Times New Roman" panose="02020603050405020304" pitchFamily="18" charset="0"/>
              </a:rPr>
              <a:t>Challenges facing Large opening Mines:</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Extremely low air-course resistance</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Difficulty in controlling and directing airflow to where needed</a:t>
            </a:r>
            <a:endParaRPr lang="en-US" sz="2500" dirty="0">
              <a:solidFill>
                <a:srgbClr val="000066"/>
              </a:solidFill>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Seasonal variation in natural ventilation pressure significantly influences ventilation</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Improper location of booster fans may result in undesired recirculation's</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Unpredictable airflow variation</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Diesel particulate matters dilution (</a:t>
            </a:r>
            <a:r>
              <a:rPr lang="en-US" dirty="0"/>
              <a:t>160 µ</a:t>
            </a:r>
            <a:r>
              <a:rPr lang="en-US" dirty="0" err="1"/>
              <a:t>gTC</a:t>
            </a:r>
            <a:r>
              <a:rPr lang="en-US" dirty="0"/>
              <a:t>/m</a:t>
            </a:r>
            <a:r>
              <a:rPr lang="en-US" baseline="30000" dirty="0"/>
              <a:t>3</a:t>
            </a:r>
            <a:r>
              <a:rPr lang="en-US" dirty="0"/>
              <a:t> </a:t>
            </a:r>
            <a:r>
              <a:rPr lang="en-US" dirty="0">
                <a:latin typeface="Times New Roman" panose="02020603050405020304" pitchFamily="18" charset="0"/>
                <a:cs typeface="Times New Roman" panose="02020603050405020304" pitchFamily="18" charset="0"/>
              </a:rPr>
              <a:t>)</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Low and variations of the air exchange ratio</a:t>
            </a:r>
          </a:p>
          <a:p>
            <a:pPr marL="285750" indent="-285750">
              <a:spcBef>
                <a:spcPts val="600"/>
              </a:spcBef>
              <a:spcAft>
                <a:spcPts val="6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Multi-level mine airflow optimization</a:t>
            </a:r>
          </a:p>
        </p:txBody>
      </p:sp>
      <p:pic>
        <p:nvPicPr>
          <p:cNvPr id="18" name="Picture 17">
            <a:extLst>
              <a:ext uri="{FF2B5EF4-FFF2-40B4-BE49-F238E27FC236}">
                <a16:creationId xmlns:a16="http://schemas.microsoft.com/office/drawing/2014/main" id="{FF74285D-F579-5452-4063-C724A5D75C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22259" y="3086101"/>
            <a:ext cx="6291526" cy="3007042"/>
          </a:xfrm>
          <a:prstGeom prst="rect">
            <a:avLst/>
          </a:prstGeom>
        </p:spPr>
      </p:pic>
      <p:pic>
        <p:nvPicPr>
          <p:cNvPr id="19" name="Picture 18">
            <a:extLst>
              <a:ext uri="{FF2B5EF4-FFF2-40B4-BE49-F238E27FC236}">
                <a16:creationId xmlns:a16="http://schemas.microsoft.com/office/drawing/2014/main" id="{4EAB1C6F-5622-D291-7138-3931E52F3485}"/>
              </a:ext>
            </a:extLst>
          </p:cNvPr>
          <p:cNvPicPr>
            <a:picLocks noChangeAspect="1"/>
          </p:cNvPicPr>
          <p:nvPr/>
        </p:nvPicPr>
        <p:blipFill>
          <a:blip r:embed="rId3"/>
          <a:stretch>
            <a:fillRect/>
          </a:stretch>
        </p:blipFill>
        <p:spPr>
          <a:xfrm>
            <a:off x="7124476" y="527739"/>
            <a:ext cx="3505424" cy="2494386"/>
          </a:xfrm>
          <a:prstGeom prst="rect">
            <a:avLst/>
          </a:prstGeom>
        </p:spPr>
      </p:pic>
      <p:sp>
        <p:nvSpPr>
          <p:cNvPr id="2" name="TextBox 1">
            <a:extLst>
              <a:ext uri="{FF2B5EF4-FFF2-40B4-BE49-F238E27FC236}">
                <a16:creationId xmlns:a16="http://schemas.microsoft.com/office/drawing/2014/main" id="{95306814-1B16-B090-D4EA-C13F07B4BB31}"/>
              </a:ext>
            </a:extLst>
          </p:cNvPr>
          <p:cNvSpPr txBox="1"/>
          <p:nvPr/>
        </p:nvSpPr>
        <p:spPr>
          <a:xfrm>
            <a:off x="378217" y="0"/>
            <a:ext cx="2636107" cy="246221"/>
          </a:xfrm>
          <a:prstGeom prst="rect">
            <a:avLst/>
          </a:prstGeom>
          <a:solidFill>
            <a:srgbClr val="9DC3E6"/>
          </a:solidFill>
          <a:ln w="12700">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Background &amp; Motivation</a:t>
            </a:r>
          </a:p>
        </p:txBody>
      </p:sp>
      <p:sp>
        <p:nvSpPr>
          <p:cNvPr id="3" name="TextBox 2">
            <a:extLst>
              <a:ext uri="{FF2B5EF4-FFF2-40B4-BE49-F238E27FC236}">
                <a16:creationId xmlns:a16="http://schemas.microsoft.com/office/drawing/2014/main" id="{A715BCDD-E492-C700-AD44-79396414C2BD}"/>
              </a:ext>
            </a:extLst>
          </p:cNvPr>
          <p:cNvSpPr txBox="1"/>
          <p:nvPr/>
        </p:nvSpPr>
        <p:spPr>
          <a:xfrm>
            <a:off x="4082911" y="-2658"/>
            <a:ext cx="274551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Field Surveys &amp; Data Collection</a:t>
            </a:r>
          </a:p>
        </p:txBody>
      </p:sp>
      <p:sp>
        <p:nvSpPr>
          <p:cNvPr id="17" name="TextBox 16">
            <a:extLst>
              <a:ext uri="{FF2B5EF4-FFF2-40B4-BE49-F238E27FC236}">
                <a16:creationId xmlns:a16="http://schemas.microsoft.com/office/drawing/2014/main" id="{233E7153-4D74-5B53-3B40-E8ACD46EA693}"/>
              </a:ext>
            </a:extLst>
          </p:cNvPr>
          <p:cNvSpPr txBox="1"/>
          <p:nvPr/>
        </p:nvSpPr>
        <p:spPr>
          <a:xfrm>
            <a:off x="7440951" y="15091"/>
            <a:ext cx="1933828"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CFD Modeling</a:t>
            </a:r>
          </a:p>
        </p:txBody>
      </p:sp>
      <p:pic>
        <p:nvPicPr>
          <p:cNvPr id="22" name="Picture 21">
            <a:extLst>
              <a:ext uri="{FF2B5EF4-FFF2-40B4-BE49-F238E27FC236}">
                <a16:creationId xmlns:a16="http://schemas.microsoft.com/office/drawing/2014/main" id="{CB1D1333-7ECA-5649-7A91-85A9625373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7000" y="6221095"/>
            <a:ext cx="1905000" cy="621030"/>
          </a:xfrm>
          <a:prstGeom prst="rect">
            <a:avLst/>
          </a:prstGeom>
        </p:spPr>
      </p:pic>
      <p:sp>
        <p:nvSpPr>
          <p:cNvPr id="23" name="Slide Number Placeholder 1">
            <a:extLst>
              <a:ext uri="{FF2B5EF4-FFF2-40B4-BE49-F238E27FC236}">
                <a16:creationId xmlns:a16="http://schemas.microsoft.com/office/drawing/2014/main" id="{CA044813-3ACC-4B1B-E784-09EB5D142A36}"/>
              </a:ext>
            </a:extLst>
          </p:cNvPr>
          <p:cNvSpPr>
            <a:spLocks noGrp="1"/>
          </p:cNvSpPr>
          <p:nvPr>
            <p:ph type="sldNum" sz="quarter" idx="12"/>
          </p:nvPr>
        </p:nvSpPr>
        <p:spPr>
          <a:xfrm>
            <a:off x="11868150" y="6477000"/>
            <a:ext cx="323850" cy="365125"/>
          </a:xfrm>
        </p:spPr>
        <p:txBody>
          <a:bodyPr/>
          <a:lstStyle/>
          <a:p>
            <a:fld id="{9AB8AE07-05E0-405B-B2DE-AAD516E8A9F0}" type="slidenum">
              <a:rPr lang="en-US" smtClean="0"/>
              <a:t>9</a:t>
            </a:fld>
            <a:endParaRPr lang="en-US" dirty="0"/>
          </a:p>
        </p:txBody>
      </p:sp>
      <p:sp>
        <p:nvSpPr>
          <p:cNvPr id="4" name="TextBox 3">
            <a:extLst>
              <a:ext uri="{FF2B5EF4-FFF2-40B4-BE49-F238E27FC236}">
                <a16:creationId xmlns:a16="http://schemas.microsoft.com/office/drawing/2014/main" id="{A74B0B4C-7823-A416-644F-5ACDC4935CE8}"/>
              </a:ext>
            </a:extLst>
          </p:cNvPr>
          <p:cNvSpPr txBox="1"/>
          <p:nvPr/>
        </p:nvSpPr>
        <p:spPr>
          <a:xfrm>
            <a:off x="9729892" y="-2658"/>
            <a:ext cx="2362896" cy="246221"/>
          </a:xfrm>
          <a:prstGeom prst="rect">
            <a:avLst/>
          </a:prstGeom>
          <a:noFill/>
          <a:ln>
            <a:noFill/>
          </a:ln>
        </p:spPr>
        <p:txBody>
          <a:bodyPr wrap="square" lIns="0" tIns="0" rIns="0" bIns="0" rtlCol="0">
            <a:spAutoFit/>
          </a:bodyPr>
          <a:lstStyle/>
          <a:p>
            <a:pPr algn="ctr"/>
            <a:r>
              <a:rPr lang="en-US" sz="1600" dirty="0">
                <a:latin typeface="Times New Roman" panose="02020603050405020304" pitchFamily="18" charset="0"/>
                <a:cs typeface="Times New Roman" panose="02020603050405020304" pitchFamily="18" charset="0"/>
              </a:rPr>
              <a:t>Conclusions &amp; Future Work </a:t>
            </a:r>
          </a:p>
        </p:txBody>
      </p:sp>
    </p:spTree>
    <p:extLst>
      <p:ext uri="{BB962C8B-B14F-4D97-AF65-F5344CB8AC3E}">
        <p14:creationId xmlns:p14="http://schemas.microsoft.com/office/powerpoint/2010/main" val="1613781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2953</TotalTime>
  <Words>2660</Words>
  <Application>Microsoft Office PowerPoint</Application>
  <PresentationFormat>Widescreen</PresentationFormat>
  <Paragraphs>476</Paragraphs>
  <Slides>29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Background– Ventilation schemes</vt:lpstr>
      <vt:lpstr>Background– Booster Fan Studies</vt:lpstr>
      <vt:lpstr>Background– NIOSH studies in 2000’s and others</vt:lpstr>
      <vt:lpstr>Background– CFD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Gendrue, Nathan F</dc:creator>
  <cp:lastModifiedBy>Josie Gaskey</cp:lastModifiedBy>
  <cp:revision>15</cp:revision>
  <dcterms:created xsi:type="dcterms:W3CDTF">2022-09-26T20:11:13Z</dcterms:created>
  <dcterms:modified xsi:type="dcterms:W3CDTF">2022-10-05T23:20:14Z</dcterms:modified>
</cp:coreProperties>
</file>