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76_4EE2BF6B.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B4_C5C10AC4.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346" r:id="rId6"/>
    <p:sldId id="374" r:id="rId7"/>
    <p:sldId id="434" r:id="rId8"/>
    <p:sldId id="435" r:id="rId9"/>
    <p:sldId id="450" r:id="rId10"/>
    <p:sldId id="444" r:id="rId11"/>
    <p:sldId id="375" r:id="rId12"/>
    <p:sldId id="453" r:id="rId13"/>
    <p:sldId id="452" r:id="rId14"/>
    <p:sldId id="447" r:id="rId15"/>
    <p:sldId id="448" r:id="rId16"/>
    <p:sldId id="449" r:id="rId17"/>
    <p:sldId id="436" r:id="rId18"/>
    <p:sldId id="422" r:id="rId19"/>
    <p:sldId id="34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6F0AD-8C91-D203-9FBF-3A9AA1239EA8}" name="Kosmoski, Carin (CDC/NIOSH/PMRD/HHPB)" initials="KC(" userId="S::ief3@cdc.gov::346dd052-8cbf-4d9b-9e6c-1168f39c69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68D"/>
    <a:srgbClr val="84321C"/>
    <a:srgbClr val="FF9900"/>
    <a:srgbClr val="80A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9228" autoAdjust="0"/>
  </p:normalViewPr>
  <p:slideViewPr>
    <p:cSldViewPr snapToObjects="1">
      <p:cViewPr varScale="1">
        <p:scale>
          <a:sx n="48" d="100"/>
          <a:sy n="48" d="100"/>
        </p:scale>
        <p:origin x="1080" y="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omments/modernComment_176_4EE2BF6B.xml><?xml version="1.0" encoding="utf-8"?>
<p188:cmLst xmlns:a="http://schemas.openxmlformats.org/drawingml/2006/main" xmlns:r="http://schemas.openxmlformats.org/officeDocument/2006/relationships" xmlns:p188="http://schemas.microsoft.com/office/powerpoint/2018/8/main">
  <p188:cm id="{138C2288-4D8F-486C-8062-CE1EB4AE3E10}" authorId="{BC76F0AD-8C91-D203-9FBF-3A9AA1239EA8}" created="2022-10-05T10:29:14.215">
    <ac:deMkLst xmlns:ac="http://schemas.microsoft.com/office/drawing/2013/main/command">
      <pc:docMk xmlns:pc="http://schemas.microsoft.com/office/powerpoint/2013/main/command"/>
      <pc:sldMk xmlns:pc="http://schemas.microsoft.com/office/powerpoint/2013/main/command" cId="1323482987" sldId="374"/>
      <ac:picMk id="4" creationId="{00000000-0000-0000-0000-000000000000}"/>
    </ac:deMkLst>
    <p188:txBody>
      <a:bodyPr/>
      <a:lstStyle/>
      <a:p>
        <a:r>
          <a:rPr lang="en-US"/>
          <a:t>This isn't the best photo, it just shows three people walking. Is there a more relevant photo/image you could use?</a:t>
        </a:r>
      </a:p>
    </p188:txBody>
  </p188:cm>
  <p188:cm id="{BCBA23D8-A507-4ECB-A556-B75E67C07792}" authorId="{BC76F0AD-8C91-D203-9FBF-3A9AA1239EA8}" created="2022-10-05T10:31:04.317">
    <ac:deMkLst xmlns:ac="http://schemas.microsoft.com/office/drawing/2013/main/command">
      <pc:docMk xmlns:pc="http://schemas.microsoft.com/office/powerpoint/2013/main/command"/>
      <pc:sldMk xmlns:pc="http://schemas.microsoft.com/office/powerpoint/2013/main/command" cId="1323482987" sldId="374"/>
      <ac:spMk id="3" creationId="{00000000-0000-0000-0000-000000000000}"/>
    </ac:deMkLst>
    <p188:txBody>
      <a:bodyPr/>
      <a:lstStyle/>
      <a:p>
        <a:r>
          <a:rPr lang="en-US"/>
          <a:t>Suggest left justifying all slide headings throughout your presentation.</a:t>
        </a:r>
      </a:p>
    </p188:txBody>
  </p188:cm>
</p188:cmLst>
</file>

<file path=ppt/comments/modernComment_1B4_C5C10AC4.xml><?xml version="1.0" encoding="utf-8"?>
<p188:cmLst xmlns:a="http://schemas.openxmlformats.org/drawingml/2006/main" xmlns:r="http://schemas.openxmlformats.org/officeDocument/2006/relationships" xmlns:p188="http://schemas.microsoft.com/office/powerpoint/2018/8/main">
  <p188:cm id="{B24621AD-0511-42E0-B6FF-4B73257AB5C0}" authorId="{BC76F0AD-8C91-D203-9FBF-3A9AA1239EA8}" created="2022-10-05T10:45:10.266">
    <ac:txMkLst xmlns:ac="http://schemas.microsoft.com/office/drawing/2013/main/command">
      <pc:docMk xmlns:pc="http://schemas.microsoft.com/office/powerpoint/2013/main/command"/>
      <pc:sldMk xmlns:pc="http://schemas.microsoft.com/office/powerpoint/2013/main/command" cId="3317762756" sldId="436"/>
      <ac:spMk id="3" creationId="{00000000-0000-0000-0000-000000000000}"/>
      <ac:txMk cp="0">
        <ac:context len="70" hash="3216717934"/>
      </ac:txMk>
    </ac:txMkLst>
    <p188:pos x="3001280" y="320761"/>
    <p188:txBody>
      <a:bodyPr/>
      <a:lstStyle/>
      <a:p>
        <a:r>
          <a:rPr lang="en-US"/>
          <a:t>Delete of</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9DBB2-E742-4E62-A0A0-3F874FF86B32}"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22987-B31D-44C9-A488-E3E5105925B9}" type="slidenum">
              <a:rPr lang="en-US" smtClean="0"/>
              <a:t>‹#›</a:t>
            </a:fld>
            <a:endParaRPr lang="en-US"/>
          </a:p>
        </p:txBody>
      </p:sp>
    </p:spTree>
    <p:extLst>
      <p:ext uri="{BB962C8B-B14F-4D97-AF65-F5344CB8AC3E}">
        <p14:creationId xmlns:p14="http://schemas.microsoft.com/office/powerpoint/2010/main" val="234094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4E087F-82B1-470B-BC2C-3A7E40434F45}" type="slidenum">
              <a:rPr lang="en-US" smtClean="0"/>
              <a:t>2</a:t>
            </a:fld>
            <a:endParaRPr lang="en-US" dirty="0"/>
          </a:p>
        </p:txBody>
      </p:sp>
    </p:spTree>
    <p:extLst>
      <p:ext uri="{BB962C8B-B14F-4D97-AF65-F5344CB8AC3E}">
        <p14:creationId xmlns:p14="http://schemas.microsoft.com/office/powerpoint/2010/main" val="416974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11</a:t>
            </a:fld>
            <a:endParaRPr lang="en-US" dirty="0"/>
          </a:p>
        </p:txBody>
      </p:sp>
    </p:spTree>
    <p:extLst>
      <p:ext uri="{BB962C8B-B14F-4D97-AF65-F5344CB8AC3E}">
        <p14:creationId xmlns:p14="http://schemas.microsoft.com/office/powerpoint/2010/main" val="2950100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12</a:t>
            </a:fld>
            <a:endParaRPr lang="en-US" dirty="0"/>
          </a:p>
        </p:txBody>
      </p:sp>
    </p:spTree>
    <p:extLst>
      <p:ext uri="{BB962C8B-B14F-4D97-AF65-F5344CB8AC3E}">
        <p14:creationId xmlns:p14="http://schemas.microsoft.com/office/powerpoint/2010/main" val="67822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13</a:t>
            </a:fld>
            <a:endParaRPr lang="en-US" dirty="0"/>
          </a:p>
        </p:txBody>
      </p:sp>
    </p:spTree>
    <p:extLst>
      <p:ext uri="{BB962C8B-B14F-4D97-AF65-F5344CB8AC3E}">
        <p14:creationId xmlns:p14="http://schemas.microsoft.com/office/powerpoint/2010/main" val="271816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14</a:t>
            </a:fld>
            <a:endParaRPr lang="en-US" dirty="0"/>
          </a:p>
        </p:txBody>
      </p:sp>
    </p:spTree>
    <p:extLst>
      <p:ext uri="{BB962C8B-B14F-4D97-AF65-F5344CB8AC3E}">
        <p14:creationId xmlns:p14="http://schemas.microsoft.com/office/powerpoint/2010/main" val="20695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122987-B31D-44C9-A488-E3E5105925B9}" type="slidenum">
              <a:rPr lang="en-US" smtClean="0"/>
              <a:t>15</a:t>
            </a:fld>
            <a:endParaRPr lang="en-US"/>
          </a:p>
        </p:txBody>
      </p:sp>
    </p:spTree>
    <p:extLst>
      <p:ext uri="{BB962C8B-B14F-4D97-AF65-F5344CB8AC3E}">
        <p14:creationId xmlns:p14="http://schemas.microsoft.com/office/powerpoint/2010/main" val="257895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endParaRPr lang="en-US" sz="13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3</a:t>
            </a:fld>
            <a:endParaRPr lang="en-US" dirty="0"/>
          </a:p>
        </p:txBody>
      </p:sp>
    </p:spTree>
    <p:extLst>
      <p:ext uri="{BB962C8B-B14F-4D97-AF65-F5344CB8AC3E}">
        <p14:creationId xmlns:p14="http://schemas.microsoft.com/office/powerpoint/2010/main" val="245002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endParaRPr lang="en-US" sz="13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4</a:t>
            </a:fld>
            <a:endParaRPr lang="en-US" dirty="0"/>
          </a:p>
        </p:txBody>
      </p:sp>
    </p:spTree>
    <p:extLst>
      <p:ext uri="{BB962C8B-B14F-4D97-AF65-F5344CB8AC3E}">
        <p14:creationId xmlns:p14="http://schemas.microsoft.com/office/powerpoint/2010/main" val="273760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endParaRPr lang="en-US" sz="13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5</a:t>
            </a:fld>
            <a:endParaRPr lang="en-US" dirty="0"/>
          </a:p>
        </p:txBody>
      </p:sp>
    </p:spTree>
    <p:extLst>
      <p:ext uri="{BB962C8B-B14F-4D97-AF65-F5344CB8AC3E}">
        <p14:creationId xmlns:p14="http://schemas.microsoft.com/office/powerpoint/2010/main" val="347116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61" indent="-291161">
              <a:buFont typeface="Wingdings" panose="05000000000000000000" pitchFamily="2" charset="2"/>
              <a:buChar char="Ø"/>
            </a:pPr>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6</a:t>
            </a:fld>
            <a:endParaRPr lang="en-US" dirty="0"/>
          </a:p>
        </p:txBody>
      </p:sp>
    </p:spTree>
    <p:extLst>
      <p:ext uri="{BB962C8B-B14F-4D97-AF65-F5344CB8AC3E}">
        <p14:creationId xmlns:p14="http://schemas.microsoft.com/office/powerpoint/2010/main" val="6113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7</a:t>
            </a:fld>
            <a:endParaRPr lang="en-US" dirty="0"/>
          </a:p>
        </p:txBody>
      </p:sp>
    </p:spTree>
    <p:extLst>
      <p:ext uri="{BB962C8B-B14F-4D97-AF65-F5344CB8AC3E}">
        <p14:creationId xmlns:p14="http://schemas.microsoft.com/office/powerpoint/2010/main" val="400882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8</a:t>
            </a:fld>
            <a:endParaRPr lang="en-US" dirty="0"/>
          </a:p>
        </p:txBody>
      </p:sp>
    </p:spTree>
    <p:extLst>
      <p:ext uri="{BB962C8B-B14F-4D97-AF65-F5344CB8AC3E}">
        <p14:creationId xmlns:p14="http://schemas.microsoft.com/office/powerpoint/2010/main" val="91611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9</a:t>
            </a:fld>
            <a:endParaRPr lang="en-US" dirty="0"/>
          </a:p>
        </p:txBody>
      </p:sp>
    </p:spTree>
    <p:extLst>
      <p:ext uri="{BB962C8B-B14F-4D97-AF65-F5344CB8AC3E}">
        <p14:creationId xmlns:p14="http://schemas.microsoft.com/office/powerpoint/2010/main" val="241011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4E087F-82B1-470B-BC2C-3A7E40434F45}" type="slidenum">
              <a:rPr lang="en-US" smtClean="0"/>
              <a:t>10</a:t>
            </a:fld>
            <a:endParaRPr lang="en-US" dirty="0"/>
          </a:p>
        </p:txBody>
      </p:sp>
    </p:spTree>
    <p:extLst>
      <p:ext uri="{BB962C8B-B14F-4D97-AF65-F5344CB8AC3E}">
        <p14:creationId xmlns:p14="http://schemas.microsoft.com/office/powerpoint/2010/main" val="2741925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2" y="16895"/>
            <a:ext cx="12042648" cy="821306"/>
          </a:xfrm>
        </p:spPr>
        <p:txBody>
          <a:bodyPr anchor="b">
            <a:normAutofit/>
          </a:bodyPr>
          <a:lstStyle>
            <a:lvl1pPr algn="l">
              <a:defRPr sz="4800" baseline="0">
                <a:solidFill>
                  <a:schemeClr val="tx2"/>
                </a:solidFill>
              </a:defRPr>
            </a:lvl1pPr>
          </a:lstStyle>
          <a:p>
            <a:r>
              <a:rPr lang="en-US" dirty="0"/>
              <a:t>Edit main presentation headline</a:t>
            </a:r>
          </a:p>
        </p:txBody>
      </p:sp>
      <p:cxnSp>
        <p:nvCxnSpPr>
          <p:cNvPr id="7" name="Straight Connector 6"/>
          <p:cNvCxnSpPr/>
          <p:nvPr userDrawn="1"/>
        </p:nvCxnSpPr>
        <p:spPr>
          <a:xfrm>
            <a:off x="0" y="6830568"/>
            <a:ext cx="12192000" cy="0"/>
          </a:xfrm>
          <a:prstGeom prst="line">
            <a:avLst/>
          </a:prstGeom>
          <a:ln w="57150">
            <a:solidFill>
              <a:schemeClr val="bg2"/>
            </a:solidFill>
          </a:ln>
        </p:spPr>
        <p:style>
          <a:lnRef idx="3">
            <a:schemeClr val="dk1"/>
          </a:lnRef>
          <a:fillRef idx="0">
            <a:schemeClr val="dk1"/>
          </a:fillRef>
          <a:effectRef idx="2">
            <a:schemeClr val="dk1"/>
          </a:effectRef>
          <a:fontRef idx="minor">
            <a:schemeClr val="tx1"/>
          </a:fontRef>
        </p:style>
      </p:cxnSp>
      <p:sp>
        <p:nvSpPr>
          <p:cNvPr id="9" name="TextBox 9"/>
          <p:cNvSpPr txBox="1"/>
          <p:nvPr userDrawn="1"/>
        </p:nvSpPr>
        <p:spPr>
          <a:xfrm>
            <a:off x="9235441" y="6345936"/>
            <a:ext cx="295656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dirty="0">
                <a:solidFill>
                  <a:schemeClr val="bg2"/>
                </a:solidFill>
                <a:latin typeface="Franklin Gothic Medium Cond" panose="020B0606030402020204" pitchFamily="34" charset="0"/>
              </a:rPr>
              <a:t>NIOSH</a:t>
            </a:r>
            <a:r>
              <a:rPr lang="en-US" sz="2500" baseline="0" dirty="0">
                <a:solidFill>
                  <a:schemeClr val="bg2"/>
                </a:solidFill>
                <a:latin typeface="Franklin Gothic Medium Cond" panose="020B0606030402020204" pitchFamily="34" charset="0"/>
              </a:rPr>
              <a:t> Mining Program</a:t>
            </a:r>
            <a:endParaRPr lang="en-US" sz="2400" dirty="0">
              <a:solidFill>
                <a:schemeClr val="bg2"/>
              </a:solidFill>
              <a:latin typeface="Franklin Gothic Medium Cond" panose="020B06060304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 y="6208776"/>
            <a:ext cx="1591056" cy="597459"/>
          </a:xfrm>
          <a:prstGeom prst="rect">
            <a:avLst/>
          </a:prstGeom>
        </p:spPr>
      </p:pic>
      <p:sp>
        <p:nvSpPr>
          <p:cNvPr id="5" name="Text Placeholder 4"/>
          <p:cNvSpPr>
            <a:spLocks noGrp="1"/>
          </p:cNvSpPr>
          <p:nvPr>
            <p:ph type="body" sz="quarter" idx="13" hasCustomPrompt="1"/>
          </p:nvPr>
        </p:nvSpPr>
        <p:spPr>
          <a:xfrm>
            <a:off x="5943600" y="1357468"/>
            <a:ext cx="6172200" cy="699932"/>
          </a:xfrm>
        </p:spPr>
        <p:txBody>
          <a:bodyPr>
            <a:normAutofit/>
          </a:bodyPr>
          <a:lstStyle>
            <a:lvl1pPr marL="0" indent="0">
              <a:buNone/>
              <a:defRPr sz="3600"/>
            </a:lvl1pPr>
          </a:lstStyle>
          <a:p>
            <a:pPr lvl="0"/>
            <a:r>
              <a:rPr lang="en-US" dirty="0"/>
              <a:t>Presenter’s name</a:t>
            </a:r>
          </a:p>
        </p:txBody>
      </p:sp>
      <p:sp>
        <p:nvSpPr>
          <p:cNvPr id="18" name="Text Placeholder 17"/>
          <p:cNvSpPr>
            <a:spLocks noGrp="1"/>
          </p:cNvSpPr>
          <p:nvPr>
            <p:ph type="body" sz="quarter" idx="14" hasCustomPrompt="1"/>
          </p:nvPr>
        </p:nvSpPr>
        <p:spPr>
          <a:xfrm>
            <a:off x="5943600" y="2514600"/>
            <a:ext cx="6172200" cy="6858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endParaRPr lang="en-US" sz="2800" dirty="0"/>
          </a:p>
        </p:txBody>
      </p:sp>
      <p:sp>
        <p:nvSpPr>
          <p:cNvPr id="20" name="Text Placeholder 19"/>
          <p:cNvSpPr>
            <a:spLocks noGrp="1"/>
          </p:cNvSpPr>
          <p:nvPr>
            <p:ph type="body" sz="quarter" idx="15" hasCustomPrompt="1"/>
          </p:nvPr>
        </p:nvSpPr>
        <p:spPr>
          <a:xfrm>
            <a:off x="5943600" y="3281490"/>
            <a:ext cx="6172200" cy="2041525"/>
          </a:xfrm>
        </p:spPr>
        <p:txBody>
          <a:bodyPr/>
          <a:lstStyle>
            <a:lvl1pPr marL="0" indent="0" algn="l">
              <a:buNone/>
              <a:defRPr/>
            </a:lvl1pPr>
          </a:lstStyle>
          <a:p>
            <a:pPr algn="l"/>
            <a:r>
              <a:rPr lang="en-US" sz="2800" dirty="0"/>
              <a:t>Presenter’s affiliation [Use full division name—e.g., Spokane Mining Research Division]</a:t>
            </a:r>
          </a:p>
        </p:txBody>
      </p:sp>
    </p:spTree>
    <p:extLst>
      <p:ext uri="{BB962C8B-B14F-4D97-AF65-F5344CB8AC3E}">
        <p14:creationId xmlns:p14="http://schemas.microsoft.com/office/powerpoint/2010/main" val="89238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10CB2C-023A-4A71-A5BF-2457C3C16BBB}" type="slidenum">
              <a:rPr lang="en-US" smtClean="0"/>
              <a:t>‹#›</a:t>
            </a:fld>
            <a:endParaRPr lang="en-US"/>
          </a:p>
        </p:txBody>
      </p:sp>
    </p:spTree>
    <p:extLst>
      <p:ext uri="{BB962C8B-B14F-4D97-AF65-F5344CB8AC3E}">
        <p14:creationId xmlns:p14="http://schemas.microsoft.com/office/powerpoint/2010/main" val="294108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6" name="TextBox 5"/>
          <p:cNvSpPr txBox="1"/>
          <p:nvPr userDrawn="1"/>
        </p:nvSpPr>
        <p:spPr>
          <a:xfrm>
            <a:off x="0" y="6683634"/>
            <a:ext cx="12192000" cy="195438"/>
          </a:xfrm>
          <a:prstGeom prst="rect">
            <a:avLst/>
          </a:prstGeom>
          <a:noFill/>
        </p:spPr>
        <p:txBody>
          <a:bodyPr wrap="square" rtlCol="0">
            <a:spAutoFit/>
          </a:bodyPr>
          <a:lstStyle/>
          <a:p>
            <a:r>
              <a:rPr lang="en-US" sz="680" b="1" dirty="0">
                <a:latin typeface="Franklin Gothic Book" panose="020B0503020102020204" pitchFamily="34" charset="0"/>
                <a:cs typeface="Arial" panose="020B0604020202020204" pitchFamily="34" charset="0"/>
              </a:rPr>
              <a:t>Disclaimer: </a:t>
            </a:r>
            <a:r>
              <a:rPr lang="en-US" sz="680" dirty="0">
                <a:latin typeface="Franklin Gothic Book" panose="020B0503020102020204" pitchFamily="34" charset="0"/>
                <a:cs typeface="Arial" panose="020B0604020202020204" pitchFamily="34" charset="0"/>
              </a:rPr>
              <a:t>The findings and conclusions in this report are those of the author(s) and do not necessarily represent the official position of the National Institute for Occupational Safety and Health, Centers for Disease Control and Prevention. Mention of any company or product does not constitute endorsement by NIOSH, CDC.</a:t>
            </a:r>
          </a:p>
        </p:txBody>
      </p:sp>
      <p:cxnSp>
        <p:nvCxnSpPr>
          <p:cNvPr id="7" name="Straight Connector 6"/>
          <p:cNvCxnSpPr/>
          <p:nvPr userDrawn="1"/>
        </p:nvCxnSpPr>
        <p:spPr>
          <a:xfrm>
            <a:off x="0" y="6656832"/>
            <a:ext cx="12192000" cy="0"/>
          </a:xfrm>
          <a:prstGeom prst="line">
            <a:avLst/>
          </a:prstGeom>
          <a:ln w="57150">
            <a:solidFill>
              <a:schemeClr val="bg2"/>
            </a:solidFill>
          </a:ln>
        </p:spPr>
        <p:style>
          <a:lnRef idx="3">
            <a:schemeClr val="dk1"/>
          </a:lnRef>
          <a:fillRef idx="0">
            <a:schemeClr val="dk1"/>
          </a:fillRef>
          <a:effectRef idx="2">
            <a:schemeClr val="dk1"/>
          </a:effectRef>
          <a:fontRef idx="minor">
            <a:schemeClr val="tx1"/>
          </a:fontRef>
        </p:style>
      </p:cxnSp>
      <p:sp>
        <p:nvSpPr>
          <p:cNvPr id="9" name="TextBox 9"/>
          <p:cNvSpPr txBox="1"/>
          <p:nvPr userDrawn="1"/>
        </p:nvSpPr>
        <p:spPr>
          <a:xfrm>
            <a:off x="9235440" y="5879592"/>
            <a:ext cx="2956560" cy="8079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dirty="0">
                <a:solidFill>
                  <a:schemeClr val="bg2"/>
                </a:solidFill>
                <a:latin typeface="Franklin Gothic Medium Cond" panose="020B0606030402020204" pitchFamily="34" charset="0"/>
              </a:rPr>
              <a:t>NIOSH</a:t>
            </a:r>
            <a:r>
              <a:rPr lang="en-US" sz="2500" baseline="0" dirty="0">
                <a:solidFill>
                  <a:schemeClr val="bg2"/>
                </a:solidFill>
                <a:latin typeface="Franklin Gothic Medium Cond" panose="020B0606030402020204" pitchFamily="34" charset="0"/>
              </a:rPr>
              <a:t> Mining Program</a:t>
            </a:r>
          </a:p>
          <a:p>
            <a:r>
              <a:rPr lang="en-US" sz="2150" baseline="0" dirty="0">
                <a:solidFill>
                  <a:schemeClr val="bg2"/>
                </a:solidFill>
                <a:latin typeface="Franklin Gothic Medium Cond" panose="020B0606030402020204" pitchFamily="34" charset="0"/>
              </a:rPr>
              <a:t>www.cdc.gov</a:t>
            </a:r>
            <a:r>
              <a:rPr lang="en-US" sz="2150" spc="-200" baseline="0" dirty="0">
                <a:solidFill>
                  <a:schemeClr val="bg2"/>
                </a:solidFill>
                <a:latin typeface="Franklin Gothic Medium Cond" panose="020B0606030402020204" pitchFamily="34" charset="0"/>
              </a:rPr>
              <a:t>/</a:t>
            </a:r>
            <a:r>
              <a:rPr lang="en-US" sz="2150" baseline="0" dirty="0">
                <a:solidFill>
                  <a:schemeClr val="bg2"/>
                </a:solidFill>
                <a:latin typeface="Franklin Gothic Medium Cond" panose="020B0606030402020204" pitchFamily="34" charset="0"/>
              </a:rPr>
              <a:t>niosh</a:t>
            </a:r>
            <a:r>
              <a:rPr lang="en-US" sz="2150" spc="-200" baseline="0" dirty="0">
                <a:solidFill>
                  <a:schemeClr val="bg2"/>
                </a:solidFill>
                <a:latin typeface="Franklin Gothic Medium Cond" panose="020B0606030402020204" pitchFamily="34" charset="0"/>
              </a:rPr>
              <a:t>/</a:t>
            </a:r>
            <a:r>
              <a:rPr lang="en-US" sz="2150" baseline="0" dirty="0">
                <a:solidFill>
                  <a:schemeClr val="bg2"/>
                </a:solidFill>
                <a:latin typeface="Franklin Gothic Medium Cond" panose="020B0606030402020204" pitchFamily="34" charset="0"/>
              </a:rPr>
              <a:t>mining</a:t>
            </a:r>
            <a:endParaRPr lang="en-US" sz="2150" dirty="0">
              <a:solidFill>
                <a:schemeClr val="bg2"/>
              </a:solidFill>
              <a:latin typeface="Franklin Gothic Medium Cond" panose="020B06060304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 y="6044184"/>
            <a:ext cx="1591056" cy="597459"/>
          </a:xfrm>
          <a:prstGeom prst="rect">
            <a:avLst/>
          </a:prstGeom>
        </p:spPr>
      </p:pic>
      <p:sp>
        <p:nvSpPr>
          <p:cNvPr id="11" name="Title 8"/>
          <p:cNvSpPr>
            <a:spLocks noGrp="1"/>
          </p:cNvSpPr>
          <p:nvPr>
            <p:ph type="title" hasCustomPrompt="1"/>
          </p:nvPr>
        </p:nvSpPr>
        <p:spPr>
          <a:xfrm>
            <a:off x="74676" y="76200"/>
            <a:ext cx="12042648" cy="712033"/>
          </a:xfrm>
          <a:prstGeom prst="rect">
            <a:avLst/>
          </a:prstGeom>
        </p:spPr>
        <p:txBody>
          <a:bodyPr>
            <a:normAutofit/>
          </a:bodyPr>
          <a:lstStyle>
            <a:lvl1pPr>
              <a:defRPr sz="3200" baseline="0">
                <a:solidFill>
                  <a:schemeClr val="tx2"/>
                </a:solidFill>
                <a:latin typeface="Franklin Gothic Medium" panose="020B0603020102020204" pitchFamily="34" charset="0"/>
              </a:defRPr>
            </a:lvl1pPr>
          </a:lstStyle>
          <a:p>
            <a:r>
              <a:rPr lang="en-US" dirty="0"/>
              <a:t>Edit closing message</a:t>
            </a:r>
          </a:p>
        </p:txBody>
      </p:sp>
    </p:spTree>
    <p:extLst>
      <p:ext uri="{BB962C8B-B14F-4D97-AF65-F5344CB8AC3E}">
        <p14:creationId xmlns:p14="http://schemas.microsoft.com/office/powerpoint/2010/main" val="84045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6096000" y="2449902"/>
            <a:ext cx="5968180" cy="3169924"/>
          </a:xfrm>
          <a:prstGeom prst="rect">
            <a:avLst/>
          </a:prstGeom>
        </p:spPr>
        <p:txBody>
          <a:bodyPr anchor="t"/>
          <a:lstStyle>
            <a:lvl1pPr marL="0" indent="0">
              <a:buNone/>
              <a:defRPr sz="2800" baseline="0">
                <a:solidFill>
                  <a:schemeClr val="tx1"/>
                </a:solidFill>
                <a:latin typeface="Franklin Gothic Medium" panose="020B0603020102020204" pitchFamily="34" charset="0"/>
              </a:defRPr>
            </a:lvl1pPr>
            <a:lvl2pPr marL="0" indent="0">
              <a:buNone/>
              <a:defRPr sz="2400">
                <a:solidFill>
                  <a:schemeClr val="tx1"/>
                </a:solidFill>
              </a:defRPr>
            </a:lvl2pPr>
            <a:lvl3pPr marL="914400" indent="0">
              <a:buNone/>
              <a:defRPr sz="24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r>
              <a:rPr lang="en-US" dirty="0"/>
              <a:t>Presenter’s name</a:t>
            </a:r>
          </a:p>
        </p:txBody>
      </p:sp>
      <p:sp>
        <p:nvSpPr>
          <p:cNvPr id="8" name="Title 7"/>
          <p:cNvSpPr>
            <a:spLocks noGrp="1"/>
          </p:cNvSpPr>
          <p:nvPr>
            <p:ph type="title" hasCustomPrompt="1"/>
          </p:nvPr>
        </p:nvSpPr>
        <p:spPr>
          <a:xfrm>
            <a:off x="182879" y="182880"/>
            <a:ext cx="11881301" cy="1067950"/>
          </a:xfrm>
          <a:prstGeom prst="rect">
            <a:avLst/>
          </a:prstGeom>
        </p:spPr>
        <p:txBody>
          <a:bodyPr/>
          <a:lstStyle>
            <a:lvl1pPr>
              <a:defRPr sz="3000">
                <a:solidFill>
                  <a:srgbClr val="19468D"/>
                </a:solidFill>
                <a:latin typeface="Franklin Gothic Demi" panose="020B0703020102020204" pitchFamily="34" charset="0"/>
              </a:defRPr>
            </a:lvl1pPr>
          </a:lstStyle>
          <a:p>
            <a:r>
              <a:rPr lang="en-US" dirty="0"/>
              <a:t>Edit presentation headline</a:t>
            </a:r>
          </a:p>
        </p:txBody>
      </p:sp>
      <p:sp>
        <p:nvSpPr>
          <p:cNvPr id="12" name="Picture Placeholder 11"/>
          <p:cNvSpPr>
            <a:spLocks noGrp="1"/>
          </p:cNvSpPr>
          <p:nvPr>
            <p:ph type="pic" sz="quarter" idx="13" hasCustomPrompt="1"/>
          </p:nvPr>
        </p:nvSpPr>
        <p:spPr>
          <a:xfrm>
            <a:off x="182879" y="1342103"/>
            <a:ext cx="5760720" cy="4277723"/>
          </a:xfrm>
          <a:prstGeom prst="rect">
            <a:avLst/>
          </a:prstGeom>
        </p:spPr>
        <p:txBody>
          <a:bodyPr/>
          <a:lstStyle>
            <a:lvl1pPr marL="0" indent="0">
              <a:buNone/>
              <a:defRPr sz="2400">
                <a:latin typeface="Franklin Gothic Book" panose="020B0503020102020204" pitchFamily="34" charset="0"/>
              </a:defRPr>
            </a:lvl1pPr>
          </a:lstStyle>
          <a:p>
            <a:r>
              <a:rPr lang="en-US" dirty="0"/>
              <a:t>Insert supporting image here</a:t>
            </a:r>
          </a:p>
        </p:txBody>
      </p:sp>
    </p:spTree>
    <p:extLst>
      <p:ext uri="{BB962C8B-B14F-4D97-AF65-F5344CB8AC3E}">
        <p14:creationId xmlns:p14="http://schemas.microsoft.com/office/powerpoint/2010/main" val="2216454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10" y="76201"/>
            <a:ext cx="12035590" cy="914399"/>
          </a:xfrm>
          <a:prstGeom prst="rect">
            <a:avLst/>
          </a:prstGeom>
        </p:spPr>
        <p:txBody>
          <a:bodyPr vert="horz" lIns="91440" tIns="45720" rIns="91440" bIns="45720" rtlCol="0" anchor="t">
            <a:normAutofit/>
          </a:bodyPr>
          <a:lstStyle/>
          <a:p>
            <a:r>
              <a:rPr lang="en-US" dirty="0"/>
              <a:t>Edit slide headline – sentence stating a message or assertion </a:t>
            </a:r>
          </a:p>
        </p:txBody>
      </p:sp>
      <p:sp>
        <p:nvSpPr>
          <p:cNvPr id="3" name="Text Placeholder 2"/>
          <p:cNvSpPr>
            <a:spLocks noGrp="1"/>
          </p:cNvSpPr>
          <p:nvPr>
            <p:ph type="body" idx="1"/>
          </p:nvPr>
        </p:nvSpPr>
        <p:spPr>
          <a:xfrm>
            <a:off x="80210" y="990600"/>
            <a:ext cx="12035590" cy="54879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199" y="647850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810000" y="647850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72600" y="64785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0CB2C-023A-4A71-A5BF-2457C3C16BBB}" type="slidenum">
              <a:rPr lang="en-US" smtClean="0"/>
              <a:t>‹#›</a:t>
            </a:fld>
            <a:endParaRPr lang="en-US"/>
          </a:p>
        </p:txBody>
      </p:sp>
    </p:spTree>
    <p:extLst>
      <p:ext uri="{BB962C8B-B14F-4D97-AF65-F5344CB8AC3E}">
        <p14:creationId xmlns:p14="http://schemas.microsoft.com/office/powerpoint/2010/main" val="6172177"/>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8" r:id="rId3"/>
    <p:sldLayoutId id="2147483670" r:id="rId4"/>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microsoft.com/office/2018/10/relationships/comments" Target="../comments/modernComment_1B4_C5C10AC4.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niosh/topics/noise/stats.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cdc.gov/niosh/topics/noise/default.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76_4EE2BF6B.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dirty="0"/>
              <a:t>The NIOSH Noise Mapper Application </a:t>
            </a:r>
            <a:endParaRPr lang="en-US" dirty="0"/>
          </a:p>
        </p:txBody>
      </p:sp>
      <p:sp>
        <p:nvSpPr>
          <p:cNvPr id="3" name="Text Placeholder 2"/>
          <p:cNvSpPr>
            <a:spLocks noGrp="1"/>
          </p:cNvSpPr>
          <p:nvPr>
            <p:ph type="body" sz="quarter" idx="13"/>
          </p:nvPr>
        </p:nvSpPr>
        <p:spPr/>
        <p:txBody>
          <a:bodyPr>
            <a:normAutofit/>
          </a:bodyPr>
          <a:lstStyle/>
          <a:p>
            <a:r>
              <a:rPr lang="en-US" sz="3600" b="1" dirty="0">
                <a:latin typeface="+mn-lt"/>
              </a:rPr>
              <a:t>Yousef Elmashae, PhD</a:t>
            </a:r>
          </a:p>
          <a:p>
            <a:endParaRPr lang="en-US" dirty="0"/>
          </a:p>
        </p:txBody>
      </p:sp>
      <p:sp>
        <p:nvSpPr>
          <p:cNvPr id="4" name="Text Placeholder 3"/>
          <p:cNvSpPr>
            <a:spLocks noGrp="1"/>
          </p:cNvSpPr>
          <p:nvPr>
            <p:ph type="body" sz="quarter" idx="14"/>
          </p:nvPr>
        </p:nvSpPr>
        <p:spPr/>
        <p:txBody>
          <a:bodyPr/>
          <a:lstStyle/>
          <a:p>
            <a:r>
              <a:rPr lang="en-US" dirty="0">
                <a:cs typeface="Times New Roman" panose="02020603050405020304" pitchFamily="18" charset="0"/>
              </a:rPr>
              <a:t>Research Industrial Hygienist</a:t>
            </a:r>
          </a:p>
          <a:p>
            <a:endParaRPr lang="en-US" dirty="0"/>
          </a:p>
        </p:txBody>
      </p:sp>
      <p:sp>
        <p:nvSpPr>
          <p:cNvPr id="5" name="Text Placeholder 4"/>
          <p:cNvSpPr>
            <a:spLocks noGrp="1"/>
          </p:cNvSpPr>
          <p:nvPr>
            <p:ph type="body" sz="quarter" idx="15"/>
          </p:nvPr>
        </p:nvSpPr>
        <p:spPr/>
        <p:txBody>
          <a:bodyPr/>
          <a:lstStyle/>
          <a:p>
            <a:r>
              <a:rPr lang="en-US" dirty="0">
                <a:cs typeface="Times New Roman" panose="02020603050405020304" pitchFamily="18" charset="0"/>
              </a:rPr>
              <a:t>Pittsburgh Mining Research Division</a:t>
            </a:r>
            <a:endParaRPr lang="en-US" sz="3200" dirty="0"/>
          </a:p>
          <a:p>
            <a:endParaRPr lang="en-US" dirty="0"/>
          </a:p>
        </p:txBody>
      </p:sp>
      <p:pic>
        <p:nvPicPr>
          <p:cNvPr id="7" name="Picture 6" descr="A picture containing chart&#10;&#10;Description automatically generated">
            <a:extLst>
              <a:ext uri="{FF2B5EF4-FFF2-40B4-BE49-F238E27FC236}">
                <a16:creationId xmlns:a16="http://schemas.microsoft.com/office/drawing/2014/main" id="{2A2FE143-4814-4F36-8F3A-0ABBAF846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57468"/>
            <a:ext cx="5410200" cy="4052731"/>
          </a:xfrm>
          <a:prstGeom prst="rect">
            <a:avLst/>
          </a:prstGeom>
        </p:spPr>
      </p:pic>
      <p:sp>
        <p:nvSpPr>
          <p:cNvPr id="9" name="TextBox 8">
            <a:extLst>
              <a:ext uri="{FF2B5EF4-FFF2-40B4-BE49-F238E27FC236}">
                <a16:creationId xmlns:a16="http://schemas.microsoft.com/office/drawing/2014/main" id="{EB360F2C-30C6-4B13-A5DE-A522B8DF3B8E}"/>
              </a:ext>
            </a:extLst>
          </p:cNvPr>
          <p:cNvSpPr txBox="1"/>
          <p:nvPr/>
        </p:nvSpPr>
        <p:spPr>
          <a:xfrm>
            <a:off x="5638800" y="4853642"/>
            <a:ext cx="6215974" cy="646331"/>
          </a:xfrm>
          <a:prstGeom prst="rect">
            <a:avLst/>
          </a:prstGeom>
          <a:noFill/>
        </p:spPr>
        <p:txBody>
          <a:bodyPr wrap="square">
            <a:spAutoFit/>
          </a:bodyPr>
          <a:lstStyle/>
          <a:p>
            <a:pPr algn="ctr"/>
            <a:r>
              <a:rPr lang="en-US" sz="1800" b="1" i="1" dirty="0">
                <a:solidFill>
                  <a:schemeClr val="tx1">
                    <a:lumMod val="95000"/>
                    <a:lumOff val="5000"/>
                  </a:schemeClr>
                </a:solidFill>
                <a:latin typeface="Times New Roman" panose="02020603050405020304" pitchFamily="18" charset="0"/>
                <a:cs typeface="Times New Roman" panose="02020603050405020304" pitchFamily="18" charset="0"/>
              </a:rPr>
              <a:t>PACA Underground Mine Conference </a:t>
            </a:r>
          </a:p>
          <a:p>
            <a:pPr algn="ctr"/>
            <a:r>
              <a:rPr lang="en-US" sz="1800" b="1" i="1" dirty="0">
                <a:solidFill>
                  <a:schemeClr val="tx1">
                    <a:lumMod val="95000"/>
                    <a:lumOff val="5000"/>
                  </a:schemeClr>
                </a:solidFill>
                <a:latin typeface="Times New Roman" panose="02020603050405020304" pitchFamily="18" charset="0"/>
                <a:cs typeface="Times New Roman" panose="02020603050405020304" pitchFamily="18" charset="0"/>
              </a:rPr>
              <a:t>October 06, 2022</a:t>
            </a:r>
          </a:p>
        </p:txBody>
      </p:sp>
    </p:spTree>
    <p:extLst>
      <p:ext uri="{BB962C8B-B14F-4D97-AF65-F5344CB8AC3E}">
        <p14:creationId xmlns:p14="http://schemas.microsoft.com/office/powerpoint/2010/main" val="338404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38" y="164661"/>
            <a:ext cx="11672790" cy="411809"/>
          </a:xfrm>
        </p:spPr>
        <p:txBody>
          <a:bodyPr>
            <a:noAutofit/>
          </a:bodyPr>
          <a:lstStyle/>
          <a:p>
            <a:pPr algn="ctr"/>
            <a:r>
              <a:rPr lang="en-US" sz="3800" dirty="0"/>
              <a:t>Using the NIOSH Noise Mapper Application</a:t>
            </a:r>
            <a:endParaRPr lang="en-US" sz="3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63223F-AB89-4452-809D-9AEE7C0805DE}"/>
              </a:ext>
            </a:extLst>
          </p:cNvPr>
          <p:cNvSpPr txBox="1"/>
          <p:nvPr/>
        </p:nvSpPr>
        <p:spPr>
          <a:xfrm>
            <a:off x="1371600" y="6158256"/>
            <a:ext cx="3755644" cy="369332"/>
          </a:xfrm>
          <a:prstGeom prst="rect">
            <a:avLst/>
          </a:prstGeom>
          <a:noFill/>
        </p:spPr>
        <p:txBody>
          <a:bodyPr wrap="none" rtlCol="0">
            <a:spAutoFit/>
          </a:bodyPr>
          <a:lstStyle/>
          <a:p>
            <a:r>
              <a:rPr lang="en-US" dirty="0"/>
              <a:t>NIOSH Noise Mapper Survey Report </a:t>
            </a:r>
          </a:p>
        </p:txBody>
      </p:sp>
      <p:sp>
        <p:nvSpPr>
          <p:cNvPr id="8" name="TextBox 7">
            <a:extLst>
              <a:ext uri="{FF2B5EF4-FFF2-40B4-BE49-F238E27FC236}">
                <a16:creationId xmlns:a16="http://schemas.microsoft.com/office/drawing/2014/main" id="{20FAA171-CFD9-4479-ACF0-786415152B3D}"/>
              </a:ext>
            </a:extLst>
          </p:cNvPr>
          <p:cNvSpPr txBox="1"/>
          <p:nvPr/>
        </p:nvSpPr>
        <p:spPr>
          <a:xfrm>
            <a:off x="8371486" y="6183868"/>
            <a:ext cx="1382114" cy="369332"/>
          </a:xfrm>
          <a:prstGeom prst="rect">
            <a:avLst/>
          </a:prstGeom>
          <a:noFill/>
        </p:spPr>
        <p:txBody>
          <a:bodyPr wrap="square" rtlCol="0">
            <a:spAutoFit/>
          </a:bodyPr>
          <a:lstStyle/>
          <a:p>
            <a:r>
              <a:rPr lang="en-US" dirty="0"/>
              <a:t>Map Layout</a:t>
            </a:r>
          </a:p>
        </p:txBody>
      </p:sp>
      <p:sp>
        <p:nvSpPr>
          <p:cNvPr id="2" name="TextBox 1">
            <a:extLst>
              <a:ext uri="{FF2B5EF4-FFF2-40B4-BE49-F238E27FC236}">
                <a16:creationId xmlns:a16="http://schemas.microsoft.com/office/drawing/2014/main" id="{AA7039D0-099A-4466-B396-9C94A4067187}"/>
              </a:ext>
            </a:extLst>
          </p:cNvPr>
          <p:cNvSpPr txBox="1"/>
          <p:nvPr/>
        </p:nvSpPr>
        <p:spPr>
          <a:xfrm>
            <a:off x="4156364" y="699744"/>
            <a:ext cx="4987636" cy="461665"/>
          </a:xfrm>
          <a:prstGeom prst="rect">
            <a:avLst/>
          </a:prstGeom>
          <a:noFill/>
        </p:spPr>
        <p:txBody>
          <a:bodyPr wrap="square" rtlCol="0">
            <a:spAutoFit/>
          </a:bodyPr>
          <a:lstStyle/>
          <a:p>
            <a:r>
              <a:rPr lang="en-US" sz="2400" b="1" i="0" dirty="0">
                <a:solidFill>
                  <a:srgbClr val="212529"/>
                </a:solidFill>
                <a:effectLst/>
              </a:rPr>
              <a:t>NIOSH Noise Mapper Survey Report</a:t>
            </a:r>
          </a:p>
        </p:txBody>
      </p:sp>
      <p:pic>
        <p:nvPicPr>
          <p:cNvPr id="16" name="Picture 15" descr="Graphical user interface, text, application, email&#10;&#10;Description automatically generated">
            <a:extLst>
              <a:ext uri="{FF2B5EF4-FFF2-40B4-BE49-F238E27FC236}">
                <a16:creationId xmlns:a16="http://schemas.microsoft.com/office/drawing/2014/main" id="{E7547F08-DFFF-4122-AB50-3280E8063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801" y="1134979"/>
            <a:ext cx="4517399" cy="5023277"/>
          </a:xfrm>
          <a:prstGeom prst="rect">
            <a:avLst/>
          </a:prstGeom>
        </p:spPr>
      </p:pic>
      <p:pic>
        <p:nvPicPr>
          <p:cNvPr id="5" name="Picture 4" descr="Chart&#10;&#10;Description automatically generated">
            <a:extLst>
              <a:ext uri="{FF2B5EF4-FFF2-40B4-BE49-F238E27FC236}">
                <a16:creationId xmlns:a16="http://schemas.microsoft.com/office/drawing/2014/main" id="{78BF7086-D5E0-41F5-9909-0EC4FB8B3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161409"/>
            <a:ext cx="5181600" cy="5086991"/>
          </a:xfrm>
          <a:prstGeom prst="rect">
            <a:avLst/>
          </a:prstGeom>
        </p:spPr>
      </p:pic>
    </p:spTree>
    <p:extLst>
      <p:ext uri="{BB962C8B-B14F-4D97-AF65-F5344CB8AC3E}">
        <p14:creationId xmlns:p14="http://schemas.microsoft.com/office/powerpoint/2010/main" val="1486693105"/>
      </p:ext>
    </p:extLst>
  </p:cSld>
  <p:clrMapOvr>
    <a:masterClrMapping/>
  </p:clrMapOvr>
  <mc:AlternateContent xmlns:mc="http://schemas.openxmlformats.org/markup-compatibility/2006" xmlns:p14="http://schemas.microsoft.com/office/powerpoint/2010/main">
    <mc:Choice Requires="p14">
      <p:transition spd="slow" p14:dur="2000" advTm="76744"/>
    </mc:Choice>
    <mc:Fallback xmlns="">
      <p:transition spd="slow" advTm="767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2809" y="164661"/>
            <a:ext cx="11672790" cy="411809"/>
          </a:xfrm>
        </p:spPr>
        <p:txBody>
          <a:bodyPr>
            <a:noAutofit/>
          </a:bodyPr>
          <a:lstStyle/>
          <a:p>
            <a:pPr algn="ctr"/>
            <a:r>
              <a:rPr lang="en-US" sz="3800" dirty="0"/>
              <a:t>Using the NIOSH Noise Mapper Application</a:t>
            </a:r>
            <a:endParaRPr lang="en-US" sz="3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63223F-AB89-4452-809D-9AEE7C0805DE}"/>
              </a:ext>
            </a:extLst>
          </p:cNvPr>
          <p:cNvSpPr txBox="1"/>
          <p:nvPr/>
        </p:nvSpPr>
        <p:spPr>
          <a:xfrm>
            <a:off x="2523647" y="6172200"/>
            <a:ext cx="1948867" cy="369332"/>
          </a:xfrm>
          <a:prstGeom prst="rect">
            <a:avLst/>
          </a:prstGeom>
          <a:noFill/>
        </p:spPr>
        <p:txBody>
          <a:bodyPr wrap="none" rtlCol="0">
            <a:spAutoFit/>
          </a:bodyPr>
          <a:lstStyle/>
          <a:p>
            <a:r>
              <a:rPr lang="en-US" dirty="0"/>
              <a:t>Survey Noise Map</a:t>
            </a:r>
          </a:p>
        </p:txBody>
      </p:sp>
      <p:sp>
        <p:nvSpPr>
          <p:cNvPr id="8" name="TextBox 7">
            <a:extLst>
              <a:ext uri="{FF2B5EF4-FFF2-40B4-BE49-F238E27FC236}">
                <a16:creationId xmlns:a16="http://schemas.microsoft.com/office/drawing/2014/main" id="{20FAA171-CFD9-4479-ACF0-786415152B3D}"/>
              </a:ext>
            </a:extLst>
          </p:cNvPr>
          <p:cNvSpPr txBox="1"/>
          <p:nvPr/>
        </p:nvSpPr>
        <p:spPr>
          <a:xfrm>
            <a:off x="7398204" y="6107668"/>
            <a:ext cx="3059859" cy="369332"/>
          </a:xfrm>
          <a:prstGeom prst="rect">
            <a:avLst/>
          </a:prstGeom>
          <a:noFill/>
        </p:spPr>
        <p:txBody>
          <a:bodyPr wrap="square" rtlCol="0">
            <a:spAutoFit/>
          </a:bodyPr>
          <a:lstStyle/>
          <a:p>
            <a:r>
              <a:rPr lang="en-US" dirty="0"/>
              <a:t>Survey Noise Map Reading</a:t>
            </a:r>
          </a:p>
        </p:txBody>
      </p:sp>
      <p:sp>
        <p:nvSpPr>
          <p:cNvPr id="2" name="TextBox 1">
            <a:extLst>
              <a:ext uri="{FF2B5EF4-FFF2-40B4-BE49-F238E27FC236}">
                <a16:creationId xmlns:a16="http://schemas.microsoft.com/office/drawing/2014/main" id="{AA7039D0-099A-4466-B396-9C94A4067187}"/>
              </a:ext>
            </a:extLst>
          </p:cNvPr>
          <p:cNvSpPr txBox="1"/>
          <p:nvPr/>
        </p:nvSpPr>
        <p:spPr>
          <a:xfrm>
            <a:off x="4156364" y="654626"/>
            <a:ext cx="4312227" cy="665019"/>
          </a:xfrm>
          <a:prstGeom prst="rect">
            <a:avLst/>
          </a:prstGeom>
          <a:noFill/>
        </p:spPr>
        <p:txBody>
          <a:bodyPr wrap="square" rtlCol="0">
            <a:spAutoFit/>
          </a:bodyPr>
          <a:lstStyle/>
          <a:p>
            <a:r>
              <a:rPr lang="en-US" b="1" i="0" dirty="0">
                <a:solidFill>
                  <a:srgbClr val="212529"/>
                </a:solidFill>
                <a:effectLst/>
                <a:latin typeface="Arial" panose="020B0604020202020204" pitchFamily="34" charset="0"/>
              </a:rPr>
              <a:t>NIOSH Noise Mapper Survey Report</a:t>
            </a:r>
          </a:p>
          <a:p>
            <a:endParaRPr lang="en-US" b="1" dirty="0"/>
          </a:p>
        </p:txBody>
      </p:sp>
      <p:pic>
        <p:nvPicPr>
          <p:cNvPr id="5" name="Picture 4" descr="Chart&#10;&#10;Description automatically generated">
            <a:extLst>
              <a:ext uri="{FF2B5EF4-FFF2-40B4-BE49-F238E27FC236}">
                <a16:creationId xmlns:a16="http://schemas.microsoft.com/office/drawing/2014/main" id="{4246A2B0-274B-4E1B-896A-BDE9FED14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49482"/>
            <a:ext cx="5342935" cy="5058184"/>
          </a:xfrm>
          <a:prstGeom prst="rect">
            <a:avLst/>
          </a:prstGeom>
        </p:spPr>
      </p:pic>
      <p:pic>
        <p:nvPicPr>
          <p:cNvPr id="9" name="Picture 8" descr="Chart&#10;&#10;Description automatically generated">
            <a:extLst>
              <a:ext uri="{FF2B5EF4-FFF2-40B4-BE49-F238E27FC236}">
                <a16:creationId xmlns:a16="http://schemas.microsoft.com/office/drawing/2014/main" id="{D17CC96D-62A8-4E15-8D4A-A20AC2AAF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064" y="1049483"/>
            <a:ext cx="5342935" cy="5058185"/>
          </a:xfrm>
          <a:prstGeom prst="rect">
            <a:avLst/>
          </a:prstGeom>
        </p:spPr>
      </p:pic>
    </p:spTree>
    <p:extLst>
      <p:ext uri="{BB962C8B-B14F-4D97-AF65-F5344CB8AC3E}">
        <p14:creationId xmlns:p14="http://schemas.microsoft.com/office/powerpoint/2010/main" val="3461458995"/>
      </p:ext>
    </p:extLst>
  </p:cSld>
  <p:clrMapOvr>
    <a:masterClrMapping/>
  </p:clrMapOvr>
  <mc:AlternateContent xmlns:mc="http://schemas.openxmlformats.org/markup-compatibility/2006" xmlns:p14="http://schemas.microsoft.com/office/powerpoint/2010/main">
    <mc:Choice Requires="p14">
      <p:transition spd="slow" p14:dur="2000" advTm="76744"/>
    </mc:Choice>
    <mc:Fallback xmlns="">
      <p:transition spd="slow" advTm="7674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2809" y="164661"/>
            <a:ext cx="11672790" cy="411809"/>
          </a:xfrm>
        </p:spPr>
        <p:txBody>
          <a:bodyPr>
            <a:noAutofit/>
          </a:bodyPr>
          <a:lstStyle/>
          <a:p>
            <a:pPr algn="ctr"/>
            <a:r>
              <a:rPr lang="en-US" sz="3800" dirty="0"/>
              <a:t>Using the NIOSH Noise Mapper Application</a:t>
            </a:r>
            <a:endParaRPr lang="en-US" sz="3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63223F-AB89-4452-809D-9AEE7C0805DE}"/>
              </a:ext>
            </a:extLst>
          </p:cNvPr>
          <p:cNvSpPr txBox="1"/>
          <p:nvPr/>
        </p:nvSpPr>
        <p:spPr>
          <a:xfrm>
            <a:off x="1468469" y="6183868"/>
            <a:ext cx="2058833" cy="369332"/>
          </a:xfrm>
          <a:prstGeom prst="rect">
            <a:avLst/>
          </a:prstGeom>
          <a:noFill/>
        </p:spPr>
        <p:txBody>
          <a:bodyPr wrap="none" rtlCol="0">
            <a:spAutoFit/>
          </a:bodyPr>
          <a:lstStyle/>
          <a:p>
            <a:r>
              <a:rPr lang="en-US" dirty="0"/>
              <a:t>Survey Information</a:t>
            </a:r>
          </a:p>
        </p:txBody>
      </p:sp>
      <p:sp>
        <p:nvSpPr>
          <p:cNvPr id="8" name="TextBox 7">
            <a:extLst>
              <a:ext uri="{FF2B5EF4-FFF2-40B4-BE49-F238E27FC236}">
                <a16:creationId xmlns:a16="http://schemas.microsoft.com/office/drawing/2014/main" id="{20FAA171-CFD9-4479-ACF0-786415152B3D}"/>
              </a:ext>
            </a:extLst>
          </p:cNvPr>
          <p:cNvSpPr txBox="1"/>
          <p:nvPr/>
        </p:nvSpPr>
        <p:spPr>
          <a:xfrm>
            <a:off x="8849591" y="6172200"/>
            <a:ext cx="2275609" cy="369332"/>
          </a:xfrm>
          <a:prstGeom prst="rect">
            <a:avLst/>
          </a:prstGeom>
          <a:noFill/>
        </p:spPr>
        <p:txBody>
          <a:bodyPr wrap="square" rtlCol="0">
            <a:spAutoFit/>
          </a:bodyPr>
          <a:lstStyle/>
          <a:p>
            <a:r>
              <a:rPr lang="en-US" dirty="0"/>
              <a:t>Noise Reading (Grid)</a:t>
            </a:r>
          </a:p>
        </p:txBody>
      </p:sp>
      <p:sp>
        <p:nvSpPr>
          <p:cNvPr id="2" name="TextBox 1">
            <a:extLst>
              <a:ext uri="{FF2B5EF4-FFF2-40B4-BE49-F238E27FC236}">
                <a16:creationId xmlns:a16="http://schemas.microsoft.com/office/drawing/2014/main" id="{AA7039D0-099A-4466-B396-9C94A4067187}"/>
              </a:ext>
            </a:extLst>
          </p:cNvPr>
          <p:cNvSpPr txBox="1"/>
          <p:nvPr/>
        </p:nvSpPr>
        <p:spPr>
          <a:xfrm>
            <a:off x="3658912" y="654626"/>
            <a:ext cx="4809680" cy="646331"/>
          </a:xfrm>
          <a:prstGeom prst="rect">
            <a:avLst/>
          </a:prstGeom>
          <a:noFill/>
        </p:spPr>
        <p:txBody>
          <a:bodyPr wrap="square" rtlCol="0">
            <a:spAutoFit/>
          </a:bodyPr>
          <a:lstStyle/>
          <a:p>
            <a:r>
              <a:rPr lang="en-US" b="1" i="0" dirty="0">
                <a:solidFill>
                  <a:srgbClr val="212529"/>
                </a:solidFill>
                <a:effectLst/>
                <a:latin typeface="Arial" panose="020B0604020202020204" pitchFamily="34" charset="0"/>
              </a:rPr>
              <a:t>NIOSH Noise Mapper </a:t>
            </a:r>
            <a:r>
              <a:rPr lang="en-US" b="1" dirty="0">
                <a:solidFill>
                  <a:srgbClr val="212529"/>
                </a:solidFill>
                <a:latin typeface="Arial" panose="020B0604020202020204" pitchFamily="34" charset="0"/>
              </a:rPr>
              <a:t>Data Management</a:t>
            </a:r>
            <a:endParaRPr lang="en-US" b="1" i="0" dirty="0">
              <a:solidFill>
                <a:srgbClr val="212529"/>
              </a:solidFill>
              <a:effectLst/>
              <a:latin typeface="Arial" panose="020B0604020202020204" pitchFamily="34" charset="0"/>
            </a:endParaRPr>
          </a:p>
          <a:p>
            <a:endParaRPr lang="en-US" b="1" dirty="0"/>
          </a:p>
        </p:txBody>
      </p:sp>
      <p:pic>
        <p:nvPicPr>
          <p:cNvPr id="7" name="Picture 6" descr="Application, table&#10;&#10;Description automatically generated">
            <a:extLst>
              <a:ext uri="{FF2B5EF4-FFF2-40B4-BE49-F238E27FC236}">
                <a16:creationId xmlns:a16="http://schemas.microsoft.com/office/drawing/2014/main" id="{0D0301A2-595F-463B-8C77-1C974FC78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26126"/>
            <a:ext cx="3200400" cy="4946074"/>
          </a:xfrm>
          <a:prstGeom prst="rect">
            <a:avLst/>
          </a:prstGeom>
        </p:spPr>
      </p:pic>
      <p:pic>
        <p:nvPicPr>
          <p:cNvPr id="11" name="Picture 10" descr="Graphical user interface, application, table, Excel&#10;&#10;Description automatically generated">
            <a:extLst>
              <a:ext uri="{FF2B5EF4-FFF2-40B4-BE49-F238E27FC236}">
                <a16:creationId xmlns:a16="http://schemas.microsoft.com/office/drawing/2014/main" id="{483D3B85-636E-4697-8989-790F9A9C6A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109" y="1226126"/>
            <a:ext cx="2892131" cy="4957742"/>
          </a:xfrm>
          <a:prstGeom prst="rect">
            <a:avLst/>
          </a:prstGeom>
        </p:spPr>
      </p:pic>
      <p:sp>
        <p:nvSpPr>
          <p:cNvPr id="12" name="TextBox 11">
            <a:extLst>
              <a:ext uri="{FF2B5EF4-FFF2-40B4-BE49-F238E27FC236}">
                <a16:creationId xmlns:a16="http://schemas.microsoft.com/office/drawing/2014/main" id="{1186A104-9C86-49A7-B1D0-7E823007999D}"/>
              </a:ext>
            </a:extLst>
          </p:cNvPr>
          <p:cNvSpPr txBox="1"/>
          <p:nvPr/>
        </p:nvSpPr>
        <p:spPr>
          <a:xfrm>
            <a:off x="5191991" y="6183868"/>
            <a:ext cx="2275609" cy="369332"/>
          </a:xfrm>
          <a:prstGeom prst="rect">
            <a:avLst/>
          </a:prstGeom>
          <a:noFill/>
        </p:spPr>
        <p:txBody>
          <a:bodyPr wrap="square" rtlCol="0">
            <a:spAutoFit/>
          </a:bodyPr>
          <a:lstStyle/>
          <a:p>
            <a:pPr algn="ctr"/>
            <a:r>
              <a:rPr lang="en-US" dirty="0"/>
              <a:t>Noise Reading (X,Y)</a:t>
            </a:r>
          </a:p>
        </p:txBody>
      </p:sp>
      <p:pic>
        <p:nvPicPr>
          <p:cNvPr id="14" name="Picture 13" descr="Graphical user interface, application, table, Excel&#10;&#10;Description automatically generated">
            <a:extLst>
              <a:ext uri="{FF2B5EF4-FFF2-40B4-BE49-F238E27FC236}">
                <a16:creationId xmlns:a16="http://schemas.microsoft.com/office/drawing/2014/main" id="{24200476-C53A-4814-9D95-8902B5D41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8738" y="1226126"/>
            <a:ext cx="3106765" cy="4957742"/>
          </a:xfrm>
          <a:prstGeom prst="rect">
            <a:avLst/>
          </a:prstGeom>
        </p:spPr>
      </p:pic>
    </p:spTree>
    <p:extLst>
      <p:ext uri="{BB962C8B-B14F-4D97-AF65-F5344CB8AC3E}">
        <p14:creationId xmlns:p14="http://schemas.microsoft.com/office/powerpoint/2010/main" val="829339159"/>
      </p:ext>
    </p:extLst>
  </p:cSld>
  <p:clrMapOvr>
    <a:masterClrMapping/>
  </p:clrMapOvr>
  <mc:AlternateContent xmlns:mc="http://schemas.openxmlformats.org/markup-compatibility/2006" xmlns:p14="http://schemas.microsoft.com/office/powerpoint/2010/main">
    <mc:Choice Requires="p14">
      <p:transition spd="slow" p14:dur="2000" advTm="76744"/>
    </mc:Choice>
    <mc:Fallback xmlns="">
      <p:transition spd="slow" advTm="767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05225" y="1545533"/>
            <a:ext cx="6910554" cy="3955774"/>
          </a:xfrm>
        </p:spPr>
        <p:txBody>
          <a:bodyPr/>
          <a:lstStyle/>
          <a:p>
            <a:endParaRPr lang="en-US" sz="2200" dirty="0">
              <a:effectLst/>
              <a:latin typeface="+mn-lt"/>
              <a:ea typeface="Calibri" panose="020F0502020204030204" pitchFamily="34" charset="0"/>
              <a:cs typeface="Arial" panose="020B0604020202020204" pitchFamily="34" charset="0"/>
            </a:endParaRPr>
          </a:p>
          <a:p>
            <a:pPr algn="just"/>
            <a:endParaRPr lang="en-US" sz="21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62809" y="164661"/>
            <a:ext cx="11672790" cy="589631"/>
          </a:xfrm>
        </p:spPr>
        <p:txBody>
          <a:bodyPr>
            <a:normAutofit fontScale="90000"/>
          </a:bodyPr>
          <a:lstStyle/>
          <a:p>
            <a:pPr algn="ctr"/>
            <a:r>
              <a:rPr lang="en-US" sz="4200" dirty="0"/>
              <a:t>Using the NIOSH Noise Mapper Application</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3600" dirty="0">
                <a:latin typeface="+mn-lt"/>
                <a:cs typeface="Arial" panose="020B0604020202020204" pitchFamily="34" charset="0"/>
              </a:rPr>
              <a:t>NIOSH NOISE MAPPER ( Video)</a:t>
            </a:r>
          </a:p>
        </p:txBody>
      </p:sp>
      <p:pic>
        <p:nvPicPr>
          <p:cNvPr id="7" name="NIOSH Noise Mapper">
            <a:hlinkClick r:id="" action="ppaction://media"/>
            <a:extLst>
              <a:ext uri="{FF2B5EF4-FFF2-40B4-BE49-F238E27FC236}">
                <a16:creationId xmlns:a16="http://schemas.microsoft.com/office/drawing/2014/main" id="{6DB2669F-1F1C-4EE7-BB84-35EEA5AB70C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743200" y="1641764"/>
            <a:ext cx="7180118" cy="4178123"/>
          </a:xfrm>
          <a:prstGeom prst="rect">
            <a:avLst/>
          </a:prstGeom>
        </p:spPr>
      </p:pic>
    </p:spTree>
    <p:extLst>
      <p:ext uri="{BB962C8B-B14F-4D97-AF65-F5344CB8AC3E}">
        <p14:creationId xmlns:p14="http://schemas.microsoft.com/office/powerpoint/2010/main" val="3317762756"/>
      </p:ext>
    </p:extLst>
  </p:cSld>
  <p:clrMapOvr>
    <a:masterClrMapping/>
  </p:clrMapOvr>
  <mc:AlternateContent xmlns:mc="http://schemas.openxmlformats.org/markup-compatibility/2006" xmlns:p14="http://schemas.microsoft.com/office/powerpoint/2010/main">
    <mc:Choice Requires="p14">
      <p:transition spd="slow" p14:dur="2000" advTm="76744"/>
    </mc:Choice>
    <mc:Fallback xmlns="">
      <p:transition spd="slow" advTm="767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48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extLst>
    <p:ext uri="{6950BFC3-D8DA-4A85-94F7-54DA5524770B}">
      <p188:commentRel xmlns:p188="http://schemas.microsoft.com/office/powerpoint/2018/8/main" r:id="rId5"/>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7DCAB8-FD4A-4431-A189-61D6DF7E8B3C}"/>
              </a:ext>
            </a:extLst>
          </p:cNvPr>
          <p:cNvSpPr>
            <a:spLocks noGrp="1"/>
          </p:cNvSpPr>
          <p:nvPr>
            <p:ph type="body" sz="quarter" idx="11"/>
          </p:nvPr>
        </p:nvSpPr>
        <p:spPr>
          <a:xfrm>
            <a:off x="609600" y="1219200"/>
            <a:ext cx="11430000" cy="4038599"/>
          </a:xfrm>
        </p:spPr>
        <p:txBody>
          <a:bodyPr>
            <a:normAutofit fontScale="25000" lnSpcReduction="20000"/>
          </a:bodyPr>
          <a:lstStyle/>
          <a:p>
            <a:pPr marL="342900" indent="-342900">
              <a:lnSpc>
                <a:spcPct val="100000"/>
              </a:lnSpc>
              <a:spcBef>
                <a:spcPts val="600"/>
              </a:spcBef>
              <a:spcAft>
                <a:spcPts val="600"/>
              </a:spcAft>
              <a:buClr>
                <a:srgbClr val="000000"/>
              </a:buClr>
              <a:buFont typeface="+mj-lt"/>
              <a:buAutoNum type="arabicPeriod"/>
              <a:tabLst>
                <a:tab pos="228600" algn="l"/>
                <a:tab pos="457200" algn="l"/>
              </a:tabLst>
            </a:pPr>
            <a:r>
              <a:rPr lang="en-US" sz="9600" dirty="0">
                <a:latin typeface="+mn-lt"/>
              </a:rPr>
              <a:t>OSHA. Occupational Noise Exposure. Accessed sept 17, 2022. https://www.osha.gov/SLTC/noisehearingconservation </a:t>
            </a:r>
          </a:p>
          <a:p>
            <a:pPr marL="342900" indent="-342900">
              <a:lnSpc>
                <a:spcPct val="100000"/>
              </a:lnSpc>
              <a:spcBef>
                <a:spcPts val="600"/>
              </a:spcBef>
              <a:spcAft>
                <a:spcPts val="600"/>
              </a:spcAft>
              <a:buClr>
                <a:srgbClr val="000000"/>
              </a:buClr>
              <a:buFont typeface="+mj-lt"/>
              <a:buAutoNum type="arabicPeriod"/>
              <a:tabLst>
                <a:tab pos="228600" algn="l"/>
                <a:tab pos="457200" algn="l"/>
              </a:tabLst>
            </a:pPr>
            <a:r>
              <a:rPr lang="en-US" sz="9600" dirty="0" err="1">
                <a:latin typeface="+mn-lt"/>
              </a:rPr>
              <a:t>Bahadori</a:t>
            </a:r>
            <a:r>
              <a:rPr lang="en-US" sz="9600" dirty="0">
                <a:latin typeface="+mn-lt"/>
              </a:rPr>
              <a:t>, R. S., and B. A. </a:t>
            </a:r>
            <a:r>
              <a:rPr lang="en-US" sz="9600" dirty="0" err="1">
                <a:latin typeface="+mn-lt"/>
              </a:rPr>
              <a:t>Bohne</a:t>
            </a:r>
            <a:r>
              <a:rPr lang="en-US" sz="9600" dirty="0">
                <a:latin typeface="+mn-lt"/>
              </a:rPr>
              <a:t>. 1993. Adverse effects of noise on hearing. American Family Physician 47, no. 5:1219-1226.</a:t>
            </a:r>
          </a:p>
          <a:p>
            <a:pPr marL="342900" indent="-342900">
              <a:lnSpc>
                <a:spcPct val="100000"/>
              </a:lnSpc>
              <a:spcBef>
                <a:spcPts val="600"/>
              </a:spcBef>
              <a:spcAft>
                <a:spcPts val="600"/>
              </a:spcAft>
              <a:buClr>
                <a:srgbClr val="000000"/>
              </a:buClr>
              <a:buFont typeface="+mj-lt"/>
              <a:buAutoNum type="arabicPeriod"/>
              <a:tabLst>
                <a:tab pos="228600" algn="l"/>
                <a:tab pos="457200" algn="l"/>
              </a:tabLst>
            </a:pPr>
            <a:r>
              <a:rPr lang="en-US" sz="9600" dirty="0">
                <a:latin typeface="+mn-lt"/>
              </a:rPr>
              <a:t>NIOSH. Noise and Hearing Loss Prevention: Facts and Statistics. </a:t>
            </a:r>
            <a:r>
              <a:rPr lang="en-US" sz="9600" dirty="0">
                <a:latin typeface="+mn-lt"/>
                <a:hlinkClick r:id="rId3">
                  <a:extLst>
                    <a:ext uri="{A12FA001-AC4F-418D-AE19-62706E023703}">
                      <ahyp:hlinkClr xmlns:ahyp="http://schemas.microsoft.com/office/drawing/2018/hyperlinkcolor" val="tx"/>
                    </a:ext>
                  </a:extLst>
                </a:hlinkClick>
              </a:rPr>
              <a:t>http://www.cdc.gov/niosh/topics/noise/stats.html</a:t>
            </a:r>
            <a:r>
              <a:rPr lang="en-US" sz="9600" dirty="0">
                <a:latin typeface="+mn-lt"/>
              </a:rPr>
              <a:t>. Accessed June 17, 2022.</a:t>
            </a:r>
          </a:p>
          <a:p>
            <a:pPr marL="342900" indent="-342900">
              <a:spcBef>
                <a:spcPts val="600"/>
              </a:spcBef>
              <a:spcAft>
                <a:spcPts val="600"/>
              </a:spcAft>
              <a:buClr>
                <a:srgbClr val="000000"/>
              </a:buClr>
              <a:buFont typeface="+mj-lt"/>
              <a:buAutoNum type="arabicPeriod"/>
              <a:tabLst>
                <a:tab pos="228600" algn="l"/>
                <a:tab pos="457200" algn="l"/>
              </a:tabLst>
            </a:pPr>
            <a:r>
              <a:rPr lang="en-US" sz="9600" dirty="0">
                <a:latin typeface="+mn-lt"/>
              </a:rPr>
              <a:t>NIOSH. “Noise And Hearing Loss Prevention”, Accessed June 17, 2022. </a:t>
            </a:r>
            <a:r>
              <a:rPr lang="en-US" sz="9600" dirty="0">
                <a:latin typeface="+mn-lt"/>
                <a:hlinkClick r:id="rId4"/>
              </a:rPr>
              <a:t>https://www.cdc.gov/niosh/topics/noise/default.html</a:t>
            </a:r>
            <a:endParaRPr lang="en-US" sz="9600" dirty="0">
              <a:latin typeface="+mn-lt"/>
            </a:endParaRPr>
          </a:p>
          <a:p>
            <a:pPr marL="342900" indent="-342900">
              <a:spcBef>
                <a:spcPts val="600"/>
              </a:spcBef>
              <a:spcAft>
                <a:spcPts val="600"/>
              </a:spcAft>
              <a:buClr>
                <a:srgbClr val="000000"/>
              </a:buClr>
              <a:buFont typeface="+mj-lt"/>
              <a:buAutoNum type="arabicPeriod"/>
              <a:tabLst>
                <a:tab pos="228600" algn="l"/>
                <a:tab pos="457200" algn="l"/>
              </a:tabLst>
            </a:pPr>
            <a:r>
              <a:rPr lang="en-US" sz="9600" dirty="0">
                <a:latin typeface="+mn-lt"/>
              </a:rPr>
              <a:t>Robert D. Bruce. “Engineering Controls for Reducing Workplace Noise”, National Academy of Engineering, SEP 1, 2007, Accessed June 24, 2022. https://www.nae.edu/7687/EngineeringControlsforReducingWorkplaceNoise </a:t>
            </a:r>
          </a:p>
          <a:p>
            <a:pPr marL="342900" marR="0" lvl="0" indent="-342900" algn="just">
              <a:spcBef>
                <a:spcPts val="0"/>
              </a:spcBef>
              <a:spcAft>
                <a:spcPts val="0"/>
              </a:spcAft>
              <a:buFont typeface="+mj-lt"/>
              <a:buAutoNum type="arabicPeriod"/>
              <a:tabLst>
                <a:tab pos="228600" algn="l"/>
                <a:tab pos="457200" algn="l"/>
              </a:tabLst>
            </a:pPr>
            <a:endParaRPr lang="en-US" sz="1600" dirty="0">
              <a:effectLst/>
              <a:latin typeface="+mn-lt"/>
              <a:ea typeface="Times New Roman" panose="02020603050405020304" pitchFamily="18" charset="0"/>
            </a:endParaRPr>
          </a:p>
        </p:txBody>
      </p:sp>
      <p:sp>
        <p:nvSpPr>
          <p:cNvPr id="3" name="Title 2"/>
          <p:cNvSpPr>
            <a:spLocks noGrp="1"/>
          </p:cNvSpPr>
          <p:nvPr>
            <p:ph type="title"/>
          </p:nvPr>
        </p:nvSpPr>
        <p:spPr>
          <a:xfrm>
            <a:off x="386337" y="370028"/>
            <a:ext cx="10673053" cy="441435"/>
          </a:xfrm>
        </p:spPr>
        <p:txBody>
          <a:bodyPr>
            <a:normAutofit fontScale="90000"/>
          </a:bodyPr>
          <a:lstStyle/>
          <a:p>
            <a:pPr algn="ctr"/>
            <a:r>
              <a:rPr lang="en-US" sz="4200" dirty="0">
                <a:effectLst/>
                <a:latin typeface="+mj-lt"/>
                <a:ea typeface="Calibri" panose="020F0502020204030204" pitchFamily="34" charset="0"/>
                <a:cs typeface="Times New Roman" panose="02020603050405020304" pitchFamily="18" charset="0"/>
              </a:rPr>
              <a:t> </a:t>
            </a:r>
            <a:r>
              <a:rPr lang="en-US" sz="4200" dirty="0"/>
              <a:t>References</a:t>
            </a: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951841"/>
      </p:ext>
    </p:extLst>
  </p:cSld>
  <p:clrMapOvr>
    <a:masterClrMapping/>
  </p:clrMapOvr>
  <mc:AlternateContent xmlns:mc="http://schemas.openxmlformats.org/markup-compatibility/2006" xmlns:p14="http://schemas.microsoft.com/office/powerpoint/2010/main">
    <mc:Choice Requires="p14">
      <p:transition spd="slow" p14:dur="2000" advTm="6009"/>
    </mc:Choice>
    <mc:Fallback xmlns="">
      <p:transition spd="slow" advTm="600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5" y="358112"/>
            <a:ext cx="12042648" cy="712033"/>
          </a:xfrm>
        </p:spPr>
        <p:txBody>
          <a:bodyPr/>
          <a:lstStyle/>
          <a:p>
            <a:r>
              <a:rPr lang="en-US" altLang="en-US" b="1" dirty="0">
                <a:latin typeface="Arial" panose="020B0604020202020204" pitchFamily="34" charset="0"/>
                <a:cs typeface="Arial" panose="020B0604020202020204" pitchFamily="34" charset="0"/>
              </a:rPr>
              <a:t>        </a:t>
            </a:r>
            <a:r>
              <a:rPr lang="en-US" altLang="en-US" sz="3800" b="1" dirty="0">
                <a:latin typeface="Arial" panose="020B0604020202020204" pitchFamily="34" charset="0"/>
                <a:cs typeface="Arial" panose="020B0604020202020204" pitchFamily="34" charset="0"/>
              </a:rPr>
              <a:t>Thank you ! </a:t>
            </a:r>
            <a:endParaRPr lang="en-US" sz="3800" dirty="0"/>
          </a:p>
        </p:txBody>
      </p:sp>
      <p:sp>
        <p:nvSpPr>
          <p:cNvPr id="5" name="Title 4">
            <a:extLst>
              <a:ext uri="{FF2B5EF4-FFF2-40B4-BE49-F238E27FC236}">
                <a16:creationId xmlns:a16="http://schemas.microsoft.com/office/drawing/2014/main" id="{9BD0285E-E76E-40B6-941E-6F116B20E654}"/>
              </a:ext>
            </a:extLst>
          </p:cNvPr>
          <p:cNvSpPr txBox="1">
            <a:spLocks/>
          </p:cNvSpPr>
          <p:nvPr/>
        </p:nvSpPr>
        <p:spPr>
          <a:xfrm>
            <a:off x="182879" y="1335488"/>
            <a:ext cx="4465321" cy="4455712"/>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200" kern="1200" baseline="0">
                <a:solidFill>
                  <a:schemeClr val="tx2"/>
                </a:solidFill>
                <a:latin typeface="Franklin Gothic Medium" panose="020B0603020102020204" pitchFamily="34" charset="0"/>
                <a:ea typeface="+mj-ea"/>
                <a:cs typeface="+mj-cs"/>
              </a:defRPr>
            </a:lvl1pPr>
          </a:lstStyle>
          <a:p>
            <a:pPr algn="ctr"/>
            <a:br>
              <a:rPr lang="en-US" altLang="en-US" b="1" dirty="0">
                <a:latin typeface="Arial" panose="020B0604020202020204" pitchFamily="34" charset="0"/>
                <a:cs typeface="Arial" panose="020B0604020202020204" pitchFamily="34" charset="0"/>
              </a:rPr>
            </a:br>
            <a:br>
              <a:rPr lang="en-US" altLang="en-US" b="1" dirty="0">
                <a:latin typeface="Arial" panose="020B0604020202020204" pitchFamily="34" charset="0"/>
                <a:cs typeface="Arial" panose="020B0604020202020204" pitchFamily="34" charset="0"/>
              </a:rPr>
            </a:b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Any Questions?</a:t>
            </a:r>
            <a:br>
              <a:rPr lang="en-US" altLang="en-US" b="1" dirty="0">
                <a:latin typeface="Arial" panose="020B0604020202020204" pitchFamily="34" charset="0"/>
                <a:cs typeface="Arial" panose="020B0604020202020204" pitchFamily="34" charset="0"/>
              </a:rPr>
            </a:br>
            <a:br>
              <a:rPr lang="en-US" altLang="en-US" b="1" dirty="0">
                <a:latin typeface="Arial" panose="020B0604020202020204" pitchFamily="34" charset="0"/>
                <a:cs typeface="Arial" panose="020B0604020202020204" pitchFamily="34" charset="0"/>
              </a:rPr>
            </a:br>
            <a:br>
              <a:rPr lang="en-US" altLang="en-US" b="1" dirty="0">
                <a:latin typeface="Arial" panose="020B0604020202020204" pitchFamily="34" charset="0"/>
                <a:cs typeface="Arial" panose="020B0604020202020204" pitchFamily="34" charset="0"/>
              </a:rPr>
            </a:br>
            <a:r>
              <a:rPr lang="en-US" altLang="en-US" b="1" i="1" dirty="0">
                <a:latin typeface="+mj-lt"/>
                <a:cs typeface="Arial" panose="020B0604020202020204" pitchFamily="34" charset="0"/>
              </a:rPr>
              <a:t>Yousef Elmashae</a:t>
            </a:r>
            <a:br>
              <a:rPr lang="en-US" altLang="en-US" b="1" i="1" dirty="0">
                <a:latin typeface="+mj-lt"/>
                <a:cs typeface="Arial" panose="020B0604020202020204" pitchFamily="34" charset="0"/>
              </a:rPr>
            </a:br>
            <a:r>
              <a:rPr lang="en-US" altLang="en-US" b="1" i="1" dirty="0">
                <a:latin typeface="+mj-lt"/>
                <a:cs typeface="Arial" panose="020B0604020202020204" pitchFamily="34" charset="0"/>
              </a:rPr>
              <a:t>Office:</a:t>
            </a:r>
            <a:r>
              <a:rPr lang="en-US" i="1" dirty="0">
                <a:latin typeface="+mj-lt"/>
              </a:rPr>
              <a:t> 412-386-5366</a:t>
            </a:r>
            <a:br>
              <a:rPr lang="en-US" altLang="en-US" b="1" i="1" dirty="0">
                <a:latin typeface="+mj-lt"/>
                <a:cs typeface="Arial" panose="020B0604020202020204" pitchFamily="34" charset="0"/>
              </a:rPr>
            </a:br>
            <a:r>
              <a:rPr lang="en-US" altLang="en-US" b="1" i="1" dirty="0">
                <a:latin typeface="+mj-lt"/>
                <a:cs typeface="Arial" panose="020B0604020202020204" pitchFamily="34" charset="0"/>
              </a:rPr>
              <a:t>yelmashae@cdc.gov</a:t>
            </a:r>
            <a:br>
              <a:rPr lang="en-US" sz="28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0149554-0A09-415B-A655-1A19FD02A3A8}"/>
              </a:ext>
            </a:extLst>
          </p:cNvPr>
          <p:cNvPicPr>
            <a:picLocks noChangeAspect="1"/>
          </p:cNvPicPr>
          <p:nvPr/>
        </p:nvPicPr>
        <p:blipFill>
          <a:blip r:embed="rId3"/>
          <a:stretch>
            <a:fillRect/>
          </a:stretch>
        </p:blipFill>
        <p:spPr>
          <a:xfrm>
            <a:off x="4953000" y="623455"/>
            <a:ext cx="7053493" cy="5320145"/>
          </a:xfrm>
          <a:prstGeom prst="rect">
            <a:avLst/>
          </a:prstGeom>
        </p:spPr>
      </p:pic>
    </p:spTree>
    <p:extLst>
      <p:ext uri="{BB962C8B-B14F-4D97-AF65-F5344CB8AC3E}">
        <p14:creationId xmlns:p14="http://schemas.microsoft.com/office/powerpoint/2010/main" val="134140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229601" y="1600200"/>
            <a:ext cx="3352800" cy="4343399"/>
          </a:xfrm>
        </p:spPr>
        <p:txBody>
          <a:bodyPr>
            <a:noAutofit/>
          </a:bodyPr>
          <a:lstStyle/>
          <a:p>
            <a:r>
              <a:rPr lang="en-US" sz="3000" dirty="0"/>
              <a:t>Project team:</a:t>
            </a:r>
          </a:p>
          <a:p>
            <a:r>
              <a:rPr lang="en-US" sz="3000" dirty="0"/>
              <a:t>Jessie Mechling</a:t>
            </a:r>
          </a:p>
          <a:p>
            <a:r>
              <a:rPr lang="en-US" sz="3000" dirty="0"/>
              <a:t>Shawn J Peterson</a:t>
            </a:r>
          </a:p>
          <a:p>
            <a:r>
              <a:rPr lang="en-US" sz="3000" dirty="0"/>
              <a:t>Amanda Azman</a:t>
            </a:r>
          </a:p>
          <a:p>
            <a:endParaRPr lang="en-US" sz="3000" dirty="0"/>
          </a:p>
          <a:p>
            <a:r>
              <a:rPr lang="en-US" sz="3000" dirty="0"/>
              <a:t>IT Support: </a:t>
            </a:r>
          </a:p>
          <a:p>
            <a:r>
              <a:rPr lang="en-US" sz="3000" dirty="0"/>
              <a:t>Gregory Cole</a:t>
            </a:r>
          </a:p>
          <a:p>
            <a:r>
              <a:rPr lang="en-US" sz="3000" dirty="0"/>
              <a:t>Jonathan Fritz</a:t>
            </a:r>
          </a:p>
          <a:p>
            <a:endParaRPr lang="en-US" sz="3000" dirty="0"/>
          </a:p>
        </p:txBody>
      </p:sp>
      <p:sp>
        <p:nvSpPr>
          <p:cNvPr id="3" name="Title 2"/>
          <p:cNvSpPr>
            <a:spLocks noGrp="1"/>
          </p:cNvSpPr>
          <p:nvPr>
            <p:ph type="title"/>
          </p:nvPr>
        </p:nvSpPr>
        <p:spPr>
          <a:xfrm>
            <a:off x="284480" y="46245"/>
            <a:ext cx="11623040" cy="563356"/>
          </a:xfrm>
        </p:spPr>
        <p:txBody>
          <a:bodyPr>
            <a:noAutofit/>
          </a:bodyPr>
          <a:lstStyle/>
          <a:p>
            <a:pPr algn="ctr"/>
            <a:r>
              <a:rPr lang="en-US" sz="3800" dirty="0"/>
              <a:t>The NIOSH Noise Mapper Application</a:t>
            </a:r>
            <a:endParaRPr lang="en-US" sz="38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772" y="1600200"/>
            <a:ext cx="6189228" cy="4343400"/>
          </a:xfrm>
          <a:prstGeom prst="rect">
            <a:avLst/>
          </a:prstGeom>
        </p:spPr>
      </p:pic>
      <p:sp>
        <p:nvSpPr>
          <p:cNvPr id="5" name="TextBox 4">
            <a:extLst>
              <a:ext uri="{FF2B5EF4-FFF2-40B4-BE49-F238E27FC236}">
                <a16:creationId xmlns:a16="http://schemas.microsoft.com/office/drawing/2014/main" id="{8FEC6422-6CB2-4775-BAE0-BB36BDBE851D}"/>
              </a:ext>
            </a:extLst>
          </p:cNvPr>
          <p:cNvSpPr txBox="1"/>
          <p:nvPr/>
        </p:nvSpPr>
        <p:spPr>
          <a:xfrm>
            <a:off x="4144386" y="673387"/>
            <a:ext cx="3810000" cy="584775"/>
          </a:xfrm>
          <a:prstGeom prst="rect">
            <a:avLst/>
          </a:prstGeom>
          <a:noFill/>
        </p:spPr>
        <p:txBody>
          <a:bodyPr wrap="square" rtlCol="0">
            <a:spAutoFit/>
          </a:bodyPr>
          <a:lstStyle/>
          <a:p>
            <a:r>
              <a:rPr lang="en-US" sz="3200" b="1" i="0" u="none" strike="noStrike" baseline="0" dirty="0">
                <a:solidFill>
                  <a:srgbClr val="000000"/>
                </a:solidFill>
                <a:latin typeface="Franklin Gothic Medium" panose="020B0603020102020204" pitchFamily="34" charset="0"/>
              </a:rPr>
              <a:t>Acknowledgements</a:t>
            </a:r>
            <a:endParaRPr lang="en-US" sz="3200" dirty="0"/>
          </a:p>
        </p:txBody>
      </p:sp>
    </p:spTree>
    <p:extLst>
      <p:ext uri="{BB962C8B-B14F-4D97-AF65-F5344CB8AC3E}">
        <p14:creationId xmlns:p14="http://schemas.microsoft.com/office/powerpoint/2010/main" val="1323482987"/>
      </p:ext>
    </p:extLst>
  </p:cSld>
  <p:clrMapOvr>
    <a:masterClrMapping/>
  </p:clrMapOvr>
  <mc:AlternateContent xmlns:mc="http://schemas.openxmlformats.org/markup-compatibility/2006" xmlns:p14="http://schemas.microsoft.com/office/powerpoint/2010/main">
    <mc:Choice Requires="p14">
      <p:transition spd="slow" p14:dur="2000" advTm="12097"/>
    </mc:Choice>
    <mc:Fallback xmlns="">
      <p:transition spd="slow" advTm="12097"/>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965" y="76200"/>
            <a:ext cx="11789356" cy="434125"/>
          </a:xfrm>
        </p:spPr>
        <p:txBody>
          <a:bodyPr>
            <a:noAutofit/>
          </a:bodyPr>
          <a:lstStyle/>
          <a:p>
            <a:pPr algn="ctr"/>
            <a:r>
              <a:rPr lang="en-GB" sz="3800" b="1" dirty="0">
                <a:effectLst/>
                <a:latin typeface="+mj-lt"/>
                <a:ea typeface="Calibri" panose="020F0502020204030204" pitchFamily="34" charset="0"/>
              </a:rPr>
              <a:t>Background</a:t>
            </a:r>
            <a:endParaRPr lang="en-US" sz="3800" dirty="0">
              <a:latin typeface="+mj-lt"/>
            </a:endParaRPr>
          </a:p>
        </p:txBody>
      </p:sp>
      <p:sp>
        <p:nvSpPr>
          <p:cNvPr id="6" name="TextBox 5">
            <a:extLst>
              <a:ext uri="{FF2B5EF4-FFF2-40B4-BE49-F238E27FC236}">
                <a16:creationId xmlns:a16="http://schemas.microsoft.com/office/drawing/2014/main" id="{76EEDA1D-3868-4175-87E3-0AC615B62693}"/>
              </a:ext>
            </a:extLst>
          </p:cNvPr>
          <p:cNvSpPr txBox="1"/>
          <p:nvPr/>
        </p:nvSpPr>
        <p:spPr>
          <a:xfrm>
            <a:off x="557047" y="696355"/>
            <a:ext cx="8967953" cy="5202322"/>
          </a:xfrm>
          <a:prstGeom prst="rect">
            <a:avLst/>
          </a:prstGeom>
          <a:noFill/>
        </p:spPr>
        <p:txBody>
          <a:bodyPr wrap="square">
            <a:spAutoFit/>
          </a:bodyPr>
          <a:lstStyle/>
          <a:p>
            <a:pPr marL="342900" marR="0" indent="-342900">
              <a:lnSpc>
                <a:spcPct val="107000"/>
              </a:lnSpc>
              <a:spcBef>
                <a:spcPts val="0"/>
              </a:spcBef>
              <a:spcAft>
                <a:spcPts val="800"/>
              </a:spcAft>
              <a:buFont typeface="Wingdings" panose="05000000000000000000" pitchFamily="2" charset="2"/>
              <a:buChar char="Ø"/>
            </a:pPr>
            <a:r>
              <a:rPr lang="en-US" sz="3000" dirty="0">
                <a:ea typeface="Calibri" panose="020F0502020204030204" pitchFamily="34" charset="0"/>
                <a:cs typeface="Arial" panose="020B0604020202020204" pitchFamily="34" charset="0"/>
              </a:rPr>
              <a:t>Exposure to high noise levels can increase physical and psychological stress levels, reduce productivity, and lead to inner ear hair cell neurodegeneration, resulting in permanent hearing loss </a:t>
            </a:r>
            <a:r>
              <a:rPr lang="en-US" sz="3000" baseline="30000" dirty="0">
                <a:ea typeface="Calibri" panose="020F0502020204030204" pitchFamily="34" charset="0"/>
                <a:cs typeface="Arial" panose="020B0604020202020204" pitchFamily="34" charset="0"/>
              </a:rPr>
              <a:t>(1-3). </a:t>
            </a:r>
          </a:p>
          <a:p>
            <a:pPr marL="342900" marR="0" indent="-342900">
              <a:lnSpc>
                <a:spcPct val="107000"/>
              </a:lnSpc>
              <a:spcBef>
                <a:spcPts val="0"/>
              </a:spcBef>
              <a:spcAft>
                <a:spcPts val="800"/>
              </a:spcAft>
              <a:buFont typeface="Wingdings" panose="05000000000000000000" pitchFamily="2" charset="2"/>
              <a:buChar char="Ø"/>
            </a:pPr>
            <a:r>
              <a:rPr lang="en-US" sz="3000" dirty="0">
                <a:solidFill>
                  <a:srgbClr val="000000"/>
                </a:solidFill>
                <a:effectLst/>
                <a:ea typeface="Calibri" panose="020F0502020204030204" pitchFamily="34" charset="0"/>
                <a:cs typeface="Arial" panose="020B0604020202020204" pitchFamily="34" charset="0"/>
              </a:rPr>
              <a:t>It has been estimated that </a:t>
            </a:r>
            <a:r>
              <a:rPr lang="en-US" sz="3000" b="1" dirty="0">
                <a:solidFill>
                  <a:srgbClr val="000000"/>
                </a:solidFill>
                <a:effectLst/>
                <a:ea typeface="Calibri" panose="020F0502020204030204" pitchFamily="34" charset="0"/>
                <a:cs typeface="Arial" panose="020B0604020202020204" pitchFamily="34" charset="0"/>
              </a:rPr>
              <a:t>22</a:t>
            </a:r>
            <a:r>
              <a:rPr lang="en-US" sz="3000" dirty="0">
                <a:solidFill>
                  <a:srgbClr val="000000"/>
                </a:solidFill>
                <a:effectLst/>
                <a:ea typeface="Calibri" panose="020F0502020204030204" pitchFamily="34" charset="0"/>
                <a:cs typeface="Arial" panose="020B0604020202020204" pitchFamily="34" charset="0"/>
              </a:rPr>
              <a:t> million U.S workers are exposed to hazardous noise levels; therefore, occupational hearing loss is the most common work-related illnesses in the United States.</a:t>
            </a:r>
            <a:r>
              <a:rPr lang="en-US" sz="3000" baseline="30000" dirty="0">
                <a:solidFill>
                  <a:srgbClr val="000000"/>
                </a:solidFill>
                <a:effectLst/>
                <a:ea typeface="Calibri" panose="020F0502020204030204" pitchFamily="34" charset="0"/>
                <a:cs typeface="Arial" panose="020B0604020202020204" pitchFamily="34" charset="0"/>
              </a:rPr>
              <a:t>(4)</a:t>
            </a:r>
            <a:r>
              <a:rPr lang="en-US" sz="3000" baseline="30000" dirty="0">
                <a:solidFill>
                  <a:srgbClr val="000000"/>
                </a:solidFill>
                <a:ea typeface="Calibri" panose="020F0502020204030204" pitchFamily="34" charset="0"/>
                <a:cs typeface="Arial" panose="020B0604020202020204" pitchFamily="34" charset="0"/>
              </a:rPr>
              <a:t> </a:t>
            </a:r>
          </a:p>
          <a:p>
            <a:pPr marL="342900" indent="-342900">
              <a:lnSpc>
                <a:spcPct val="107000"/>
              </a:lnSpc>
              <a:spcAft>
                <a:spcPts val="800"/>
              </a:spcAft>
              <a:buFont typeface="Wingdings" panose="05000000000000000000" pitchFamily="2" charset="2"/>
              <a:buChar char="Ø"/>
            </a:pPr>
            <a:r>
              <a:rPr lang="en-US" sz="3000" dirty="0">
                <a:solidFill>
                  <a:srgbClr val="000000"/>
                </a:solidFill>
                <a:ea typeface="Calibri" panose="020F0502020204030204" pitchFamily="34" charset="0"/>
                <a:cs typeface="Arial" panose="020B0604020202020204" pitchFamily="34" charset="0"/>
              </a:rPr>
              <a:t>Hearing loss at work is typically preventable through hearing loss prevention strategies and technologies. </a:t>
            </a:r>
          </a:p>
        </p:txBody>
      </p:sp>
      <p:pic>
        <p:nvPicPr>
          <p:cNvPr id="7" name="Picture 6" descr="A person wearing a hard hat&#10;&#10;Description automatically generated">
            <a:extLst>
              <a:ext uri="{FF2B5EF4-FFF2-40B4-BE49-F238E27FC236}">
                <a16:creationId xmlns:a16="http://schemas.microsoft.com/office/drawing/2014/main" id="{FAD3C119-498F-4786-A925-4D0BA55380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0138" y="1600200"/>
            <a:ext cx="2570300" cy="2162556"/>
          </a:xfrm>
          <a:prstGeom prst="rect">
            <a:avLst/>
          </a:prstGeom>
        </p:spPr>
      </p:pic>
    </p:spTree>
    <p:extLst>
      <p:ext uri="{BB962C8B-B14F-4D97-AF65-F5344CB8AC3E}">
        <p14:creationId xmlns:p14="http://schemas.microsoft.com/office/powerpoint/2010/main" val="3356892282"/>
      </p:ext>
    </p:extLst>
  </p:cSld>
  <p:clrMapOvr>
    <a:masterClrMapping/>
  </p:clrMapOvr>
  <mc:AlternateContent xmlns:mc="http://schemas.openxmlformats.org/markup-compatibility/2006" xmlns:p14="http://schemas.microsoft.com/office/powerpoint/2010/main">
    <mc:Choice Requires="p14">
      <p:transition spd="slow" p14:dur="2000" advTm="72908"/>
    </mc:Choice>
    <mc:Fallback xmlns="">
      <p:transition spd="slow" advTm="729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281" y="241734"/>
            <a:ext cx="11623040" cy="555613"/>
          </a:xfrm>
        </p:spPr>
        <p:txBody>
          <a:bodyPr>
            <a:noAutofit/>
          </a:bodyPr>
          <a:lstStyle/>
          <a:p>
            <a:pPr algn="ctr"/>
            <a:r>
              <a:rPr lang="en-GB" sz="3800" dirty="0"/>
              <a:t>Background</a:t>
            </a:r>
            <a:endParaRPr lang="en-US" sz="3800" dirty="0"/>
          </a:p>
        </p:txBody>
      </p:sp>
      <p:sp>
        <p:nvSpPr>
          <p:cNvPr id="2" name="TextBox 1">
            <a:extLst>
              <a:ext uri="{FF2B5EF4-FFF2-40B4-BE49-F238E27FC236}">
                <a16:creationId xmlns:a16="http://schemas.microsoft.com/office/drawing/2014/main" id="{DDE3E650-B60A-40AA-8CEB-3A2008AD31B8}"/>
              </a:ext>
            </a:extLst>
          </p:cNvPr>
          <p:cNvSpPr txBox="1"/>
          <p:nvPr/>
        </p:nvSpPr>
        <p:spPr>
          <a:xfrm>
            <a:off x="565883" y="891083"/>
            <a:ext cx="7561242" cy="5863144"/>
          </a:xfrm>
          <a:prstGeom prst="rect">
            <a:avLst/>
          </a:prstGeom>
          <a:noFill/>
        </p:spPr>
        <p:txBody>
          <a:bodyPr wrap="square" rtlCol="0">
            <a:spAutoFit/>
          </a:bodyPr>
          <a:lstStyle/>
          <a:p>
            <a:pPr marL="457200" indent="-457200">
              <a:buFont typeface="Wingdings" panose="05000000000000000000" pitchFamily="2" charset="2"/>
              <a:buChar char="Ø"/>
            </a:pPr>
            <a:r>
              <a:rPr lang="en-US" sz="3000" dirty="0">
                <a:cs typeface="Arial" panose="020B0604020202020204" pitchFamily="34" charset="0"/>
              </a:rPr>
              <a:t>The National Institute of Occupational Safety and Health (NIOSH) has developed various tools and guidelines to increase the effectiveness of hearing conservation programs in order to prevent occupational hearing loss, such as: </a:t>
            </a:r>
          </a:p>
          <a:p>
            <a:pPr lvl="1">
              <a:spcBef>
                <a:spcPts val="600"/>
              </a:spcBef>
              <a:spcAft>
                <a:spcPts val="600"/>
              </a:spcAft>
            </a:pPr>
            <a:r>
              <a:rPr lang="en-GB" sz="3000" i="1" dirty="0">
                <a:cs typeface="Arial" panose="020B0604020202020204" pitchFamily="34" charset="0"/>
              </a:rPr>
              <a:t>NIOSH Hearing Loss Simulator, </a:t>
            </a:r>
          </a:p>
          <a:p>
            <a:pPr lvl="1">
              <a:spcBef>
                <a:spcPts val="600"/>
              </a:spcBef>
              <a:spcAft>
                <a:spcPts val="600"/>
              </a:spcAft>
            </a:pPr>
            <a:r>
              <a:rPr lang="en-GB" sz="3000" i="1" dirty="0">
                <a:cs typeface="Arial" panose="020B0604020202020204" pitchFamily="34" charset="0"/>
              </a:rPr>
              <a:t>The NIOSH Sound Level Meter Application,     </a:t>
            </a:r>
          </a:p>
          <a:p>
            <a:pPr lvl="1">
              <a:spcBef>
                <a:spcPts val="600"/>
              </a:spcBef>
              <a:spcAft>
                <a:spcPts val="600"/>
              </a:spcAft>
            </a:pPr>
            <a:r>
              <a:rPr lang="en-GB" sz="3000" i="1" dirty="0">
                <a:cs typeface="Arial" panose="020B0604020202020204" pitchFamily="34" charset="0"/>
              </a:rPr>
              <a:t>Currently developing NIOSH Noise Mapper Application</a:t>
            </a:r>
            <a:r>
              <a:rPr lang="en-GB" sz="3000" i="1" dirty="0"/>
              <a:t>.  </a:t>
            </a:r>
            <a:endParaRPr lang="en-US" sz="3000" b="1" i="1" dirty="0">
              <a:cs typeface="Arial" panose="020B0604020202020204" pitchFamily="34" charset="0"/>
            </a:endParaRPr>
          </a:p>
          <a:p>
            <a:r>
              <a:rPr lang="en-US" sz="2700" dirty="0">
                <a:cs typeface="Arial" panose="020B0604020202020204" pitchFamily="34" charset="0"/>
              </a:rPr>
              <a:t> </a:t>
            </a:r>
            <a:endParaRPr lang="en-GB" sz="2700" dirty="0">
              <a:cs typeface="Arial" panose="020B0604020202020204" pitchFamily="34" charset="0"/>
            </a:endParaRPr>
          </a:p>
          <a:p>
            <a:endParaRPr lang="en-US" dirty="0"/>
          </a:p>
        </p:txBody>
      </p:sp>
      <p:pic>
        <p:nvPicPr>
          <p:cNvPr id="7" name="Picture 6" descr="A picture containing text, computer, monitor, desk&#10;&#10;Description automatically generated">
            <a:extLst>
              <a:ext uri="{FF2B5EF4-FFF2-40B4-BE49-F238E27FC236}">
                <a16:creationId xmlns:a16="http://schemas.microsoft.com/office/drawing/2014/main" id="{8273A2F5-603D-4A0C-8B99-89CA5FE02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891083"/>
            <a:ext cx="3073512" cy="1733467"/>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CD181E3E-41D8-4247-B8FC-6B1C8027B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2718286"/>
            <a:ext cx="3073512" cy="1495415"/>
          </a:xfrm>
          <a:prstGeom prst="rect">
            <a:avLst/>
          </a:prstGeom>
        </p:spPr>
      </p:pic>
      <p:pic>
        <p:nvPicPr>
          <p:cNvPr id="13" name="Picture 12" descr="Chart, radar chart&#10;&#10;Description automatically generated">
            <a:extLst>
              <a:ext uri="{FF2B5EF4-FFF2-40B4-BE49-F238E27FC236}">
                <a16:creationId xmlns:a16="http://schemas.microsoft.com/office/drawing/2014/main" id="{919B8593-C73B-442A-BB16-50B104BF52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200" y="4419600"/>
            <a:ext cx="3073512" cy="1872962"/>
          </a:xfrm>
          <a:prstGeom prst="rect">
            <a:avLst/>
          </a:prstGeom>
        </p:spPr>
      </p:pic>
    </p:spTree>
    <p:extLst>
      <p:ext uri="{BB962C8B-B14F-4D97-AF65-F5344CB8AC3E}">
        <p14:creationId xmlns:p14="http://schemas.microsoft.com/office/powerpoint/2010/main" val="2739342756"/>
      </p:ext>
    </p:extLst>
  </p:cSld>
  <p:clrMapOvr>
    <a:masterClrMapping/>
  </p:clrMapOvr>
  <mc:AlternateContent xmlns:mc="http://schemas.openxmlformats.org/markup-compatibility/2006" xmlns:p14="http://schemas.microsoft.com/office/powerpoint/2010/main">
    <mc:Choice Requires="p14">
      <p:transition spd="slow" p14:dur="2000" advTm="72908"/>
    </mc:Choice>
    <mc:Fallback xmlns="">
      <p:transition spd="slow" advTm="729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281" y="241734"/>
            <a:ext cx="11623040" cy="555613"/>
          </a:xfrm>
        </p:spPr>
        <p:txBody>
          <a:bodyPr>
            <a:noAutofit/>
          </a:bodyPr>
          <a:lstStyle/>
          <a:p>
            <a:pPr algn="ctr"/>
            <a:r>
              <a:rPr lang="en-GB" sz="3800" dirty="0"/>
              <a:t>Background</a:t>
            </a:r>
            <a:endParaRPr lang="en-US" sz="3800" dirty="0"/>
          </a:p>
        </p:txBody>
      </p:sp>
      <p:pic>
        <p:nvPicPr>
          <p:cNvPr id="8" name="Picture 7">
            <a:extLst>
              <a:ext uri="{FF2B5EF4-FFF2-40B4-BE49-F238E27FC236}">
                <a16:creationId xmlns:a16="http://schemas.microsoft.com/office/drawing/2014/main" id="{5D563C97-BF73-4F37-9305-6287A97D4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24000"/>
            <a:ext cx="10515600" cy="4114800"/>
          </a:xfrm>
          <a:prstGeom prst="rect">
            <a:avLst/>
          </a:prstGeom>
        </p:spPr>
      </p:pic>
      <p:sp>
        <p:nvSpPr>
          <p:cNvPr id="4" name="TextBox 3">
            <a:extLst>
              <a:ext uri="{FF2B5EF4-FFF2-40B4-BE49-F238E27FC236}">
                <a16:creationId xmlns:a16="http://schemas.microsoft.com/office/drawing/2014/main" id="{789C4A8C-9273-44F0-9025-27F3A08C7406}"/>
              </a:ext>
            </a:extLst>
          </p:cNvPr>
          <p:cNvSpPr txBox="1"/>
          <p:nvPr/>
        </p:nvSpPr>
        <p:spPr>
          <a:xfrm>
            <a:off x="838200" y="838200"/>
            <a:ext cx="9982200" cy="523220"/>
          </a:xfrm>
          <a:prstGeom prst="rect">
            <a:avLst/>
          </a:prstGeom>
          <a:noFill/>
        </p:spPr>
        <p:txBody>
          <a:bodyPr wrap="square" rtlCol="0">
            <a:spAutoFit/>
          </a:bodyPr>
          <a:lstStyle/>
          <a:p>
            <a:r>
              <a:rPr lang="en-US" sz="2800" dirty="0">
                <a:effectLst/>
                <a:ea typeface="Calibri" panose="020F0502020204030204" pitchFamily="34" charset="0"/>
                <a:cs typeface="Times New Roman" panose="02020603050405020304" pitchFamily="18" charset="0"/>
              </a:rPr>
              <a:t>Traditional noise mapping </a:t>
            </a:r>
            <a:r>
              <a:rPr lang="en-US" sz="2800" dirty="0">
                <a:ea typeface="Calibri" panose="020F0502020204030204" pitchFamily="34" charset="0"/>
                <a:cs typeface="Times New Roman" panose="02020603050405020304" pitchFamily="18" charset="0"/>
              </a:rPr>
              <a:t>is usually </a:t>
            </a:r>
            <a:r>
              <a:rPr lang="en-US" sz="2800" dirty="0">
                <a:effectLst/>
                <a:ea typeface="Calibri" panose="020F0502020204030204" pitchFamily="34" charset="0"/>
                <a:cs typeface="Times New Roman" panose="02020603050405020304" pitchFamily="18" charset="0"/>
              </a:rPr>
              <a:t>implemented using software</a:t>
            </a:r>
            <a:endParaRPr lang="en-US" sz="2800" dirty="0"/>
          </a:p>
        </p:txBody>
      </p:sp>
      <p:sp>
        <p:nvSpPr>
          <p:cNvPr id="6" name="TextBox 5">
            <a:extLst>
              <a:ext uri="{FF2B5EF4-FFF2-40B4-BE49-F238E27FC236}">
                <a16:creationId xmlns:a16="http://schemas.microsoft.com/office/drawing/2014/main" id="{CEC0C56F-7E27-4F6B-AF01-F84CF831F466}"/>
              </a:ext>
            </a:extLst>
          </p:cNvPr>
          <p:cNvSpPr txBox="1"/>
          <p:nvPr/>
        </p:nvSpPr>
        <p:spPr>
          <a:xfrm>
            <a:off x="1295400" y="5879068"/>
            <a:ext cx="9982200" cy="400110"/>
          </a:xfrm>
          <a:prstGeom prst="rect">
            <a:avLst/>
          </a:prstGeom>
          <a:noFill/>
        </p:spPr>
        <p:txBody>
          <a:bodyPr wrap="square" rtlCol="0">
            <a:spAutoFit/>
          </a:bodyPr>
          <a:lstStyle/>
          <a:p>
            <a:r>
              <a:rPr lang="en-GB" sz="2000" i="1" dirty="0">
                <a:effectLst/>
                <a:ea typeface="Calibri" panose="020F0502020204030204" pitchFamily="34" charset="0"/>
              </a:rPr>
              <a:t>Photograph of manual bagging station at mine, and the corresponding sound contour map</a:t>
            </a:r>
          </a:p>
        </p:txBody>
      </p:sp>
    </p:spTree>
    <p:extLst>
      <p:ext uri="{BB962C8B-B14F-4D97-AF65-F5344CB8AC3E}">
        <p14:creationId xmlns:p14="http://schemas.microsoft.com/office/powerpoint/2010/main" val="4051036348"/>
      </p:ext>
    </p:extLst>
  </p:cSld>
  <p:clrMapOvr>
    <a:masterClrMapping/>
  </p:clrMapOvr>
  <mc:AlternateContent xmlns:mc="http://schemas.openxmlformats.org/markup-compatibility/2006" xmlns:p14="http://schemas.microsoft.com/office/powerpoint/2010/main">
    <mc:Choice Requires="p14">
      <p:transition spd="slow" p14:dur="2000" advTm="72908"/>
    </mc:Choice>
    <mc:Fallback xmlns="">
      <p:transition spd="slow" advTm="7290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1778" y="1114510"/>
            <a:ext cx="10592022" cy="5438690"/>
          </a:xfrm>
        </p:spPr>
        <p:txBody>
          <a:bodyPr>
            <a:normAutofit fontScale="92500"/>
          </a:bodyPr>
          <a:lstStyle/>
          <a:p>
            <a:pPr marL="285750" indent="-285750">
              <a:buFont typeface="Wingdings" panose="05000000000000000000" pitchFamily="2" charset="2"/>
              <a:buChar char="Ø"/>
            </a:pPr>
            <a:r>
              <a:rPr lang="en-US" sz="3200" dirty="0">
                <a:latin typeface="+mn-lt"/>
                <a:cs typeface="Arial" panose="020B0604020202020204" pitchFamily="34" charset="0"/>
              </a:rPr>
              <a:t>The NIOSH Noise Mapper Application can be used as an alternative, low-cost solution to traditional noise contour maps. </a:t>
            </a:r>
          </a:p>
          <a:p>
            <a:pPr marL="285750" indent="-285750">
              <a:buFont typeface="Wingdings" panose="05000000000000000000" pitchFamily="2" charset="2"/>
              <a:buChar char="Ø"/>
            </a:pPr>
            <a:r>
              <a:rPr lang="en-US" sz="3200" dirty="0">
                <a:latin typeface="+mn-lt"/>
                <a:cs typeface="Arial" panose="020B0604020202020204" pitchFamily="34" charset="0"/>
              </a:rPr>
              <a:t> Sound contour maps provide visual images of the spatial distribution of sound levels within facilities; facility management may incorporate these maps into hearing conservation programs</a:t>
            </a:r>
          </a:p>
          <a:p>
            <a:pPr marL="285750" indent="-285750">
              <a:buFont typeface="Wingdings" panose="05000000000000000000" pitchFamily="2" charset="2"/>
              <a:buChar char="Ø"/>
            </a:pPr>
            <a:r>
              <a:rPr lang="en-US" sz="3200" dirty="0">
                <a:latin typeface="+mn-lt"/>
                <a:cs typeface="Arial" panose="020B0604020202020204" pitchFamily="34" charset="0"/>
              </a:rPr>
              <a:t>Help in identifying noise hazards and relevant noise-generating machinery and/or operations in order to prioritize and target the most effective interventions. </a:t>
            </a:r>
          </a:p>
          <a:p>
            <a:pPr marL="285750" indent="-285750">
              <a:buFont typeface="Wingdings" panose="05000000000000000000" pitchFamily="2" charset="2"/>
              <a:buChar char="Ø"/>
            </a:pPr>
            <a:r>
              <a:rPr lang="en-US" sz="3200" dirty="0">
                <a:latin typeface="+mn-lt"/>
                <a:cs typeface="Arial" panose="020B0604020202020204" pitchFamily="34" charset="0"/>
              </a:rPr>
              <a:t>Help in identifying locations for noise hazard signage, locating personal protective equipment (such as ear plug dispensers).</a:t>
            </a:r>
          </a:p>
          <a:p>
            <a:endParaRPr lang="en-US" dirty="0"/>
          </a:p>
          <a:p>
            <a:pPr marL="285750" indent="-285750">
              <a:buFont typeface="Wingdings" panose="05000000000000000000" pitchFamily="2" charset="2"/>
              <a:buChar char="Ø"/>
            </a:pPr>
            <a:endParaRPr lang="en-US" dirty="0"/>
          </a:p>
        </p:txBody>
      </p:sp>
      <p:sp>
        <p:nvSpPr>
          <p:cNvPr id="3" name="Title 2"/>
          <p:cNvSpPr>
            <a:spLocks noGrp="1"/>
          </p:cNvSpPr>
          <p:nvPr>
            <p:ph type="title"/>
          </p:nvPr>
        </p:nvSpPr>
        <p:spPr>
          <a:xfrm>
            <a:off x="362809" y="164661"/>
            <a:ext cx="11672790" cy="589631"/>
          </a:xfrm>
        </p:spPr>
        <p:txBody>
          <a:bodyPr>
            <a:noAutofit/>
          </a:bodyPr>
          <a:lstStyle/>
          <a:p>
            <a:pPr algn="ctr"/>
            <a:r>
              <a:rPr lang="en-US" sz="3800" dirty="0"/>
              <a:t>Benefits of using the Nosie Mapper Application </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612980"/>
      </p:ext>
    </p:extLst>
  </p:cSld>
  <p:clrMapOvr>
    <a:masterClrMapping/>
  </p:clrMapOvr>
  <mc:AlternateContent xmlns:mc="http://schemas.openxmlformats.org/markup-compatibility/2006" xmlns:p14="http://schemas.microsoft.com/office/powerpoint/2010/main">
    <mc:Choice Requires="p14">
      <p:transition spd="slow" p14:dur="2000" advTm="76744"/>
    </mc:Choice>
    <mc:Fallback xmlns="">
      <p:transition spd="slow" advTm="767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4661"/>
            <a:ext cx="11672790" cy="411809"/>
          </a:xfrm>
        </p:spPr>
        <p:txBody>
          <a:bodyPr>
            <a:noAutofit/>
          </a:bodyPr>
          <a:lstStyle/>
          <a:p>
            <a:pPr algn="ctr"/>
            <a:r>
              <a:rPr lang="en-US" sz="3800" dirty="0"/>
              <a:t>Features of the NIOSH Noise Mapper Application</a:t>
            </a:r>
            <a:endParaRPr lang="en-US" sz="3800" dirty="0">
              <a:latin typeface="Arial" panose="020B0604020202020204" pitchFamily="34" charset="0"/>
              <a:cs typeface="Arial" panose="020B0604020202020204" pitchFamily="34" charset="0"/>
            </a:endParaRPr>
          </a:p>
        </p:txBody>
      </p:sp>
      <p:pic>
        <p:nvPicPr>
          <p:cNvPr id="5" name="Picture 4" descr="A picture containing graphical user interface&#10;&#10;Description automatically generated">
            <a:extLst>
              <a:ext uri="{FF2B5EF4-FFF2-40B4-BE49-F238E27FC236}">
                <a16:creationId xmlns:a16="http://schemas.microsoft.com/office/drawing/2014/main" id="{551C2E50-5FF2-4EAB-9F69-3B349C92D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4904" y="1143000"/>
            <a:ext cx="2456177" cy="4431982"/>
          </a:xfrm>
          <a:prstGeom prst="rect">
            <a:avLst/>
          </a:prstGeom>
        </p:spPr>
      </p:pic>
      <p:pic>
        <p:nvPicPr>
          <p:cNvPr id="7" name="Picture 6" descr="A screenshot of a phone&#10;&#10;Description automatically generated with medium confidence">
            <a:extLst>
              <a:ext uri="{FF2B5EF4-FFF2-40B4-BE49-F238E27FC236}">
                <a16:creationId xmlns:a16="http://schemas.microsoft.com/office/drawing/2014/main" id="{3E35F55E-C4F4-46D9-8035-4C2D4C2E6D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600" y="1143000"/>
            <a:ext cx="2456177" cy="4431982"/>
          </a:xfrm>
          <a:prstGeom prst="rect">
            <a:avLst/>
          </a:prstGeom>
        </p:spPr>
      </p:pic>
      <p:sp>
        <p:nvSpPr>
          <p:cNvPr id="18" name="TextBox 17">
            <a:extLst>
              <a:ext uri="{FF2B5EF4-FFF2-40B4-BE49-F238E27FC236}">
                <a16:creationId xmlns:a16="http://schemas.microsoft.com/office/drawing/2014/main" id="{F6C087B3-1A56-477A-B5EF-A0B8803B2626}"/>
              </a:ext>
            </a:extLst>
          </p:cNvPr>
          <p:cNvSpPr txBox="1"/>
          <p:nvPr/>
        </p:nvSpPr>
        <p:spPr>
          <a:xfrm>
            <a:off x="561777" y="1143000"/>
            <a:ext cx="5547361" cy="4431983"/>
          </a:xfrm>
          <a:prstGeom prst="rect">
            <a:avLst/>
          </a:prstGeom>
          <a:noFill/>
        </p:spPr>
        <p:txBody>
          <a:bodyPr wrap="square" rtlCol="0">
            <a:spAutoFit/>
          </a:bodyPr>
          <a:lstStyle/>
          <a:p>
            <a:pPr marL="457200" indent="-457200">
              <a:spcBef>
                <a:spcPts val="600"/>
              </a:spcBef>
              <a:spcAft>
                <a:spcPts val="1200"/>
              </a:spcAft>
              <a:buFont typeface="Wingdings" panose="05000000000000000000" pitchFamily="2" charset="2"/>
              <a:buChar char="Ø"/>
            </a:pPr>
            <a:r>
              <a:rPr lang="en-US" sz="2800" dirty="0"/>
              <a:t>Surveys button: allows users to record noise level readings and create a noise map.</a:t>
            </a:r>
          </a:p>
          <a:p>
            <a:pPr marL="457200" indent="-457200">
              <a:spcBef>
                <a:spcPts val="600"/>
              </a:spcBef>
              <a:spcAft>
                <a:spcPts val="1200"/>
              </a:spcAft>
              <a:buFont typeface="Wingdings" panose="05000000000000000000" pitchFamily="2" charset="2"/>
              <a:buChar char="Ø"/>
            </a:pPr>
            <a:r>
              <a:rPr lang="en-US" sz="2800" dirty="0"/>
              <a:t>Maps Button : allows users to create layouts for work areas </a:t>
            </a:r>
          </a:p>
          <a:p>
            <a:pPr marL="457200" indent="-457200">
              <a:spcBef>
                <a:spcPts val="600"/>
              </a:spcBef>
              <a:spcAft>
                <a:spcPts val="1200"/>
              </a:spcAft>
              <a:buFont typeface="Wingdings" panose="05000000000000000000" pitchFamily="2" charset="2"/>
              <a:buChar char="Ø"/>
            </a:pPr>
            <a:r>
              <a:rPr lang="en-US" sz="2800" dirty="0"/>
              <a:t>Settings button: allows users to calibrate microphone and data management (export and import data)</a:t>
            </a:r>
          </a:p>
        </p:txBody>
      </p:sp>
    </p:spTree>
    <p:extLst>
      <p:ext uri="{BB962C8B-B14F-4D97-AF65-F5344CB8AC3E}">
        <p14:creationId xmlns:p14="http://schemas.microsoft.com/office/powerpoint/2010/main" val="3311438045"/>
      </p:ext>
    </p:extLst>
  </p:cSld>
  <p:clrMapOvr>
    <a:masterClrMapping/>
  </p:clrMapOvr>
  <mc:AlternateContent xmlns:mc="http://schemas.openxmlformats.org/markup-compatibility/2006" xmlns:p14="http://schemas.microsoft.com/office/powerpoint/2010/main">
    <mc:Choice Requires="p14">
      <p:transition spd="slow" p14:dur="2000" advTm="76744"/>
    </mc:Choice>
    <mc:Fallback xmlns="">
      <p:transition spd="slow" advTm="767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796"/>
            <a:ext cx="11672790" cy="411809"/>
          </a:xfrm>
        </p:spPr>
        <p:txBody>
          <a:bodyPr>
            <a:noAutofit/>
          </a:bodyPr>
          <a:lstStyle/>
          <a:p>
            <a:pPr algn="ctr"/>
            <a:r>
              <a:rPr lang="en-US" sz="3800" dirty="0"/>
              <a:t>Using the NIOSH Noise Mapper Application</a:t>
            </a:r>
            <a:endParaRPr lang="en-US" sz="3800" dirty="0">
              <a:latin typeface="Arial" panose="020B0604020202020204" pitchFamily="34" charset="0"/>
              <a:cs typeface="Arial" panose="020B0604020202020204" pitchFamily="34"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154A477A-96AF-4F7C-8BD4-C1AEC983C6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915598"/>
            <a:ext cx="4495800" cy="5121339"/>
          </a:xfrm>
          <a:prstGeom prst="rect">
            <a:avLst/>
          </a:prstGeom>
        </p:spPr>
      </p:pic>
      <p:sp>
        <p:nvSpPr>
          <p:cNvPr id="6" name="TextBox 5">
            <a:extLst>
              <a:ext uri="{FF2B5EF4-FFF2-40B4-BE49-F238E27FC236}">
                <a16:creationId xmlns:a16="http://schemas.microsoft.com/office/drawing/2014/main" id="{3863223F-AB89-4452-809D-9AEE7C0805DE}"/>
              </a:ext>
            </a:extLst>
          </p:cNvPr>
          <p:cNvSpPr txBox="1"/>
          <p:nvPr/>
        </p:nvSpPr>
        <p:spPr>
          <a:xfrm>
            <a:off x="8132414" y="6175115"/>
            <a:ext cx="1515992" cy="369332"/>
          </a:xfrm>
          <a:prstGeom prst="rect">
            <a:avLst/>
          </a:prstGeom>
          <a:noFill/>
        </p:spPr>
        <p:txBody>
          <a:bodyPr wrap="none" rtlCol="0">
            <a:spAutoFit/>
          </a:bodyPr>
          <a:lstStyle/>
          <a:p>
            <a:r>
              <a:rPr lang="en-US" dirty="0"/>
              <a:t>Calibrate Mic </a:t>
            </a:r>
          </a:p>
        </p:txBody>
      </p:sp>
      <p:sp>
        <p:nvSpPr>
          <p:cNvPr id="8" name="TextBox 7">
            <a:extLst>
              <a:ext uri="{FF2B5EF4-FFF2-40B4-BE49-F238E27FC236}">
                <a16:creationId xmlns:a16="http://schemas.microsoft.com/office/drawing/2014/main" id="{20FAA171-CFD9-4479-ACF0-786415152B3D}"/>
              </a:ext>
            </a:extLst>
          </p:cNvPr>
          <p:cNvSpPr txBox="1"/>
          <p:nvPr/>
        </p:nvSpPr>
        <p:spPr>
          <a:xfrm>
            <a:off x="2336203" y="6183868"/>
            <a:ext cx="2388197" cy="369332"/>
          </a:xfrm>
          <a:prstGeom prst="rect">
            <a:avLst/>
          </a:prstGeom>
          <a:noFill/>
        </p:spPr>
        <p:txBody>
          <a:bodyPr wrap="square" rtlCol="0">
            <a:spAutoFit/>
          </a:bodyPr>
          <a:lstStyle/>
          <a:p>
            <a:r>
              <a:rPr lang="en-US" dirty="0"/>
              <a:t>Create Map Layout</a:t>
            </a:r>
          </a:p>
        </p:txBody>
      </p:sp>
      <p:pic>
        <p:nvPicPr>
          <p:cNvPr id="10" name="Picture 9" descr="Chart&#10;&#10;Description automatically generated">
            <a:extLst>
              <a:ext uri="{FF2B5EF4-FFF2-40B4-BE49-F238E27FC236}">
                <a16:creationId xmlns:a16="http://schemas.microsoft.com/office/drawing/2014/main" id="{F6E16F87-1807-45AE-AE92-FBC899D0A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915598"/>
            <a:ext cx="5257800" cy="5259517"/>
          </a:xfrm>
          <a:prstGeom prst="rect">
            <a:avLst/>
          </a:prstGeom>
        </p:spPr>
      </p:pic>
    </p:spTree>
    <p:extLst>
      <p:ext uri="{BB962C8B-B14F-4D97-AF65-F5344CB8AC3E}">
        <p14:creationId xmlns:p14="http://schemas.microsoft.com/office/powerpoint/2010/main" val="4294310212"/>
      </p:ext>
    </p:extLst>
  </p:cSld>
  <p:clrMapOvr>
    <a:masterClrMapping/>
  </p:clrMapOvr>
  <mc:AlternateContent xmlns:mc="http://schemas.openxmlformats.org/markup-compatibility/2006" xmlns:p14="http://schemas.microsoft.com/office/powerpoint/2010/main">
    <mc:Choice Requires="p14">
      <p:transition spd="slow" p14:dur="2000" advTm="76744"/>
    </mc:Choice>
    <mc:Fallback xmlns="">
      <p:transition spd="slow" advTm="7674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205" y="213708"/>
            <a:ext cx="11672790" cy="411809"/>
          </a:xfrm>
        </p:spPr>
        <p:txBody>
          <a:bodyPr>
            <a:noAutofit/>
          </a:bodyPr>
          <a:lstStyle/>
          <a:p>
            <a:pPr algn="ctr"/>
            <a:r>
              <a:rPr lang="en-US" sz="3800" dirty="0"/>
              <a:t>Using the NIOSH Noise Mapper Application</a:t>
            </a:r>
            <a:endParaRPr lang="en-US" sz="3800" dirty="0">
              <a:latin typeface="Arial" panose="020B0604020202020204" pitchFamily="34" charset="0"/>
              <a:cs typeface="Arial" panose="020B0604020202020204" pitchFamily="34" charset="0"/>
            </a:endParaRPr>
          </a:p>
        </p:txBody>
      </p:sp>
      <p:pic>
        <p:nvPicPr>
          <p:cNvPr id="13" name="Picture 12" descr="Chart, scatter chart, bubble chart&#10;&#10;Description automatically generated">
            <a:extLst>
              <a:ext uri="{FF2B5EF4-FFF2-40B4-BE49-F238E27FC236}">
                <a16:creationId xmlns:a16="http://schemas.microsoft.com/office/drawing/2014/main" id="{F13D694A-7C01-4A22-BA6F-024B20FA8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034389"/>
            <a:ext cx="4876800" cy="4997079"/>
          </a:xfrm>
          <a:prstGeom prst="rect">
            <a:avLst/>
          </a:prstGeom>
        </p:spPr>
      </p:pic>
      <p:pic>
        <p:nvPicPr>
          <p:cNvPr id="17" name="Picture 16">
            <a:extLst>
              <a:ext uri="{FF2B5EF4-FFF2-40B4-BE49-F238E27FC236}">
                <a16:creationId xmlns:a16="http://schemas.microsoft.com/office/drawing/2014/main" id="{E3B4767B-CFC0-4865-933C-1ACC35AD5134}"/>
              </a:ext>
            </a:extLst>
          </p:cNvPr>
          <p:cNvPicPr>
            <a:picLocks noChangeAspect="1"/>
          </p:cNvPicPr>
          <p:nvPr/>
        </p:nvPicPr>
        <p:blipFill>
          <a:blip r:embed="rId4"/>
          <a:stretch>
            <a:fillRect/>
          </a:stretch>
        </p:blipFill>
        <p:spPr>
          <a:xfrm>
            <a:off x="6705600" y="961490"/>
            <a:ext cx="4572000" cy="4818937"/>
          </a:xfrm>
          <a:prstGeom prst="rect">
            <a:avLst/>
          </a:prstGeom>
        </p:spPr>
      </p:pic>
      <p:sp>
        <p:nvSpPr>
          <p:cNvPr id="8" name="TextBox 7">
            <a:extLst>
              <a:ext uri="{FF2B5EF4-FFF2-40B4-BE49-F238E27FC236}">
                <a16:creationId xmlns:a16="http://schemas.microsoft.com/office/drawing/2014/main" id="{20FAA171-CFD9-4479-ACF0-786415152B3D}"/>
              </a:ext>
            </a:extLst>
          </p:cNvPr>
          <p:cNvSpPr txBox="1"/>
          <p:nvPr/>
        </p:nvSpPr>
        <p:spPr>
          <a:xfrm>
            <a:off x="2452295" y="6016611"/>
            <a:ext cx="2388197" cy="369332"/>
          </a:xfrm>
          <a:prstGeom prst="rect">
            <a:avLst/>
          </a:prstGeom>
          <a:noFill/>
        </p:spPr>
        <p:txBody>
          <a:bodyPr wrap="square" rtlCol="0">
            <a:spAutoFit/>
          </a:bodyPr>
          <a:lstStyle/>
          <a:p>
            <a:r>
              <a:rPr lang="en-US" dirty="0"/>
              <a:t>Measure Noise</a:t>
            </a:r>
          </a:p>
        </p:txBody>
      </p:sp>
      <p:sp>
        <p:nvSpPr>
          <p:cNvPr id="9" name="TextBox 8">
            <a:extLst>
              <a:ext uri="{FF2B5EF4-FFF2-40B4-BE49-F238E27FC236}">
                <a16:creationId xmlns:a16="http://schemas.microsoft.com/office/drawing/2014/main" id="{215B4CD4-D531-40AD-BBB8-AD0ED529EB30}"/>
              </a:ext>
            </a:extLst>
          </p:cNvPr>
          <p:cNvSpPr txBox="1"/>
          <p:nvPr/>
        </p:nvSpPr>
        <p:spPr>
          <a:xfrm>
            <a:off x="7391400" y="6031468"/>
            <a:ext cx="3276599" cy="369332"/>
          </a:xfrm>
          <a:prstGeom prst="rect">
            <a:avLst/>
          </a:prstGeom>
          <a:noFill/>
        </p:spPr>
        <p:txBody>
          <a:bodyPr wrap="square" rtlCol="0">
            <a:spAutoFit/>
          </a:bodyPr>
          <a:lstStyle/>
          <a:p>
            <a:pPr algn="ctr"/>
            <a:r>
              <a:rPr lang="en-US" dirty="0"/>
              <a:t>Generate Noise Contour Map</a:t>
            </a:r>
          </a:p>
        </p:txBody>
      </p:sp>
    </p:spTree>
    <p:extLst>
      <p:ext uri="{BB962C8B-B14F-4D97-AF65-F5344CB8AC3E}">
        <p14:creationId xmlns:p14="http://schemas.microsoft.com/office/powerpoint/2010/main" val="1143893523"/>
      </p:ext>
    </p:extLst>
  </p:cSld>
  <p:clrMapOvr>
    <a:masterClrMapping/>
  </p:clrMapOvr>
  <mc:AlternateContent xmlns:mc="http://schemas.openxmlformats.org/markup-compatibility/2006" xmlns:p14="http://schemas.microsoft.com/office/powerpoint/2010/main">
    <mc:Choice Requires="p14">
      <p:transition spd="slow" p14:dur="2000" advTm="76744"/>
    </mc:Choice>
    <mc:Fallback xmlns="">
      <p:transition spd="slow" advTm="76744"/>
    </mc:Fallback>
  </mc:AlternateContent>
</p:sld>
</file>

<file path=ppt/theme/theme1.xml><?xml version="1.0" encoding="utf-8"?>
<a:theme xmlns:a="http://schemas.openxmlformats.org/drawingml/2006/main" name="Office Theme">
  <a:themeElements>
    <a:clrScheme name="NIOSH Mining">
      <a:dk1>
        <a:sysClr val="windowText" lastClr="000000"/>
      </a:dk1>
      <a:lt1>
        <a:sysClr val="window" lastClr="FFFFFF"/>
      </a:lt1>
      <a:dk2>
        <a:srgbClr val="262665"/>
      </a:dk2>
      <a:lt2>
        <a:srgbClr val="E75525"/>
      </a:lt2>
      <a:accent1>
        <a:srgbClr val="19468D"/>
      </a:accent1>
      <a:accent2>
        <a:srgbClr val="3C637B"/>
      </a:accent2>
      <a:accent3>
        <a:srgbClr val="80A44F"/>
      </a:accent3>
      <a:accent4>
        <a:srgbClr val="B04325"/>
      </a:accent4>
      <a:accent5>
        <a:srgbClr val="E37224"/>
      </a:accent5>
      <a:accent6>
        <a:srgbClr val="3C3B3B"/>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10A50A0978E71740BC20A72AB42D8A24" ma:contentTypeVersion="53" ma:contentTypeDescription="Create a new document." ma:contentTypeScope="" ma:versionID="598071cca3696c4de95c6883b8c3256d">
  <xsd:schema xmlns:xsd="http://www.w3.org/2001/XMLSchema" xmlns:xs="http://www.w3.org/2001/XMLSchema" xmlns:p="http://schemas.microsoft.com/office/2006/metadata/properties" xmlns:ns2="fe04e334-c804-4871-b86c-4e7e57baecf8" xmlns:ns3="ec7ac313-52fe-4daf-99a0-4e9e284c60ba" targetNamespace="http://schemas.microsoft.com/office/2006/metadata/properties" ma:root="true" ma:fieldsID="2456129b2503027463ac372a138778bc" ns2:_="" ns3:_="">
    <xsd:import namespace="fe04e334-c804-4871-b86c-4e7e57baecf8"/>
    <xsd:import namespace="ec7ac313-52fe-4daf-99a0-4e9e284c60b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4e334-c804-4871-b86c-4e7e57baecf8"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3"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7ac313-52fe-4daf-99a0-4e9e284c60b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_dlc_DocId xmlns="fe04e334-c804-4871-b86c-4e7e57baecf8">QN5WX52VPMTT-1909030469-48</_dlc_DocId>
    <_dlc_DocIdUrl xmlns="fe04e334-c804-4871-b86c-4e7e57baecf8">
      <Url>https://cdc.sharepoint.com/sites/niosh/DLO/OMSHR/_layouts/15/DocIdRedir.aspx?ID=QN5WX52VPMTT-1909030469-48</Url>
      <Description>QN5WX52VPMTT-1909030469-48</Description>
    </_dlc_DocIdUrl>
  </documentManagement>
</p:properties>
</file>

<file path=customXml/itemProps1.xml><?xml version="1.0" encoding="utf-8"?>
<ds:datastoreItem xmlns:ds="http://schemas.openxmlformats.org/officeDocument/2006/customXml" ds:itemID="{0F9B8FD9-52BC-4BAE-895D-63153AF7BB4F}">
  <ds:schemaRefs>
    <ds:schemaRef ds:uri="http://schemas.microsoft.com/sharepoint/events"/>
  </ds:schemaRefs>
</ds:datastoreItem>
</file>

<file path=customXml/itemProps2.xml><?xml version="1.0" encoding="utf-8"?>
<ds:datastoreItem xmlns:ds="http://schemas.openxmlformats.org/officeDocument/2006/customXml" ds:itemID="{19D5EB28-C6D7-46BF-9C8B-72AC58DBD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04e334-c804-4871-b86c-4e7e57baecf8"/>
    <ds:schemaRef ds:uri="ec7ac313-52fe-4daf-99a0-4e9e284c60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AE4478-7A34-4714-86F4-016A35513C92}">
  <ds:schemaRefs>
    <ds:schemaRef ds:uri="http://schemas.microsoft.com/sharepoint/v3/contenttype/forms"/>
  </ds:schemaRefs>
</ds:datastoreItem>
</file>

<file path=customXml/itemProps4.xml><?xml version="1.0" encoding="utf-8"?>
<ds:datastoreItem xmlns:ds="http://schemas.openxmlformats.org/officeDocument/2006/customXml" ds:itemID="{47E403B0-B7C8-4B7D-B1BE-9AD779811B29}">
  <ds:schemaRefs>
    <ds:schemaRef ds:uri="http://schemas.microsoft.com/office/2006/documentManagement/types"/>
    <ds:schemaRef ds:uri="http://purl.org/dc/elements/1.1/"/>
    <ds:schemaRef ds:uri="http://www.w3.org/XML/1998/namespace"/>
    <ds:schemaRef ds:uri="http://schemas.openxmlformats.org/package/2006/metadata/core-properties"/>
    <ds:schemaRef ds:uri="fe04e334-c804-4871-b86c-4e7e57baecf8"/>
    <ds:schemaRef ds:uri="http://purl.org/dc/dcmitype/"/>
    <ds:schemaRef ds:uri="ec7ac313-52fe-4daf-99a0-4e9e284c60ba"/>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1628</TotalTime>
  <Words>666</Words>
  <Application>Microsoft Office PowerPoint</Application>
  <PresentationFormat>Widescreen</PresentationFormat>
  <Paragraphs>80</Paragraphs>
  <Slides>15</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Franklin Gothic Book</vt:lpstr>
      <vt:lpstr>Franklin Gothic Demi</vt:lpstr>
      <vt:lpstr>Franklin Gothic Medium</vt:lpstr>
      <vt:lpstr>Franklin Gothic Medium Cond</vt:lpstr>
      <vt:lpstr>Times New Roman</vt:lpstr>
      <vt:lpstr>Wingdings</vt:lpstr>
      <vt:lpstr>Office Theme</vt:lpstr>
      <vt:lpstr>The NIOSH Noise Mapper Application </vt:lpstr>
      <vt:lpstr>The NIOSH Noise Mapper Application</vt:lpstr>
      <vt:lpstr>Background</vt:lpstr>
      <vt:lpstr>Background</vt:lpstr>
      <vt:lpstr>Background</vt:lpstr>
      <vt:lpstr>Benefits of using the Nosie Mapper Application </vt:lpstr>
      <vt:lpstr>Features of the NIOSH Noise Mapper Application</vt:lpstr>
      <vt:lpstr>Using the NIOSH Noise Mapper Application</vt:lpstr>
      <vt:lpstr>Using the NIOSH Noise Mapper Application</vt:lpstr>
      <vt:lpstr>Using the NIOSH Noise Mapper Application</vt:lpstr>
      <vt:lpstr>Using the NIOSH Noise Mapper Application</vt:lpstr>
      <vt:lpstr>Using the NIOSH Noise Mapper Application</vt:lpstr>
      <vt:lpstr>Using the NIOSH Noise Mapper Application  NIOSH NOISE MAPPER ( Video)</vt:lpstr>
      <vt:lpstr> References   </vt:lpstr>
      <vt:lpstr>        Thank you !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Randolph, Robert F. (CDC/NIOSH/PMRD)</dc:creator>
  <cp:lastModifiedBy>Josie Gaskey</cp:lastModifiedBy>
  <cp:revision>102</cp:revision>
  <dcterms:created xsi:type="dcterms:W3CDTF">2018-05-31T19:54:48Z</dcterms:created>
  <dcterms:modified xsi:type="dcterms:W3CDTF">2022-10-05T23:14:13Z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0x01010010A50A0978E71740BC20A72AB42D8A24</vt:lpwstr>
  </property>
  <property fmtid="{D5CDD505-2E9C-101B-9397-08002B2CF9AE}" pid="3" name="_dlc_DocIdItemGuid">
    <vt:lpwstr>ece310b0-13fb-4f30-8f3f-e3f5735a1f3b</vt:lpwstr>
  </property>
  <property fmtid="{D5CDD505-2E9C-101B-9397-08002B2CF9AE}" pid="4" name="MSIP_Label_7b94a7b8-f06c-4dfe-bdcc-9b548fd58c31_Enabled">
    <vt:lpwstr>true</vt:lpwstr>
  </property>
  <property fmtid="{D5CDD505-2E9C-101B-9397-08002B2CF9AE}" pid="5" name="MSIP_Label_7b94a7b8-f06c-4dfe-bdcc-9b548fd58c31_SetDate">
    <vt:lpwstr>2021-02-11T21:28:08Z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2542d393-0cdd-44e3-ba09-966525ae1998</vt:lpwstr>
  </property>
  <property fmtid="{D5CDD505-2E9C-101B-9397-08002B2CF9AE}" pid="10" name="MSIP_Label_7b94a7b8-f06c-4dfe-bdcc-9b548fd58c31_ContentBits">
    <vt:lpwstr>0</vt:lpwstr>
  </property>
</Properties>
</file>