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346" r:id="rId6"/>
    <p:sldId id="366" r:id="rId7"/>
    <p:sldId id="341" r:id="rId8"/>
    <p:sldId id="351" r:id="rId9"/>
    <p:sldId id="347" r:id="rId10"/>
    <p:sldId id="357" r:id="rId11"/>
    <p:sldId id="352" r:id="rId12"/>
    <p:sldId id="354" r:id="rId13"/>
    <p:sldId id="355" r:id="rId14"/>
    <p:sldId id="359" r:id="rId15"/>
    <p:sldId id="358" r:id="rId16"/>
    <p:sldId id="363" r:id="rId17"/>
    <p:sldId id="369" r:id="rId18"/>
    <p:sldId id="342" r:id="rId19"/>
    <p:sldId id="3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gg, Brittney Warnick (CDC/NIOSH/PMRD/HSIB)" initials="BBW(" lastIdx="29" clrIdx="0">
    <p:extLst>
      <p:ext uri="{19B8F6BF-5375-455C-9EA6-DF929625EA0E}">
        <p15:presenceInfo xmlns:p15="http://schemas.microsoft.com/office/powerpoint/2012/main" userId="S::jux2@cdc.gov::51ec9dc7-216c-48af-b2b6-57301036da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8B"/>
    <a:srgbClr val="E75525"/>
    <a:srgbClr val="19468D"/>
    <a:srgbClr val="84321C"/>
    <a:srgbClr val="FF9900"/>
    <a:srgbClr val="80A4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76106" autoAdjust="0"/>
  </p:normalViewPr>
  <p:slideViewPr>
    <p:cSldViewPr snapToObjects="1">
      <p:cViewPr varScale="1">
        <p:scale>
          <a:sx n="41" d="100"/>
          <a:sy n="41" d="100"/>
        </p:scale>
        <p:origin x="1356" y="48"/>
      </p:cViewPr>
      <p:guideLst/>
    </p:cSldViewPr>
  </p:slideViewPr>
  <p:notesTextViewPr>
    <p:cViewPr>
      <p:scale>
        <a:sx n="1" d="1"/>
        <a:sy n="1" d="1"/>
      </p:scale>
      <p:origin x="0" y="0"/>
    </p:cViewPr>
  </p:notesTextViewPr>
  <p:sorterViewPr>
    <p:cViewPr varScale="1">
      <p:scale>
        <a:sx n="1" d="1"/>
        <a:sy n="1" d="1"/>
      </p:scale>
      <p:origin x="0" y="0"/>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09DBB2-E742-4E62-A0A0-3F874FF86B32}"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22987-B31D-44C9-A488-E3E5105925B9}" type="slidenum">
              <a:rPr lang="en-US" smtClean="0"/>
              <a:t>‹#›</a:t>
            </a:fld>
            <a:endParaRPr lang="en-US"/>
          </a:p>
        </p:txBody>
      </p:sp>
    </p:spTree>
    <p:extLst>
      <p:ext uri="{BB962C8B-B14F-4D97-AF65-F5344CB8AC3E}">
        <p14:creationId xmlns:p14="http://schemas.microsoft.com/office/powerpoint/2010/main" val="2340944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component of manual materials handling project</a:t>
            </a:r>
          </a:p>
        </p:txBody>
      </p:sp>
      <p:sp>
        <p:nvSpPr>
          <p:cNvPr id="4" name="Slide Number Placeholder 3"/>
          <p:cNvSpPr>
            <a:spLocks noGrp="1"/>
          </p:cNvSpPr>
          <p:nvPr>
            <p:ph type="sldNum" sz="quarter" idx="5"/>
          </p:nvPr>
        </p:nvSpPr>
        <p:spPr/>
        <p:txBody>
          <a:bodyPr/>
          <a:lstStyle/>
          <a:p>
            <a:fld id="{AF122987-B31D-44C9-A488-E3E5105925B9}" type="slidenum">
              <a:rPr lang="en-US" smtClean="0"/>
              <a:t>1</a:t>
            </a:fld>
            <a:endParaRPr lang="en-US"/>
          </a:p>
        </p:txBody>
      </p:sp>
    </p:spTree>
    <p:extLst>
      <p:ext uri="{BB962C8B-B14F-4D97-AF65-F5344CB8AC3E}">
        <p14:creationId xmlns:p14="http://schemas.microsoft.com/office/powerpoint/2010/main" val="1365228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These are outside of the normally used MSHA </a:t>
            </a:r>
            <a:r>
              <a:rPr lang="en-US" sz="1800" dirty="0" err="1">
                <a:effectLst/>
                <a:latin typeface="Times New Roman" panose="02020603050405020304" pitchFamily="18" charset="0"/>
                <a:ea typeface="Calibri" panose="020F0502020204030204" pitchFamily="34" charset="0"/>
              </a:rPr>
              <a:t>mwact</a:t>
            </a:r>
            <a:r>
              <a:rPr lang="en-US" sz="1800" dirty="0">
                <a:effectLst/>
                <a:latin typeface="Times New Roman" panose="02020603050405020304" pitchFamily="18" charset="0"/>
                <a:ea typeface="Calibri" panose="020F0502020204030204" pitchFamily="34" charset="0"/>
              </a:rPr>
              <a:t> variable. These categories are not mutually exclusive.  Combination of text search and source of injury</a:t>
            </a:r>
          </a:p>
          <a:p>
            <a:endParaRPr lang="en-US" sz="18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Using utility knives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p>
          <a:p>
            <a:pPr marL="0" marR="0">
              <a:lnSpc>
                <a:spcPct val="115000"/>
              </a:lnSpc>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Splice cable or conveyor belt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Power cables and conveyor belts are commonly spliced with a hand tool or knife during repair. </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Removing strapping/banding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Heavy items are usually shipped on pallets and secured with straps or bands, - roof bolts and bolting supplies may also be strapped together for shipment. </a:t>
            </a:r>
          </a:p>
          <a:p>
            <a:pPr marL="0" marR="0">
              <a:lnSpc>
                <a:spcPct val="115000"/>
              </a:lnSpc>
              <a:spcBef>
                <a:spcPts val="0"/>
              </a:spcBef>
              <a:spcAft>
                <a:spcPts val="0"/>
              </a:spcAft>
            </a:pPr>
            <a:r>
              <a:rPr lang="en-US" sz="1800" i="1" dirty="0">
                <a:effectLst/>
                <a:latin typeface="Times New Roman" panose="02020603050405020304" pitchFamily="18" charset="0"/>
                <a:ea typeface="Calibri" panose="020F0502020204030204" pitchFamily="34" charset="0"/>
              </a:rPr>
              <a:t>Grinding tasks</a:t>
            </a:r>
            <a:r>
              <a:rPr lang="en-US" sz="1800" dirty="0">
                <a:effectLst/>
                <a:latin typeface="Times New Roman" panose="02020603050405020304" pitchFamily="18" charset="0"/>
                <a:ea typeface="Calibri" panose="020F0502020204030204" pitchFamily="34" charset="0"/>
              </a:rPr>
              <a:t> – Grinding is a common maintenance and repair task which involves the use of a portable or bench grinder with a rotating wheel..</a:t>
            </a:r>
            <a:br>
              <a:rPr lang="en-US" sz="1800" i="1" dirty="0">
                <a:effectLst/>
                <a:latin typeface="Times New Roman" panose="02020603050405020304" pitchFamily="18" charset="0"/>
                <a:ea typeface="Calibri" panose="020F0502020204030204" pitchFamily="34" charset="0"/>
              </a:rPr>
            </a:br>
            <a:r>
              <a:rPr lang="en-US" sz="1800" i="1" dirty="0">
                <a:effectLst/>
                <a:latin typeface="Times New Roman" panose="02020603050405020304" pitchFamily="18" charset="0"/>
                <a:ea typeface="Calibri" panose="020F0502020204030204" pitchFamily="34" charset="0"/>
              </a:rPr>
              <a:t>Torque tools use</a:t>
            </a:r>
            <a:r>
              <a:rPr lang="en-US" sz="1800" b="1"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 The use of powered torque tools like impact wrenches are common to fasten and loosen nuts and bolts during maintenance and repair. </a:t>
            </a:r>
          </a:p>
          <a:p>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F122987-B31D-44C9-A488-E3E5105925B9}" type="slidenum">
              <a:rPr lang="en-US" smtClean="0"/>
              <a:t>11</a:t>
            </a:fld>
            <a:endParaRPr lang="en-US"/>
          </a:p>
        </p:txBody>
      </p:sp>
    </p:spTree>
    <p:extLst>
      <p:ext uri="{BB962C8B-B14F-4D97-AF65-F5344CB8AC3E}">
        <p14:creationId xmlns:p14="http://schemas.microsoft.com/office/powerpoint/2010/main" val="250893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STIX-Regular"/>
              </a:rPr>
              <a:t>Source of injury is similar and includes miscellaneous metals (pipe, wire, hand tools) and metal guards and hand tools.</a:t>
            </a:r>
          </a:p>
          <a:p>
            <a:pPr algn="l"/>
            <a:endParaRPr lang="en-US" sz="1800" b="0" i="0" u="none" strike="noStrike" baseline="0" dirty="0">
              <a:effectLst/>
              <a:latin typeface="STIX-Regular"/>
            </a:endParaRPr>
          </a:p>
          <a:p>
            <a:pPr algn="l"/>
            <a:r>
              <a:rPr lang="en-US" sz="1800" b="0" i="0" u="none" strike="noStrike" baseline="0" dirty="0">
                <a:solidFill>
                  <a:srgbClr val="000000"/>
                </a:solidFill>
                <a:latin typeface="STIX-Regular"/>
              </a:rPr>
              <a:t>Opportunity for tool manufacturers to provide specific protection guidance to workers </a:t>
            </a:r>
          </a:p>
        </p:txBody>
      </p:sp>
      <p:sp>
        <p:nvSpPr>
          <p:cNvPr id="4" name="Slide Number Placeholder 3"/>
          <p:cNvSpPr>
            <a:spLocks noGrp="1"/>
          </p:cNvSpPr>
          <p:nvPr>
            <p:ph type="sldNum" sz="quarter" idx="5"/>
          </p:nvPr>
        </p:nvSpPr>
        <p:spPr/>
        <p:txBody>
          <a:bodyPr/>
          <a:lstStyle/>
          <a:p>
            <a:fld id="{AF122987-B31D-44C9-A488-E3E5105925B9}" type="slidenum">
              <a:rPr lang="en-US" smtClean="0"/>
              <a:t>12</a:t>
            </a:fld>
            <a:endParaRPr lang="en-US"/>
          </a:p>
        </p:txBody>
      </p:sp>
    </p:spTree>
    <p:extLst>
      <p:ext uri="{BB962C8B-B14F-4D97-AF65-F5344CB8AC3E}">
        <p14:creationId xmlns:p14="http://schemas.microsoft.com/office/powerpoint/2010/main" val="1185105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F122987-B31D-44C9-A488-E3E5105925B9}" type="slidenum">
              <a:rPr lang="en-US" smtClean="0"/>
              <a:t>13</a:t>
            </a:fld>
            <a:endParaRPr lang="en-US"/>
          </a:p>
        </p:txBody>
      </p:sp>
    </p:spTree>
    <p:extLst>
      <p:ext uri="{BB962C8B-B14F-4D97-AF65-F5344CB8AC3E}">
        <p14:creationId xmlns:p14="http://schemas.microsoft.com/office/powerpoint/2010/main" val="813039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22987-B31D-44C9-A488-E3E5105925B9}" type="slidenum">
              <a:rPr lang="en-US" smtClean="0"/>
              <a:t>14</a:t>
            </a:fld>
            <a:endParaRPr lang="en-US"/>
          </a:p>
        </p:txBody>
      </p:sp>
    </p:spTree>
    <p:extLst>
      <p:ext uri="{BB962C8B-B14F-4D97-AF65-F5344CB8AC3E}">
        <p14:creationId xmlns:p14="http://schemas.microsoft.com/office/powerpoint/2010/main" val="149304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Hand and finger injuries account for about 15% of lost-time occupational injuries across all industries </a:t>
            </a:r>
          </a:p>
          <a:p>
            <a:pPr marL="171450" indent="-171450">
              <a:buFont typeface="Arial" panose="020B0604020202020204" pitchFamily="34" charset="0"/>
              <a:buChar char="•"/>
            </a:pPr>
            <a:r>
              <a:rPr lang="en-US" dirty="0"/>
              <a:t>Hand injuries sustained by mechanics, welders, machinery maintenance workers, manual handlers of materials, and laborers – all jobs found in the mining industry, result in more time lost from work compared to other jobs.</a:t>
            </a:r>
          </a:p>
          <a:p>
            <a:pPr marL="171450" indent="-171450">
              <a:buFont typeface="Arial" panose="020B0604020202020204" pitchFamily="34" charset="0"/>
              <a:buChar char="•"/>
            </a:pPr>
            <a:r>
              <a:rPr lang="en-US" dirty="0"/>
              <a:t>The U.S. mining community has been plagued by hand and finger injuries for decades, as documented by numerous published studies.</a:t>
            </a:r>
          </a:p>
          <a:p>
            <a:pPr marL="171450" indent="-171450">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endParaRPr>
          </a:p>
          <a:p>
            <a:pPr marL="171450" indent="-1714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The Primary aim for this research is to identify nonfatal injury incidence rates, nature of injuries, work tasks associated with, and sources of hand and finger injuries in the mining industry,</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F122987-B31D-44C9-A488-E3E5105925B9}" type="slidenum">
              <a:rPr lang="en-US" smtClean="0"/>
              <a:t>3</a:t>
            </a:fld>
            <a:endParaRPr lang="en-US"/>
          </a:p>
        </p:txBody>
      </p:sp>
    </p:spTree>
    <p:extLst>
      <p:ext uri="{BB962C8B-B14F-4D97-AF65-F5344CB8AC3E}">
        <p14:creationId xmlns:p14="http://schemas.microsoft.com/office/powerpoint/2010/main" val="181198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 are a common means of protecting hands and fingers. Hand protection is not explicitly stated in any MSHA regulations. Hand and finger protection may be inferred as regulated by MSHA when considered as protective equipment and clothing for hazards and irritants. </a:t>
            </a:r>
          </a:p>
          <a:p>
            <a:endParaRPr lang="en-US" dirty="0"/>
          </a:p>
          <a:p>
            <a:r>
              <a:rPr lang="en-US" sz="1200" dirty="0">
                <a:effectLst/>
                <a:latin typeface="Times New Roman" panose="02020603050405020304" pitchFamily="18" charset="0"/>
                <a:ea typeface="Calibri" panose="020F0502020204030204" pitchFamily="34" charset="0"/>
              </a:rPr>
              <a:t>Several studies have evaluated the reduced hand performance when wearing protective gloves of all types. It is commonly accepted that gloves reduce power and pinch grip strength, impair dexterity and flexibility, and drastically diminish tactile sensitivity  - so they may be involved in hand and finger injuries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Secondary aim: determine if gloves can be identified in the MSHA injury data and if they are associated with injury</a:t>
            </a:r>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6">
                    <a:lumMod val="40000"/>
                    <a:lumOff val="60000"/>
                  </a:schemeClr>
                </a:solidFill>
                <a:highlight>
                  <a:srgbClr val="808080"/>
                </a:highlight>
              </a:rPr>
              <a:t>(</a:t>
            </a:r>
            <a:r>
              <a:rPr lang="en-US" dirty="0">
                <a:solidFill>
                  <a:schemeClr val="accent6">
                    <a:lumMod val="20000"/>
                    <a:lumOff val="80000"/>
                  </a:schemeClr>
                </a:solidFill>
                <a:highlight>
                  <a:srgbClr val="808080"/>
                </a:highlight>
              </a:rPr>
              <a:t>30 CFR § 57.15006 and 30 CFR § 56.15006) state: “Special protective equipment and special protective clothing shall be provided, maintained in a sanitary and reliable condition and used whenever hazards of process or environment, chemical hazards, radiological hazards, or mechanical irritants are encountered in a manner capable of causing injury or impairment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6">
                  <a:lumMod val="40000"/>
                  <a:lumOff val="60000"/>
                </a:schemeClr>
              </a:solidFill>
              <a:highlight>
                <a:srgbClr val="C0C0C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6">
                    <a:lumMod val="40000"/>
                    <a:lumOff val="60000"/>
                  </a:schemeClr>
                </a:solidFill>
                <a:highlight>
                  <a:srgbClr val="C0C0C0"/>
                </a:highlight>
              </a:rPr>
              <a:t>Although the Occupational Safety and Health Administration (OSHA) does not regulate the mining industry, they provide more specific regulations regarding the use of hand and finger protection under 29 CFR 1910.138(a), which includes hazards such as severe cuts and lacerations but does not state fracture. The 29 CFR 1910.138(b) expands on this regulation stating, “Employers shall base the selection of the appropriate hand protection on an evaluation of the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6">
                    <a:lumMod val="40000"/>
                    <a:lumOff val="60000"/>
                  </a:schemeClr>
                </a:solidFill>
                <a:highlight>
                  <a:srgbClr val="C0C0C0"/>
                </a:highlight>
              </a:rPr>
              <a:t>characteristics of the hand protection relative to the task(s) to be performed, conditions present, duration of use, and the hazards and potential hazards identified</a:t>
            </a:r>
          </a:p>
          <a:p>
            <a:endParaRPr lang="en-US" dirty="0"/>
          </a:p>
          <a:p>
            <a:endParaRPr lang="en-US" dirty="0"/>
          </a:p>
        </p:txBody>
      </p:sp>
      <p:sp>
        <p:nvSpPr>
          <p:cNvPr id="4" name="Slide Number Placeholder 3"/>
          <p:cNvSpPr>
            <a:spLocks noGrp="1"/>
          </p:cNvSpPr>
          <p:nvPr>
            <p:ph type="sldNum" sz="quarter" idx="5"/>
          </p:nvPr>
        </p:nvSpPr>
        <p:spPr/>
        <p:txBody>
          <a:bodyPr/>
          <a:lstStyle/>
          <a:p>
            <a:fld id="{AF122987-B31D-44C9-A488-E3E5105925B9}" type="slidenum">
              <a:rPr lang="en-US" smtClean="0"/>
              <a:t>4</a:t>
            </a:fld>
            <a:endParaRPr lang="en-US"/>
          </a:p>
        </p:txBody>
      </p:sp>
    </p:spTree>
    <p:extLst>
      <p:ext uri="{BB962C8B-B14F-4D97-AF65-F5344CB8AC3E}">
        <p14:creationId xmlns:p14="http://schemas.microsoft.com/office/powerpoint/2010/main" val="311256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The data for this analysis came from  two (MSHA) datasets. accident/injury/illness dataset for identifying injury and Employment used for calculating rates.</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rPr>
              <a:t>For this analysis, hand and fingers were pooled as injury prevention efforts are also usually combined.</a:t>
            </a:r>
          </a:p>
          <a:p>
            <a:r>
              <a:rPr lang="en-US" sz="1800" dirty="0">
                <a:effectLst/>
                <a:latin typeface="Times New Roman" panose="02020603050405020304" pitchFamily="18" charset="0"/>
              </a:rPr>
              <a:t>(go through flowchart)</a:t>
            </a:r>
            <a:endParaRPr lang="en-US" dirty="0"/>
          </a:p>
        </p:txBody>
      </p:sp>
      <p:sp>
        <p:nvSpPr>
          <p:cNvPr id="4" name="Slide Number Placeholder 3"/>
          <p:cNvSpPr>
            <a:spLocks noGrp="1"/>
          </p:cNvSpPr>
          <p:nvPr>
            <p:ph type="sldNum" sz="quarter" idx="5"/>
          </p:nvPr>
        </p:nvSpPr>
        <p:spPr/>
        <p:txBody>
          <a:bodyPr/>
          <a:lstStyle/>
          <a:p>
            <a:fld id="{AF122987-B31D-44C9-A488-E3E5105925B9}" type="slidenum">
              <a:rPr lang="en-US" smtClean="0"/>
              <a:t>5</a:t>
            </a:fld>
            <a:endParaRPr lang="en-US"/>
          </a:p>
        </p:txBody>
      </p:sp>
    </p:spTree>
    <p:extLst>
      <p:ext uri="{BB962C8B-B14F-4D97-AF65-F5344CB8AC3E}">
        <p14:creationId xmlns:p14="http://schemas.microsoft.com/office/powerpoint/2010/main" val="394865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Injuries that involved gloves were identified from the final dataset (n=12,523 injuries)  through a word search of the narrative field. A narrative text search for “glove” and “PPE” (personal protective equipment)—including spelling variations—.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After verifying glove use, 754 were identified as cases where gloves were worn by the injured worker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Coded for the following variables: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F122987-B31D-44C9-A488-E3E5105925B9}" type="slidenum">
              <a:rPr lang="en-US" smtClean="0"/>
              <a:t>6</a:t>
            </a:fld>
            <a:endParaRPr lang="en-US"/>
          </a:p>
        </p:txBody>
      </p:sp>
    </p:spTree>
    <p:extLst>
      <p:ext uri="{BB962C8B-B14F-4D97-AF65-F5344CB8AC3E}">
        <p14:creationId xmlns:p14="http://schemas.microsoft.com/office/powerpoint/2010/main" val="1315197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404040"/>
                </a:solidFill>
                <a:effectLst/>
                <a:latin typeface="Times New Roman" panose="02020603050405020304" pitchFamily="18" charset="0"/>
                <a:ea typeface="Calibri" panose="020F0502020204030204" pitchFamily="34" charset="0"/>
              </a:rPr>
              <a:t>Results:</a:t>
            </a:r>
          </a:p>
          <a:p>
            <a:r>
              <a:rPr lang="en-US" sz="1800" i="0" dirty="0">
                <a:solidFill>
                  <a:srgbClr val="404040"/>
                </a:solidFill>
                <a:effectLst/>
                <a:latin typeface="Times New Roman" panose="02020603050405020304" pitchFamily="18" charset="0"/>
                <a:ea typeface="Calibri" panose="020F0502020204030204" pitchFamily="34" charset="0"/>
              </a:rPr>
              <a:t>hands and fingers have the highest injury rate (averaging 6.53 injuries per 1,000 FTE workers), followed by the back, knees, and shoulders (3.41, 2.22, and 1.94 per 1,000 FTE workers, respectively). </a:t>
            </a:r>
          </a:p>
          <a:p>
            <a:r>
              <a:rPr lang="en-US" sz="1800" i="0" dirty="0">
                <a:solidFill>
                  <a:srgbClr val="404040"/>
                </a:solidFill>
                <a:effectLst/>
                <a:latin typeface="Times New Roman" panose="02020603050405020304" pitchFamily="18" charset="0"/>
                <a:ea typeface="Calibri" panose="020F0502020204030204" pitchFamily="34" charset="0"/>
              </a:rPr>
              <a:t>The average rate of hand and finger injury was nearly two times the average back injury rate (Rate Ratio = 1.91;) and 5 times that of the average eye injury rate</a:t>
            </a:r>
            <a:endParaRPr lang="en-US" i="0" dirty="0"/>
          </a:p>
        </p:txBody>
      </p:sp>
      <p:sp>
        <p:nvSpPr>
          <p:cNvPr id="4" name="Slide Number Placeholder 3"/>
          <p:cNvSpPr>
            <a:spLocks noGrp="1"/>
          </p:cNvSpPr>
          <p:nvPr>
            <p:ph type="sldNum" sz="quarter" idx="5"/>
          </p:nvPr>
        </p:nvSpPr>
        <p:spPr/>
        <p:txBody>
          <a:bodyPr/>
          <a:lstStyle/>
          <a:p>
            <a:fld id="{AF122987-B31D-44C9-A488-E3E5105925B9}" type="slidenum">
              <a:rPr lang="en-US" smtClean="0"/>
              <a:t>7</a:t>
            </a:fld>
            <a:endParaRPr lang="en-US"/>
          </a:p>
        </p:txBody>
      </p:sp>
    </p:spTree>
    <p:extLst>
      <p:ext uri="{BB962C8B-B14F-4D97-AF65-F5344CB8AC3E}">
        <p14:creationId xmlns:p14="http://schemas.microsoft.com/office/powerpoint/2010/main" val="146751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Cuts, lacerations, and puncture injuries were the most prevalent nature of injury with 6,682 cases (53.4%), followed by bone fracture/chip injuries with 3,295 cases (26.3%). 75% of cases.</a:t>
            </a:r>
          </a:p>
          <a:p>
            <a:r>
              <a:rPr lang="en-US" dirty="0"/>
              <a:t>Bone fracture injuries accounted for the most total days lost from work between 2011 and 2017, accounting for 94,897 total lost days. Amputations were the 5th highest, with 392 cases (3.1%) but associated with the second largest total days lost from work, with 78,736 total lost days. Amputation injuries had the highest median and mean days lost from work. </a:t>
            </a:r>
          </a:p>
          <a:p>
            <a:endParaRPr lang="en-US" dirty="0"/>
          </a:p>
          <a:p>
            <a:r>
              <a:rPr lang="en-US" dirty="0"/>
              <a:t>These patterns were similar for the mine worker activities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Lost days = greater value (sum of days away </a:t>
            </a:r>
            <a:r>
              <a:rPr lang="en-US" dirty="0" err="1"/>
              <a:t>fom</a:t>
            </a:r>
            <a:r>
              <a:rPr lang="en-US" dirty="0"/>
              <a:t> work + restricted) or statutory</a:t>
            </a:r>
          </a:p>
          <a:p>
            <a:endParaRPr lang="en-US" dirty="0"/>
          </a:p>
        </p:txBody>
      </p:sp>
      <p:sp>
        <p:nvSpPr>
          <p:cNvPr id="4" name="Slide Number Placeholder 3"/>
          <p:cNvSpPr>
            <a:spLocks noGrp="1"/>
          </p:cNvSpPr>
          <p:nvPr>
            <p:ph type="sldNum" sz="quarter" idx="5"/>
          </p:nvPr>
        </p:nvSpPr>
        <p:spPr/>
        <p:txBody>
          <a:bodyPr/>
          <a:lstStyle/>
          <a:p>
            <a:fld id="{AF122987-B31D-44C9-A488-E3E5105925B9}" type="slidenum">
              <a:rPr lang="en-US" smtClean="0"/>
              <a:t>8</a:t>
            </a:fld>
            <a:endParaRPr lang="en-US"/>
          </a:p>
        </p:txBody>
      </p:sp>
    </p:spTree>
    <p:extLst>
      <p:ext uri="{BB962C8B-B14F-4D97-AF65-F5344CB8AC3E}">
        <p14:creationId xmlns:p14="http://schemas.microsoft.com/office/powerpoint/2010/main" val="300037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192 narratives (out of 754 that mentioned gloves) indicated the type of gloves worn when an injury occurred. There were ten main types of gloves identified: Leather gloves were the most common identified, with 90 cases (46.9%) mentioning leather gloves. Metacarpal gloves were the second most common type of glove identified, with 38 cases (19.8%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22987-B31D-44C9-A488-E3E5105925B9}" type="slidenum">
              <a:rPr lang="en-US" smtClean="0"/>
              <a:t>9</a:t>
            </a:fld>
            <a:endParaRPr lang="en-US"/>
          </a:p>
        </p:txBody>
      </p:sp>
    </p:spTree>
    <p:extLst>
      <p:ext uri="{BB962C8B-B14F-4D97-AF65-F5344CB8AC3E}">
        <p14:creationId xmlns:p14="http://schemas.microsoft.com/office/powerpoint/2010/main" val="334324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Handling Materials </a:t>
            </a:r>
            <a:r>
              <a:rPr lang="en-US" dirty="0"/>
              <a:t>- Handling supplies/materials miscellaneous metals (pipe, wire, hand tools), metal guards,. </a:t>
            </a:r>
          </a:p>
          <a:p>
            <a:r>
              <a:rPr lang="en-US" b="1" dirty="0"/>
              <a:t>Machine Maintenance and repair </a:t>
            </a:r>
            <a:r>
              <a:rPr lang="en-US" dirty="0"/>
              <a:t>- miscellaneous metals &amp;, metal guards,. </a:t>
            </a:r>
          </a:p>
          <a:p>
            <a:r>
              <a:rPr lang="en-US" b="1" dirty="0"/>
              <a:t>Non-powered hand tools </a:t>
            </a:r>
            <a:r>
              <a:rPr lang="en-US" dirty="0"/>
              <a:t>- knives (32%), followed by axe/hammer/, pry bars, and wrenches. </a:t>
            </a:r>
          </a:p>
          <a:p>
            <a:r>
              <a:rPr lang="en-US" b="1" dirty="0"/>
              <a:t>Roof Bolting </a:t>
            </a:r>
            <a:r>
              <a:rPr lang="en-US" dirty="0"/>
              <a:t>–</a:t>
            </a:r>
          </a:p>
          <a:p>
            <a:r>
              <a:rPr lang="en-US" b="1" dirty="0"/>
              <a:t>Powered hand tools </a:t>
            </a:r>
            <a:r>
              <a:rPr lang="en-US" dirty="0"/>
              <a:t>- Drills, grinders, and air tools were the most common tools used.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22987-B31D-44C9-A488-E3E5105925B9}" type="slidenum">
              <a:rPr lang="en-US" smtClean="0"/>
              <a:t>10</a:t>
            </a:fld>
            <a:endParaRPr lang="en-US"/>
          </a:p>
        </p:txBody>
      </p:sp>
    </p:spTree>
    <p:extLst>
      <p:ext uri="{BB962C8B-B14F-4D97-AF65-F5344CB8AC3E}">
        <p14:creationId xmlns:p14="http://schemas.microsoft.com/office/powerpoint/2010/main" val="1219389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 y="16895"/>
            <a:ext cx="12042648" cy="821306"/>
          </a:xfrm>
        </p:spPr>
        <p:txBody>
          <a:bodyPr anchor="b">
            <a:normAutofit/>
          </a:bodyPr>
          <a:lstStyle>
            <a:lvl1pPr algn="l">
              <a:defRPr sz="4800" baseline="0">
                <a:solidFill>
                  <a:schemeClr val="tx2"/>
                </a:solidFill>
              </a:defRPr>
            </a:lvl1pPr>
          </a:lstStyle>
          <a:p>
            <a:r>
              <a:rPr lang="en-US" dirty="0"/>
              <a:t>Edit main presentation headline</a:t>
            </a:r>
          </a:p>
        </p:txBody>
      </p:sp>
      <p:cxnSp>
        <p:nvCxnSpPr>
          <p:cNvPr id="7" name="Straight Connector 6"/>
          <p:cNvCxnSpPr/>
          <p:nvPr userDrawn="1"/>
        </p:nvCxnSpPr>
        <p:spPr>
          <a:xfrm>
            <a:off x="0" y="6830568"/>
            <a:ext cx="12192000" cy="0"/>
          </a:xfrm>
          <a:prstGeom prst="line">
            <a:avLst/>
          </a:prstGeom>
          <a:ln w="57150">
            <a:solidFill>
              <a:schemeClr val="bg2"/>
            </a:solidFill>
          </a:ln>
        </p:spPr>
        <p:style>
          <a:lnRef idx="3">
            <a:schemeClr val="dk1"/>
          </a:lnRef>
          <a:fillRef idx="0">
            <a:schemeClr val="dk1"/>
          </a:fillRef>
          <a:effectRef idx="2">
            <a:schemeClr val="dk1"/>
          </a:effectRef>
          <a:fontRef idx="minor">
            <a:schemeClr val="tx1"/>
          </a:fontRef>
        </p:style>
      </p:cxnSp>
      <p:sp>
        <p:nvSpPr>
          <p:cNvPr id="9" name="TextBox 9"/>
          <p:cNvSpPr txBox="1"/>
          <p:nvPr userDrawn="1"/>
        </p:nvSpPr>
        <p:spPr>
          <a:xfrm>
            <a:off x="9235441" y="6345936"/>
            <a:ext cx="2956560"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dirty="0">
                <a:solidFill>
                  <a:schemeClr val="bg2"/>
                </a:solidFill>
                <a:latin typeface="Franklin Gothic Medium Cond" panose="020B0606030402020204" pitchFamily="34" charset="0"/>
              </a:rPr>
              <a:t>NIOSH</a:t>
            </a:r>
            <a:r>
              <a:rPr lang="en-US" sz="2500" baseline="0" dirty="0">
                <a:solidFill>
                  <a:schemeClr val="bg2"/>
                </a:solidFill>
                <a:latin typeface="Franklin Gothic Medium Cond" panose="020B0606030402020204" pitchFamily="34" charset="0"/>
              </a:rPr>
              <a:t> Mining Program</a:t>
            </a:r>
            <a:endParaRPr lang="en-US" sz="2400" dirty="0">
              <a:solidFill>
                <a:schemeClr val="bg2"/>
              </a:solidFill>
              <a:latin typeface="Franklin Gothic Medium Cond" panose="020B06060304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 y="6208776"/>
            <a:ext cx="1591056" cy="597459"/>
          </a:xfrm>
          <a:prstGeom prst="rect">
            <a:avLst/>
          </a:prstGeom>
        </p:spPr>
      </p:pic>
      <p:sp>
        <p:nvSpPr>
          <p:cNvPr id="5" name="Text Placeholder 4"/>
          <p:cNvSpPr>
            <a:spLocks noGrp="1"/>
          </p:cNvSpPr>
          <p:nvPr>
            <p:ph type="body" sz="quarter" idx="13" hasCustomPrompt="1"/>
          </p:nvPr>
        </p:nvSpPr>
        <p:spPr>
          <a:xfrm>
            <a:off x="5943600" y="1357468"/>
            <a:ext cx="6172200" cy="699932"/>
          </a:xfrm>
        </p:spPr>
        <p:txBody>
          <a:bodyPr>
            <a:normAutofit/>
          </a:bodyPr>
          <a:lstStyle>
            <a:lvl1pPr marL="0" indent="0">
              <a:buNone/>
              <a:defRPr sz="3600"/>
            </a:lvl1pPr>
          </a:lstStyle>
          <a:p>
            <a:pPr lvl="0"/>
            <a:r>
              <a:rPr lang="en-US" dirty="0"/>
              <a:t>Presenter’s name</a:t>
            </a:r>
          </a:p>
        </p:txBody>
      </p:sp>
      <p:sp>
        <p:nvSpPr>
          <p:cNvPr id="18" name="Text Placeholder 17"/>
          <p:cNvSpPr>
            <a:spLocks noGrp="1"/>
          </p:cNvSpPr>
          <p:nvPr>
            <p:ph type="body" sz="quarter" idx="14" hasCustomPrompt="1"/>
          </p:nvPr>
        </p:nvSpPr>
        <p:spPr>
          <a:xfrm>
            <a:off x="5943600" y="2514600"/>
            <a:ext cx="6172200" cy="6858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endParaRPr lang="en-US" sz="2800" dirty="0"/>
          </a:p>
        </p:txBody>
      </p:sp>
      <p:sp>
        <p:nvSpPr>
          <p:cNvPr id="20" name="Text Placeholder 19"/>
          <p:cNvSpPr>
            <a:spLocks noGrp="1"/>
          </p:cNvSpPr>
          <p:nvPr>
            <p:ph type="body" sz="quarter" idx="15" hasCustomPrompt="1"/>
          </p:nvPr>
        </p:nvSpPr>
        <p:spPr>
          <a:xfrm>
            <a:off x="5943600" y="3281490"/>
            <a:ext cx="6172200" cy="2041525"/>
          </a:xfrm>
        </p:spPr>
        <p:txBody>
          <a:bodyPr/>
          <a:lstStyle>
            <a:lvl1pPr marL="0" indent="0" algn="l">
              <a:buNone/>
              <a:defRPr/>
            </a:lvl1pPr>
          </a:lstStyle>
          <a:p>
            <a:pPr algn="l"/>
            <a:r>
              <a:rPr lang="en-US" sz="2800" dirty="0"/>
              <a:t>Presenter’s affiliation [Use full division name—e.g., Spokane Mining Research Division]</a:t>
            </a:r>
          </a:p>
        </p:txBody>
      </p:sp>
    </p:spTree>
    <p:extLst>
      <p:ext uri="{BB962C8B-B14F-4D97-AF65-F5344CB8AC3E}">
        <p14:creationId xmlns:p14="http://schemas.microsoft.com/office/powerpoint/2010/main" val="89238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76200" y="76200"/>
            <a:ext cx="12039600" cy="712033"/>
          </a:xfrm>
          <a:prstGeom prst="rect">
            <a:avLst/>
          </a:prstGeom>
        </p:spPr>
        <p:txBody>
          <a:bodyPr>
            <a:normAutofit/>
          </a:bodyPr>
          <a:lstStyle>
            <a:lvl1pPr>
              <a:defRPr sz="3200">
                <a:solidFill>
                  <a:schemeClr val="tx2"/>
                </a:solidFill>
                <a:latin typeface="Franklin Gothic Medium" panose="020B0603020102020204" pitchFamily="34" charset="0"/>
              </a:defRPr>
            </a:lvl1pPr>
          </a:lstStyle>
          <a:p>
            <a:r>
              <a:rPr lang="en-US" dirty="0"/>
              <a:t>Edit slide headline – sentence stating a message or assertion </a:t>
            </a:r>
          </a:p>
        </p:txBody>
      </p:sp>
      <p:sp>
        <p:nvSpPr>
          <p:cNvPr id="4" name="Slide Number Placeholder 1"/>
          <p:cNvSpPr>
            <a:spLocks noGrp="1"/>
          </p:cNvSpPr>
          <p:nvPr>
            <p:ph type="sldNum" sz="quarter" idx="11"/>
          </p:nvPr>
        </p:nvSpPr>
        <p:spPr>
          <a:xfrm>
            <a:off x="9448800" y="6569075"/>
            <a:ext cx="2743200" cy="365125"/>
          </a:xfrm>
          <a:prstGeom prst="rect">
            <a:avLst/>
          </a:prstGeom>
        </p:spPr>
        <p:txBody>
          <a:bodyPr/>
          <a:lstStyle/>
          <a:p>
            <a:fld id="{1363CB0E-D365-46D2-B737-73E90AB431F4}" type="slidenum">
              <a:rPr lang="en-US" smtClean="0"/>
              <a:t>‹#›</a:t>
            </a:fld>
            <a:endParaRPr lang="en-US"/>
          </a:p>
        </p:txBody>
      </p:sp>
    </p:spTree>
    <p:extLst>
      <p:ext uri="{BB962C8B-B14F-4D97-AF65-F5344CB8AC3E}">
        <p14:creationId xmlns:p14="http://schemas.microsoft.com/office/powerpoint/2010/main" val="730237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10CB2C-023A-4A71-A5BF-2457C3C16BBB}" type="slidenum">
              <a:rPr lang="en-US" smtClean="0"/>
              <a:t>‹#›</a:t>
            </a:fld>
            <a:endParaRPr lang="en-US"/>
          </a:p>
        </p:txBody>
      </p:sp>
    </p:spTree>
    <p:extLst>
      <p:ext uri="{BB962C8B-B14F-4D97-AF65-F5344CB8AC3E}">
        <p14:creationId xmlns:p14="http://schemas.microsoft.com/office/powerpoint/2010/main" val="2941088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6" name="TextBox 5"/>
          <p:cNvSpPr txBox="1"/>
          <p:nvPr userDrawn="1"/>
        </p:nvSpPr>
        <p:spPr>
          <a:xfrm>
            <a:off x="0" y="6683634"/>
            <a:ext cx="12192000" cy="195438"/>
          </a:xfrm>
          <a:prstGeom prst="rect">
            <a:avLst/>
          </a:prstGeom>
          <a:noFill/>
        </p:spPr>
        <p:txBody>
          <a:bodyPr wrap="square" rtlCol="0">
            <a:spAutoFit/>
          </a:bodyPr>
          <a:lstStyle/>
          <a:p>
            <a:r>
              <a:rPr lang="en-US" sz="680" b="1" dirty="0">
                <a:latin typeface="Franklin Gothic Book" panose="020B0503020102020204" pitchFamily="34" charset="0"/>
                <a:cs typeface="Arial" panose="020B0604020202020204" pitchFamily="34" charset="0"/>
              </a:rPr>
              <a:t>Disclaimer: </a:t>
            </a:r>
            <a:r>
              <a:rPr lang="en-US" sz="680" dirty="0">
                <a:latin typeface="Franklin Gothic Book" panose="020B0503020102020204" pitchFamily="34" charset="0"/>
                <a:cs typeface="Arial" panose="020B0604020202020204" pitchFamily="34" charset="0"/>
              </a:rPr>
              <a:t>The findings and conclusions in this report are those of the author(s) and do not necessarily represent the official position of the National Institute for Occupational Safety and Health, Centers for Disease Control and Prevention. Mention of any company or product does not constitute endorsement by NIOSH, CDC.</a:t>
            </a:r>
          </a:p>
        </p:txBody>
      </p:sp>
      <p:cxnSp>
        <p:nvCxnSpPr>
          <p:cNvPr id="7" name="Straight Connector 6"/>
          <p:cNvCxnSpPr/>
          <p:nvPr userDrawn="1"/>
        </p:nvCxnSpPr>
        <p:spPr>
          <a:xfrm>
            <a:off x="0" y="6656832"/>
            <a:ext cx="12192000" cy="0"/>
          </a:xfrm>
          <a:prstGeom prst="line">
            <a:avLst/>
          </a:prstGeom>
          <a:ln w="57150">
            <a:solidFill>
              <a:schemeClr val="bg2"/>
            </a:solidFill>
          </a:ln>
        </p:spPr>
        <p:style>
          <a:lnRef idx="3">
            <a:schemeClr val="dk1"/>
          </a:lnRef>
          <a:fillRef idx="0">
            <a:schemeClr val="dk1"/>
          </a:fillRef>
          <a:effectRef idx="2">
            <a:schemeClr val="dk1"/>
          </a:effectRef>
          <a:fontRef idx="minor">
            <a:schemeClr val="tx1"/>
          </a:fontRef>
        </p:style>
      </p:cxnSp>
      <p:sp>
        <p:nvSpPr>
          <p:cNvPr id="9" name="TextBox 9"/>
          <p:cNvSpPr txBox="1"/>
          <p:nvPr userDrawn="1"/>
        </p:nvSpPr>
        <p:spPr>
          <a:xfrm>
            <a:off x="9235440" y="5879592"/>
            <a:ext cx="2956560" cy="8079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dirty="0">
                <a:solidFill>
                  <a:schemeClr val="bg2"/>
                </a:solidFill>
                <a:latin typeface="Franklin Gothic Medium Cond" panose="020B0606030402020204" pitchFamily="34" charset="0"/>
              </a:rPr>
              <a:t>NIOSH</a:t>
            </a:r>
            <a:r>
              <a:rPr lang="en-US" sz="2500" baseline="0" dirty="0">
                <a:solidFill>
                  <a:schemeClr val="bg2"/>
                </a:solidFill>
                <a:latin typeface="Franklin Gothic Medium Cond" panose="020B0606030402020204" pitchFamily="34" charset="0"/>
              </a:rPr>
              <a:t> Mining Program</a:t>
            </a:r>
          </a:p>
          <a:p>
            <a:r>
              <a:rPr lang="en-US" sz="2150" baseline="0" dirty="0">
                <a:solidFill>
                  <a:schemeClr val="bg2"/>
                </a:solidFill>
                <a:latin typeface="Franklin Gothic Medium Cond" panose="020B0606030402020204" pitchFamily="34" charset="0"/>
              </a:rPr>
              <a:t>www.cdc.gov</a:t>
            </a:r>
            <a:r>
              <a:rPr lang="en-US" sz="2150" spc="-200" baseline="0" dirty="0">
                <a:solidFill>
                  <a:schemeClr val="bg2"/>
                </a:solidFill>
                <a:latin typeface="Franklin Gothic Medium Cond" panose="020B0606030402020204" pitchFamily="34" charset="0"/>
              </a:rPr>
              <a:t>/</a:t>
            </a:r>
            <a:r>
              <a:rPr lang="en-US" sz="2150" baseline="0" dirty="0">
                <a:solidFill>
                  <a:schemeClr val="bg2"/>
                </a:solidFill>
                <a:latin typeface="Franklin Gothic Medium Cond" panose="020B0606030402020204" pitchFamily="34" charset="0"/>
              </a:rPr>
              <a:t>niosh</a:t>
            </a:r>
            <a:r>
              <a:rPr lang="en-US" sz="2150" spc="-200" baseline="0" dirty="0">
                <a:solidFill>
                  <a:schemeClr val="bg2"/>
                </a:solidFill>
                <a:latin typeface="Franklin Gothic Medium Cond" panose="020B0606030402020204" pitchFamily="34" charset="0"/>
              </a:rPr>
              <a:t>/</a:t>
            </a:r>
            <a:r>
              <a:rPr lang="en-US" sz="2150" baseline="0" dirty="0">
                <a:solidFill>
                  <a:schemeClr val="bg2"/>
                </a:solidFill>
                <a:latin typeface="Franklin Gothic Medium Cond" panose="020B0606030402020204" pitchFamily="34" charset="0"/>
              </a:rPr>
              <a:t>mining</a:t>
            </a:r>
            <a:endParaRPr lang="en-US" sz="2150" dirty="0">
              <a:solidFill>
                <a:schemeClr val="bg2"/>
              </a:solidFill>
              <a:latin typeface="Franklin Gothic Medium Cond" panose="020B06060304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 y="6044184"/>
            <a:ext cx="1591056" cy="597459"/>
          </a:xfrm>
          <a:prstGeom prst="rect">
            <a:avLst/>
          </a:prstGeom>
        </p:spPr>
      </p:pic>
      <p:sp>
        <p:nvSpPr>
          <p:cNvPr id="11" name="Title 8"/>
          <p:cNvSpPr>
            <a:spLocks noGrp="1"/>
          </p:cNvSpPr>
          <p:nvPr>
            <p:ph type="title" hasCustomPrompt="1"/>
          </p:nvPr>
        </p:nvSpPr>
        <p:spPr>
          <a:xfrm>
            <a:off x="74676" y="76200"/>
            <a:ext cx="12042648" cy="712033"/>
          </a:xfrm>
          <a:prstGeom prst="rect">
            <a:avLst/>
          </a:prstGeom>
        </p:spPr>
        <p:txBody>
          <a:bodyPr>
            <a:normAutofit/>
          </a:bodyPr>
          <a:lstStyle>
            <a:lvl1pPr>
              <a:defRPr sz="3200" baseline="0">
                <a:solidFill>
                  <a:schemeClr val="tx2"/>
                </a:solidFill>
                <a:latin typeface="Franklin Gothic Medium" panose="020B0603020102020204" pitchFamily="34" charset="0"/>
              </a:defRPr>
            </a:lvl1pPr>
          </a:lstStyle>
          <a:p>
            <a:r>
              <a:rPr lang="en-US" dirty="0"/>
              <a:t>Edit closing message</a:t>
            </a:r>
          </a:p>
        </p:txBody>
      </p:sp>
    </p:spTree>
    <p:extLst>
      <p:ext uri="{BB962C8B-B14F-4D97-AF65-F5344CB8AC3E}">
        <p14:creationId xmlns:p14="http://schemas.microsoft.com/office/powerpoint/2010/main" val="8404517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10" y="76201"/>
            <a:ext cx="12035590" cy="914399"/>
          </a:xfrm>
          <a:prstGeom prst="rect">
            <a:avLst/>
          </a:prstGeom>
        </p:spPr>
        <p:txBody>
          <a:bodyPr vert="horz" lIns="91440" tIns="45720" rIns="91440" bIns="45720" rtlCol="0" anchor="t">
            <a:normAutofit/>
          </a:bodyPr>
          <a:lstStyle/>
          <a:p>
            <a:r>
              <a:rPr lang="en-US" dirty="0"/>
              <a:t>Edit slide headline – sentence stating a message or assertion </a:t>
            </a:r>
          </a:p>
        </p:txBody>
      </p:sp>
      <p:sp>
        <p:nvSpPr>
          <p:cNvPr id="3" name="Text Placeholder 2"/>
          <p:cNvSpPr>
            <a:spLocks noGrp="1"/>
          </p:cNvSpPr>
          <p:nvPr>
            <p:ph type="body" idx="1"/>
          </p:nvPr>
        </p:nvSpPr>
        <p:spPr>
          <a:xfrm>
            <a:off x="80210" y="990600"/>
            <a:ext cx="12035590" cy="54879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199" y="647850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810000" y="647850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72600" y="647850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0CB2C-023A-4A71-A5BF-2457C3C16BBB}" type="slidenum">
              <a:rPr lang="en-US" smtClean="0"/>
              <a:t>‹#›</a:t>
            </a:fld>
            <a:endParaRPr lang="en-US"/>
          </a:p>
        </p:txBody>
      </p:sp>
    </p:spTree>
    <p:extLst>
      <p:ext uri="{BB962C8B-B14F-4D97-AF65-F5344CB8AC3E}">
        <p14:creationId xmlns:p14="http://schemas.microsoft.com/office/powerpoint/2010/main" val="617217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9" r:id="rId3"/>
    <p:sldLayoutId id="2147483668" r:id="rId4"/>
  </p:sldLayoutIdLs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MNasarwanji@cdc.gov"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152" y="16894"/>
            <a:ext cx="12042648" cy="1259484"/>
          </a:xfrm>
        </p:spPr>
        <p:txBody>
          <a:bodyPr>
            <a:normAutofit fontScale="90000"/>
          </a:bodyPr>
          <a:lstStyle/>
          <a:p>
            <a:pPr algn="ctr"/>
            <a:r>
              <a:rPr lang="en-US" dirty="0"/>
              <a:t>Hand and Finger Injuries in the U.S. Mining Industry, 2011—2017</a:t>
            </a:r>
          </a:p>
        </p:txBody>
      </p:sp>
      <p:sp>
        <p:nvSpPr>
          <p:cNvPr id="3" name="Text Placeholder 2"/>
          <p:cNvSpPr>
            <a:spLocks noGrp="1"/>
          </p:cNvSpPr>
          <p:nvPr>
            <p:ph type="body" sz="quarter" idx="13"/>
          </p:nvPr>
        </p:nvSpPr>
        <p:spPr>
          <a:xfrm>
            <a:off x="5930900" y="1928968"/>
            <a:ext cx="6172200" cy="699932"/>
          </a:xfrm>
        </p:spPr>
        <p:txBody>
          <a:bodyPr>
            <a:normAutofit/>
          </a:bodyPr>
          <a:lstStyle/>
          <a:p>
            <a:r>
              <a:rPr lang="en-US" dirty="0"/>
              <a:t>Mahiyar Nasarwanji</a:t>
            </a:r>
          </a:p>
          <a:p>
            <a:endParaRPr lang="en-US" dirty="0"/>
          </a:p>
        </p:txBody>
      </p:sp>
      <p:sp>
        <p:nvSpPr>
          <p:cNvPr id="5" name="Text Placeholder 4"/>
          <p:cNvSpPr>
            <a:spLocks noGrp="1"/>
          </p:cNvSpPr>
          <p:nvPr>
            <p:ph type="body" sz="quarter" idx="15"/>
          </p:nvPr>
        </p:nvSpPr>
        <p:spPr>
          <a:xfrm>
            <a:off x="5943600" y="3657600"/>
            <a:ext cx="6172200" cy="1366710"/>
          </a:xfrm>
        </p:spPr>
        <p:txBody>
          <a:bodyPr/>
          <a:lstStyle/>
          <a:p>
            <a:r>
              <a:rPr lang="en-US" dirty="0"/>
              <a:t>Health Hazards Prevention Branch</a:t>
            </a:r>
          </a:p>
          <a:p>
            <a:r>
              <a:rPr lang="en-US" dirty="0"/>
              <a:t>Pittsburgh Mining Research Division </a:t>
            </a:r>
          </a:p>
        </p:txBody>
      </p:sp>
      <p:pic>
        <p:nvPicPr>
          <p:cNvPr id="8" name="Picture 7" descr="A baby wrapped in a blanket&#10;&#10;Description automatically generated with low confidence">
            <a:extLst>
              <a:ext uri="{FF2B5EF4-FFF2-40B4-BE49-F238E27FC236}">
                <a16:creationId xmlns:a16="http://schemas.microsoft.com/office/drawing/2014/main" id="{43F9F501-FE4D-4277-9CEE-AAB22DB98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95450"/>
            <a:ext cx="5222674" cy="3467100"/>
          </a:xfrm>
          <a:prstGeom prst="rect">
            <a:avLst/>
          </a:prstGeom>
        </p:spPr>
      </p:pic>
      <p:sp>
        <p:nvSpPr>
          <p:cNvPr id="7" name="Text Placeholder 6">
            <a:extLst>
              <a:ext uri="{FF2B5EF4-FFF2-40B4-BE49-F238E27FC236}">
                <a16:creationId xmlns:a16="http://schemas.microsoft.com/office/drawing/2014/main" id="{C05509D5-67B4-43B3-87DD-7CB1268A9BB4}"/>
              </a:ext>
            </a:extLst>
          </p:cNvPr>
          <p:cNvSpPr>
            <a:spLocks noGrp="1"/>
          </p:cNvSpPr>
          <p:nvPr>
            <p:ph type="body" sz="quarter" idx="14"/>
          </p:nvPr>
        </p:nvSpPr>
        <p:spPr>
          <a:xfrm>
            <a:off x="5943600" y="2588195"/>
            <a:ext cx="6172200" cy="685800"/>
          </a:xfrm>
        </p:spPr>
        <p:txBody>
          <a:bodyPr/>
          <a:lstStyle/>
          <a:p>
            <a:r>
              <a:rPr lang="en-US" dirty="0"/>
              <a:t>Senior Service Fellow</a:t>
            </a:r>
          </a:p>
        </p:txBody>
      </p:sp>
      <p:sp>
        <p:nvSpPr>
          <p:cNvPr id="9" name="Text Placeholder 4">
            <a:extLst>
              <a:ext uri="{FF2B5EF4-FFF2-40B4-BE49-F238E27FC236}">
                <a16:creationId xmlns:a16="http://schemas.microsoft.com/office/drawing/2014/main" id="{F41E7945-618E-44AB-B588-5EEEB70DE2CE}"/>
              </a:ext>
            </a:extLst>
          </p:cNvPr>
          <p:cNvSpPr txBox="1">
            <a:spLocks/>
          </p:cNvSpPr>
          <p:nvPr/>
        </p:nvSpPr>
        <p:spPr>
          <a:xfrm>
            <a:off x="2593774" y="6123319"/>
            <a:ext cx="6172200" cy="685799"/>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PACA Underground Mine Conference </a:t>
            </a:r>
          </a:p>
          <a:p>
            <a:pPr algn="ctr"/>
            <a:r>
              <a:rPr lang="en-US" dirty="0"/>
              <a:t>October 6, 2022, Canonsburg, PA</a:t>
            </a:r>
          </a:p>
          <a:p>
            <a:pPr algn="ctr"/>
            <a:endParaRPr lang="en-US" dirty="0"/>
          </a:p>
        </p:txBody>
      </p:sp>
    </p:spTree>
    <p:extLst>
      <p:ext uri="{BB962C8B-B14F-4D97-AF65-F5344CB8AC3E}">
        <p14:creationId xmlns:p14="http://schemas.microsoft.com/office/powerpoint/2010/main" val="3384040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3120" y="1122363"/>
            <a:ext cx="3200400" cy="2387600"/>
          </a:xfrm>
        </p:spPr>
        <p:txBody>
          <a:bodyPr vert="horz" lIns="91440" tIns="45720" rIns="91440" bIns="45720" rtlCol="0" anchor="b">
            <a:normAutofit/>
          </a:bodyPr>
          <a:lstStyle/>
          <a:p>
            <a:r>
              <a:rPr lang="en-US" sz="3000" kern="1200" dirty="0">
                <a:solidFill>
                  <a:schemeClr val="tx1"/>
                </a:solidFill>
                <a:latin typeface="+mj-lt"/>
                <a:ea typeface="+mj-ea"/>
                <a:cs typeface="+mj-cs"/>
              </a:rPr>
              <a:t>75% of hand and finger injuries occurred during five work activities</a:t>
            </a:r>
          </a:p>
        </p:txBody>
      </p:sp>
      <p:pic>
        <p:nvPicPr>
          <p:cNvPr id="8" name="Picture 7" descr="A picture containing broken, weapon, dirty, knife&#10;&#10;Description automatically generated">
            <a:extLst>
              <a:ext uri="{FF2B5EF4-FFF2-40B4-BE49-F238E27FC236}">
                <a16:creationId xmlns:a16="http://schemas.microsoft.com/office/drawing/2014/main" id="{290E393B-A8D7-4496-98B8-FA5CFB94F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39" r="1247"/>
          <a:stretch/>
        </p:blipFill>
        <p:spPr>
          <a:xfrm>
            <a:off x="8283734" y="3879493"/>
            <a:ext cx="3020984" cy="2476857"/>
          </a:xfrm>
          <a:prstGeom prst="rect">
            <a:avLst/>
          </a:prstGeom>
        </p:spPr>
      </p:pic>
      <p:pic>
        <p:nvPicPr>
          <p:cNvPr id="3" name="Picture 2" descr="A picture containing person&#10;&#10;Description automatically generated">
            <a:extLst>
              <a:ext uri="{FF2B5EF4-FFF2-40B4-BE49-F238E27FC236}">
                <a16:creationId xmlns:a16="http://schemas.microsoft.com/office/drawing/2014/main" id="{184F7B13-2C2A-457C-B3BF-8A36AAF6FB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21" r="7976"/>
          <a:stretch/>
        </p:blipFill>
        <p:spPr>
          <a:xfrm>
            <a:off x="5231921" y="120736"/>
            <a:ext cx="1728157" cy="2003253"/>
          </a:xfrm>
          <a:prstGeom prst="rect">
            <a:avLst/>
          </a:prstGeom>
        </p:spPr>
      </p:pic>
      <p:pic>
        <p:nvPicPr>
          <p:cNvPr id="10" name="Picture 9" descr="A person's hand holding a pile of rocks&#10;&#10;Description automatically generated with low confidence">
            <a:extLst>
              <a:ext uri="{FF2B5EF4-FFF2-40B4-BE49-F238E27FC236}">
                <a16:creationId xmlns:a16="http://schemas.microsoft.com/office/drawing/2014/main" id="{07F79A0E-FA2B-4526-9FF2-436F9D709B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451764"/>
            <a:ext cx="3879292" cy="2579729"/>
          </a:xfrm>
          <a:prstGeom prst="rect">
            <a:avLst/>
          </a:prstGeom>
        </p:spPr>
      </p:pic>
      <p:pic>
        <p:nvPicPr>
          <p:cNvPr id="11" name="Picture 10">
            <a:extLst>
              <a:ext uri="{FF2B5EF4-FFF2-40B4-BE49-F238E27FC236}">
                <a16:creationId xmlns:a16="http://schemas.microsoft.com/office/drawing/2014/main" id="{EA5B12BF-F45E-4C35-8BED-BDBE21A47FC0}"/>
              </a:ext>
            </a:extLst>
          </p:cNvPr>
          <p:cNvPicPr>
            <a:picLocks noChangeAspect="1"/>
          </p:cNvPicPr>
          <p:nvPr/>
        </p:nvPicPr>
        <p:blipFill rotWithShape="1">
          <a:blip r:embed="rId6"/>
          <a:srcRect l="-513" t="16263" r="12327" b="3507"/>
          <a:stretch/>
        </p:blipFill>
        <p:spPr>
          <a:xfrm>
            <a:off x="4853319" y="4722423"/>
            <a:ext cx="2488538" cy="1850842"/>
          </a:xfrm>
          <a:prstGeom prst="rect">
            <a:avLst/>
          </a:prstGeom>
        </p:spPr>
      </p:pic>
      <p:cxnSp>
        <p:nvCxnSpPr>
          <p:cNvPr id="16" name="Straight Connector 15">
            <a:extLst>
              <a:ext uri="{FF2B5EF4-FFF2-40B4-BE49-F238E27FC236}">
                <a16:creationId xmlns:a16="http://schemas.microsoft.com/office/drawing/2014/main" id="{DC034BB4-8B50-4484-85C4-0CE4699284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662" y="0"/>
            <a:ext cx="0" cy="6858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B200F7-B57A-4824-BB91-B6624450A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02062F-7F47-41E5-8574-2D1492D58E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661" y="3429000"/>
            <a:ext cx="466344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92245C-961F-47D5-9691-272D28692D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4568202"/>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1"/>
          </p:nvPr>
        </p:nvSpPr>
        <p:spPr>
          <a:xfrm>
            <a:off x="11670184" y="6478629"/>
            <a:ext cx="502920" cy="365125"/>
          </a:xfrm>
        </p:spPr>
        <p:txBody>
          <a:bodyPr vert="horz" lIns="91440" tIns="45720" rIns="91440" bIns="45720" rtlCol="0" anchor="ctr">
            <a:normAutofit/>
          </a:bodyPr>
          <a:lstStyle/>
          <a:p>
            <a:pPr>
              <a:spcAft>
                <a:spcPts val="600"/>
              </a:spcAft>
            </a:pPr>
            <a:fld id="{1363CB0E-D365-46D2-B737-73E90AB431F4}" type="slidenum">
              <a:rPr lang="en-US" sz="1100">
                <a:solidFill>
                  <a:schemeClr val="tx1">
                    <a:lumMod val="75000"/>
                    <a:lumOff val="25000"/>
                  </a:schemeClr>
                </a:solidFill>
              </a:rPr>
              <a:pPr>
                <a:spcAft>
                  <a:spcPts val="600"/>
                </a:spcAft>
              </a:pPr>
              <a:t>10</a:t>
            </a:fld>
            <a:endParaRPr lang="en-US" sz="1100" dirty="0">
              <a:solidFill>
                <a:schemeClr val="tx1">
                  <a:lumMod val="75000"/>
                  <a:lumOff val="25000"/>
                </a:schemeClr>
              </a:solidFill>
            </a:endParaRPr>
          </a:p>
        </p:txBody>
      </p:sp>
      <p:pic>
        <p:nvPicPr>
          <p:cNvPr id="6" name="Picture 5">
            <a:extLst>
              <a:ext uri="{FF2B5EF4-FFF2-40B4-BE49-F238E27FC236}">
                <a16:creationId xmlns:a16="http://schemas.microsoft.com/office/drawing/2014/main" id="{DF6BC325-6BE4-4F74-929C-7E05B8C34C63}"/>
              </a:ext>
            </a:extLst>
          </p:cNvPr>
          <p:cNvPicPr>
            <a:picLocks noChangeAspect="1"/>
          </p:cNvPicPr>
          <p:nvPr/>
        </p:nvPicPr>
        <p:blipFill rotWithShape="1">
          <a:blip r:embed="rId7"/>
          <a:srcRect l="9953" t="10067" r="41473" b="8359"/>
          <a:stretch/>
        </p:blipFill>
        <p:spPr>
          <a:xfrm>
            <a:off x="5102279" y="2353484"/>
            <a:ext cx="1979730" cy="2086256"/>
          </a:xfrm>
          <a:prstGeom prst="rect">
            <a:avLst/>
          </a:prstGeom>
        </p:spPr>
      </p:pic>
      <p:sp>
        <p:nvSpPr>
          <p:cNvPr id="2" name="TextBox 1">
            <a:extLst>
              <a:ext uri="{FF2B5EF4-FFF2-40B4-BE49-F238E27FC236}">
                <a16:creationId xmlns:a16="http://schemas.microsoft.com/office/drawing/2014/main" id="{29F5747C-2C36-4E29-96AE-B5CA808EF6A6}"/>
              </a:ext>
            </a:extLst>
          </p:cNvPr>
          <p:cNvSpPr txBox="1"/>
          <p:nvPr/>
        </p:nvSpPr>
        <p:spPr>
          <a:xfrm>
            <a:off x="8502320" y="6544355"/>
            <a:ext cx="2851480" cy="184666"/>
          </a:xfrm>
          <a:prstGeom prst="rect">
            <a:avLst/>
          </a:prstGeom>
          <a:noFill/>
        </p:spPr>
        <p:txBody>
          <a:bodyPr wrap="square" rtlCol="0">
            <a:spAutoFit/>
          </a:bodyPr>
          <a:lstStyle/>
          <a:p>
            <a:pPr algn="r"/>
            <a:r>
              <a:rPr lang="en-US" sz="600" dirty="0"/>
              <a:t>Photo by MSHA</a:t>
            </a:r>
          </a:p>
        </p:txBody>
      </p:sp>
    </p:spTree>
    <p:extLst>
      <p:ext uri="{BB962C8B-B14F-4D97-AF65-F5344CB8AC3E}">
        <p14:creationId xmlns:p14="http://schemas.microsoft.com/office/powerpoint/2010/main" val="2719050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503C2-F450-4597-972D-785AB270B80C}"/>
              </a:ext>
            </a:extLst>
          </p:cNvPr>
          <p:cNvSpPr txBox="1">
            <a:spLocks/>
          </p:cNvSpPr>
          <p:nvPr/>
        </p:nvSpPr>
        <p:spPr>
          <a:xfrm>
            <a:off x="4128368" y="4522156"/>
            <a:ext cx="4937937"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spcAft>
                <a:spcPts val="600"/>
              </a:spcAft>
            </a:pPr>
            <a:r>
              <a:rPr lang="en-US" sz="2800" kern="1200">
                <a:solidFill>
                  <a:schemeClr val="tx1"/>
                </a:solidFill>
                <a:latin typeface="+mj-lt"/>
                <a:ea typeface="+mj-ea"/>
                <a:cs typeface="+mj-cs"/>
              </a:rPr>
              <a:t>Specific work task patterns emerged while reviewing injury narratives for glove use </a:t>
            </a:r>
          </a:p>
        </p:txBody>
      </p:sp>
      <p:sp>
        <p:nvSpPr>
          <p:cNvPr id="21" name="Freeform: Shape 2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up of a knife&#10;&#10;Description automatically generated with low confidence">
            <a:extLst>
              <a:ext uri="{FF2B5EF4-FFF2-40B4-BE49-F238E27FC236}">
                <a16:creationId xmlns:a16="http://schemas.microsoft.com/office/drawing/2014/main" id="{CD872CEA-9F61-4A2B-B0D3-5D49ACD578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145" r="-1" b="-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Picture 4" descr="A picture containing indoor&#10;&#10;Description automatically generated">
            <a:extLst>
              <a:ext uri="{FF2B5EF4-FFF2-40B4-BE49-F238E27FC236}">
                <a16:creationId xmlns:a16="http://schemas.microsoft.com/office/drawing/2014/main" id="{A8CF084F-4A82-47B7-A893-2E49186797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 b="14432"/>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5" name="Oval 2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CAFE8FB-FFD4-4F94-BD5F-CA0050E4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14" r="25035" b="-1"/>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7" name="Freeform: Shape 26">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picture containing building, outdoor, brick, building material&#10;&#10;Description automatically generated">
            <a:extLst>
              <a:ext uri="{FF2B5EF4-FFF2-40B4-BE49-F238E27FC236}">
                <a16:creationId xmlns:a16="http://schemas.microsoft.com/office/drawing/2014/main" id="{63A828E7-C378-45C4-86FB-687E9E7081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008" r="16021"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9" name="Freeform: Shape 28">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4722956-88CC-4847-93FB-EB0A40F0CC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894" r="16348"/>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3" name="Slide Number Placeholder 2"/>
          <p:cNvSpPr>
            <a:spLocks noGrp="1"/>
          </p:cNvSpPr>
          <p:nvPr>
            <p:ph type="sldNum" sz="quarter" idx="4294967295"/>
          </p:nvPr>
        </p:nvSpPr>
        <p:spPr>
          <a:xfrm>
            <a:off x="11406718" y="6108192"/>
            <a:ext cx="548640" cy="548640"/>
          </a:xfrm>
          <a:prstGeom prst="ellipse">
            <a:avLst/>
          </a:prstGeom>
          <a:solidFill>
            <a:srgbClr val="7F7F7F"/>
          </a:solidFill>
        </p:spPr>
        <p:txBody>
          <a:bodyPr vert="horz" lIns="91440" tIns="45720" rIns="91440" bIns="45720" rtlCol="0" anchor="ctr">
            <a:normAutofit fontScale="85000" lnSpcReduction="10000"/>
          </a:bodyPr>
          <a:lstStyle/>
          <a:p>
            <a:pPr algn="ctr">
              <a:spcAft>
                <a:spcPts val="600"/>
              </a:spcAft>
            </a:pPr>
            <a:fld id="{1363CB0E-D365-46D2-B737-73E90AB431F4}" type="slidenum">
              <a:rPr lang="en-US" sz="1500">
                <a:solidFill>
                  <a:srgbClr val="FFFFFF"/>
                </a:solidFill>
              </a:rPr>
              <a:pPr algn="ctr">
                <a:spcAft>
                  <a:spcPts val="600"/>
                </a:spcAft>
              </a:pPr>
              <a:t>11</a:t>
            </a:fld>
            <a:endParaRPr lang="en-US" sz="1500">
              <a:solidFill>
                <a:srgbClr val="FFFFFF"/>
              </a:solidFill>
            </a:endParaRPr>
          </a:p>
        </p:txBody>
      </p:sp>
    </p:spTree>
    <p:extLst>
      <p:ext uri="{BB962C8B-B14F-4D97-AF65-F5344CB8AC3E}">
        <p14:creationId xmlns:p14="http://schemas.microsoft.com/office/powerpoint/2010/main" val="4213502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5F3463-5E68-4B7D-9DB0-69F4CA00DD4B}"/>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en-US" sz="4200">
                <a:solidFill>
                  <a:schemeClr val="tx1"/>
                </a:solidFill>
                <a:latin typeface="+mj-lt"/>
              </a:rPr>
              <a:t>Sources of injury were similar between work tasks</a:t>
            </a:r>
          </a:p>
        </p:txBody>
      </p:sp>
      <p:sp>
        <p:nvSpPr>
          <p:cNvPr id="2" name="TextBox 1">
            <a:extLst>
              <a:ext uri="{FF2B5EF4-FFF2-40B4-BE49-F238E27FC236}">
                <a16:creationId xmlns:a16="http://schemas.microsoft.com/office/drawing/2014/main" id="{A10037A0-51F6-4A3C-9ED4-7C953826CCBE}"/>
              </a:ext>
            </a:extLst>
          </p:cNvPr>
          <p:cNvSpPr txBox="1"/>
          <p:nvPr/>
        </p:nvSpPr>
        <p:spPr>
          <a:xfrm>
            <a:off x="4965431" y="2438400"/>
            <a:ext cx="6586489"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a:t>Engineering controls and appropriate glove use can be effective for reducing lacerations when handling metal parts and materials </a:t>
            </a:r>
          </a:p>
          <a:p>
            <a:pPr marL="342900" indent="-228600">
              <a:lnSpc>
                <a:spcPct val="90000"/>
              </a:lnSpc>
              <a:spcAft>
                <a:spcPts val="600"/>
              </a:spcAft>
              <a:buFont typeface="Arial" panose="020B0604020202020204" pitchFamily="34" charset="0"/>
              <a:buChar char="•"/>
            </a:pPr>
            <a:endParaRPr lang="en-US" sz="2400"/>
          </a:p>
          <a:p>
            <a:pPr marL="342900" indent="-228600">
              <a:lnSpc>
                <a:spcPct val="90000"/>
              </a:lnSpc>
              <a:spcAft>
                <a:spcPts val="600"/>
              </a:spcAft>
              <a:buFont typeface="Arial" panose="020B0604020202020204" pitchFamily="34" charset="0"/>
              <a:buChar char="•"/>
            </a:pPr>
            <a:r>
              <a:rPr lang="en-US" sz="2400"/>
              <a:t>Hand tool use is associated with cuts/lacerations</a:t>
            </a:r>
          </a:p>
          <a:p>
            <a:pPr indent="-228600">
              <a:lnSpc>
                <a:spcPct val="90000"/>
              </a:lnSpc>
              <a:spcAft>
                <a:spcPts val="600"/>
              </a:spcAft>
              <a:buFont typeface="Arial" panose="020B0604020202020204" pitchFamily="34" charset="0"/>
              <a:buChar char="•"/>
            </a:pPr>
            <a:endParaRPr lang="en-US" sz="2400"/>
          </a:p>
          <a:p>
            <a:pPr marL="342900" indent="-228600">
              <a:lnSpc>
                <a:spcPct val="90000"/>
              </a:lnSpc>
              <a:spcAft>
                <a:spcPts val="600"/>
              </a:spcAft>
              <a:buFont typeface="Arial" panose="020B0604020202020204" pitchFamily="34" charset="0"/>
              <a:buChar char="•"/>
            </a:pPr>
            <a:r>
              <a:rPr lang="en-US" sz="2400"/>
              <a:t>Roof bolting continues to be an activity with high prevalence of hand and finger injuries</a:t>
            </a:r>
          </a:p>
          <a:p>
            <a:pPr marL="342900" indent="-228600">
              <a:lnSpc>
                <a:spcPct val="90000"/>
              </a:lnSpc>
              <a:spcAft>
                <a:spcPts val="600"/>
              </a:spcAft>
              <a:buFont typeface="Arial" panose="020B0604020202020204" pitchFamily="34" charset="0"/>
              <a:buChar char="•"/>
            </a:pPr>
            <a:endParaRPr lang="en-US" sz="2400"/>
          </a:p>
          <a:p>
            <a:pPr marL="342900"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endParaRPr lang="en-US" sz="2400"/>
          </a:p>
        </p:txBody>
      </p:sp>
      <p:pic>
        <p:nvPicPr>
          <p:cNvPr id="5" name="Picture 4">
            <a:extLst>
              <a:ext uri="{FF2B5EF4-FFF2-40B4-BE49-F238E27FC236}">
                <a16:creationId xmlns:a16="http://schemas.microsoft.com/office/drawing/2014/main" id="{CFF44DB3-CB4A-4239-B4A6-B6F77C541252}"/>
              </a:ext>
            </a:extLst>
          </p:cNvPr>
          <p:cNvPicPr>
            <a:picLocks noChangeAspect="1"/>
          </p:cNvPicPr>
          <p:nvPr/>
        </p:nvPicPr>
        <p:blipFill rotWithShape="1">
          <a:blip r:embed="rId3"/>
          <a:srcRect l="24179" r="17354" b="1"/>
          <a:stretch/>
        </p:blipFill>
        <p:spPr>
          <a:xfrm>
            <a:off x="20" y="10"/>
            <a:ext cx="4635571" cy="6857990"/>
          </a:xfrm>
          <a:prstGeom prst="rect">
            <a:avLst/>
          </a:prstGeom>
          <a:effectLst/>
        </p:spPr>
      </p:pic>
      <p:sp>
        <p:nvSpPr>
          <p:cNvPr id="3" name="Slide Number Placeholder 2"/>
          <p:cNvSpPr>
            <a:spLocks noGrp="1"/>
          </p:cNvSpPr>
          <p:nvPr>
            <p:ph type="sldNum" sz="quarter" idx="11"/>
          </p:nvPr>
        </p:nvSpPr>
        <p:spPr>
          <a:xfrm>
            <a:off x="10167042" y="6356350"/>
            <a:ext cx="1186758" cy="365125"/>
          </a:xfrm>
        </p:spPr>
        <p:txBody>
          <a:bodyPr vert="horz" lIns="91440" tIns="45720" rIns="91440" bIns="45720" rtlCol="0" anchor="ctr">
            <a:normAutofit/>
          </a:bodyPr>
          <a:lstStyle/>
          <a:p>
            <a:pPr>
              <a:spcAft>
                <a:spcPts val="600"/>
              </a:spcAft>
              <a:defRPr/>
            </a:pPr>
            <a:fld id="{1363CB0E-D365-46D2-B737-73E90AB431F4}" type="slidenum">
              <a:rPr lang="en-US" smtClean="0">
                <a:solidFill>
                  <a:prstClr val="black">
                    <a:tint val="75000"/>
                  </a:prstClr>
                </a:solidFill>
                <a:latin typeface="Calibri" panose="020F0502020204030204"/>
              </a:rPr>
              <a:pPr>
                <a:spcAft>
                  <a:spcPts val="600"/>
                </a:spcAft>
                <a:defRPr/>
              </a:pPr>
              <a:t>12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74800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5F3463-5E68-4B7D-9DB0-69F4CA00DD4B}"/>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en-US" sz="2600">
                <a:solidFill>
                  <a:schemeClr val="tx1"/>
                </a:solidFill>
                <a:latin typeface="+mj-lt"/>
              </a:rPr>
              <a:t>While MSHA injury data is not designed to capture PPE- related information, valuable insights are obtained from analyzing the injury data</a:t>
            </a:r>
          </a:p>
        </p:txBody>
      </p:sp>
      <p:sp>
        <p:nvSpPr>
          <p:cNvPr id="2" name="TextBox 1">
            <a:extLst>
              <a:ext uri="{FF2B5EF4-FFF2-40B4-BE49-F238E27FC236}">
                <a16:creationId xmlns:a16="http://schemas.microsoft.com/office/drawing/2014/main" id="{A10037A0-51F6-4A3C-9ED4-7C953826CCBE}"/>
              </a:ext>
            </a:extLst>
          </p:cNvPr>
          <p:cNvSpPr txBox="1"/>
          <p:nvPr/>
        </p:nvSpPr>
        <p:spPr>
          <a:xfrm>
            <a:off x="4965431" y="2438400"/>
            <a:ext cx="6586489"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dirty="0"/>
              <a:t>Mention of gloves in narratives was low</a:t>
            </a:r>
          </a:p>
          <a:p>
            <a:pPr marL="800100" lvl="1" indent="-228600">
              <a:lnSpc>
                <a:spcPct val="90000"/>
              </a:lnSpc>
              <a:spcAft>
                <a:spcPts val="600"/>
              </a:spcAft>
              <a:buFont typeface="Arial" panose="020B0604020202020204" pitchFamily="34" charset="0"/>
              <a:buChar char="•"/>
            </a:pPr>
            <a:r>
              <a:rPr lang="en-US" sz="2400" dirty="0"/>
              <a:t> (7.5% of all injury cases)</a:t>
            </a:r>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r>
              <a:rPr lang="en-US" sz="2400" dirty="0"/>
              <a:t>Nearly 20% of the cases that mentioned gloves indicated that gloves contributed to the injury</a:t>
            </a:r>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r>
              <a:rPr lang="en-US" sz="2400" dirty="0"/>
              <a:t>Leather and metacarpal gloves did not always protect against the intended hazard</a:t>
            </a:r>
          </a:p>
        </p:txBody>
      </p:sp>
      <p:pic>
        <p:nvPicPr>
          <p:cNvPr id="7" name="Picture 6" descr="A close-up of a person's hands&#10;&#10;Description automatically generated with low confidence">
            <a:extLst>
              <a:ext uri="{FF2B5EF4-FFF2-40B4-BE49-F238E27FC236}">
                <a16:creationId xmlns:a16="http://schemas.microsoft.com/office/drawing/2014/main" id="{D2F04C5F-0265-417A-A0D3-AB203081E6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04" r="26877" b="-1"/>
          <a:stretch/>
        </p:blipFill>
        <p:spPr>
          <a:xfrm>
            <a:off x="20" y="10"/>
            <a:ext cx="4635571" cy="6857990"/>
          </a:xfrm>
          <a:prstGeom prst="rect">
            <a:avLst/>
          </a:prstGeom>
          <a:effectLst/>
        </p:spPr>
      </p:pic>
      <p:sp>
        <p:nvSpPr>
          <p:cNvPr id="3" name="Slide Number Placeholder 2"/>
          <p:cNvSpPr>
            <a:spLocks noGrp="1"/>
          </p:cNvSpPr>
          <p:nvPr>
            <p:ph type="sldNum" sz="quarter" idx="11"/>
          </p:nvPr>
        </p:nvSpPr>
        <p:spPr>
          <a:xfrm>
            <a:off x="10167042" y="6356350"/>
            <a:ext cx="1186758" cy="365125"/>
          </a:xfrm>
        </p:spPr>
        <p:txBody>
          <a:bodyPr vert="horz" lIns="91440" tIns="45720" rIns="91440" bIns="45720" rtlCol="0" anchor="ctr">
            <a:normAutofit/>
          </a:bodyPr>
          <a:lstStyle/>
          <a:p>
            <a:pPr>
              <a:spcAft>
                <a:spcPts val="600"/>
              </a:spcAft>
              <a:defRPr/>
            </a:pPr>
            <a:fld id="{1363CB0E-D365-46D2-B737-73E90AB431F4}" type="slidenum">
              <a:rPr lang="en-US" smtClean="0">
                <a:solidFill>
                  <a:prstClr val="black">
                    <a:tint val="75000"/>
                  </a:prstClr>
                </a:solidFill>
                <a:latin typeface="Calibri" panose="020F0502020204030204"/>
              </a:rPr>
              <a:pPr>
                <a:spcAft>
                  <a:spcPts val="600"/>
                </a:spcAft>
                <a:defRPr/>
              </a:pPr>
              <a:t>13</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036800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entire research article is available to read</a:t>
            </a:r>
            <a:endParaRPr lang="en-US" dirty="0"/>
          </a:p>
        </p:txBody>
      </p:sp>
      <p:pic>
        <p:nvPicPr>
          <p:cNvPr id="7" name="Picture 6">
            <a:extLst>
              <a:ext uri="{FF2B5EF4-FFF2-40B4-BE49-F238E27FC236}">
                <a16:creationId xmlns:a16="http://schemas.microsoft.com/office/drawing/2014/main" id="{32E4B21D-5E52-45C0-B7DE-35A02D333510}"/>
              </a:ext>
            </a:extLst>
          </p:cNvPr>
          <p:cNvPicPr>
            <a:picLocks noChangeAspect="1"/>
          </p:cNvPicPr>
          <p:nvPr/>
        </p:nvPicPr>
        <p:blipFill rotWithShape="1">
          <a:blip r:embed="rId3"/>
          <a:srcRect t="1" b="21703"/>
          <a:stretch/>
        </p:blipFill>
        <p:spPr>
          <a:xfrm>
            <a:off x="342900" y="1143000"/>
            <a:ext cx="6693648" cy="4991100"/>
          </a:xfrm>
          <a:prstGeom prst="rect">
            <a:avLst/>
          </a:prstGeom>
        </p:spPr>
      </p:pic>
      <p:pic>
        <p:nvPicPr>
          <p:cNvPr id="6" name="Picture 5" descr="Qr code&#10;&#10;Description automatically generated">
            <a:extLst>
              <a:ext uri="{FF2B5EF4-FFF2-40B4-BE49-F238E27FC236}">
                <a16:creationId xmlns:a16="http://schemas.microsoft.com/office/drawing/2014/main" id="{5C4BDDE0-5423-4301-B12E-AA5823445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900" y="2035016"/>
            <a:ext cx="3207068" cy="3207068"/>
          </a:xfrm>
          <a:prstGeom prst="rect">
            <a:avLst/>
          </a:prstGeom>
        </p:spPr>
      </p:pic>
      <p:sp>
        <p:nvSpPr>
          <p:cNvPr id="13" name="Slide Number Placeholder 2">
            <a:extLst>
              <a:ext uri="{FF2B5EF4-FFF2-40B4-BE49-F238E27FC236}">
                <a16:creationId xmlns:a16="http://schemas.microsoft.com/office/drawing/2014/main" id="{CF54AD73-D94A-44A1-84C1-E4B03AAE6237}"/>
              </a:ext>
            </a:extLst>
          </p:cNvPr>
          <p:cNvSpPr>
            <a:spLocks noGrp="1"/>
          </p:cNvSpPr>
          <p:nvPr>
            <p:ph type="sldNum" sz="quarter" idx="11"/>
          </p:nvPr>
        </p:nvSpPr>
        <p:spPr>
          <a:xfrm>
            <a:off x="10167042" y="6356350"/>
            <a:ext cx="1186758" cy="365125"/>
          </a:xfrm>
        </p:spPr>
        <p:txBody>
          <a:bodyPr vert="horz" lIns="91440" tIns="45720" rIns="91440" bIns="45720" rtlCol="0" anchor="ctr">
            <a:normAutofit/>
          </a:bodyPr>
          <a:lstStyle/>
          <a:p>
            <a:pPr>
              <a:spcAft>
                <a:spcPts val="600"/>
              </a:spcAft>
              <a:defRPr/>
            </a:pPr>
            <a:fld id="{1363CB0E-D365-46D2-B737-73E90AB431F4}" type="slidenum">
              <a:rPr lang="en-US" smtClean="0">
                <a:solidFill>
                  <a:prstClr val="black">
                    <a:tint val="75000"/>
                  </a:prstClr>
                </a:solidFill>
                <a:latin typeface="Calibri" panose="020F0502020204030204"/>
              </a:rPr>
              <a:pPr>
                <a:spcAft>
                  <a:spcPts val="600"/>
                </a:spcAft>
                <a:defRPr/>
              </a:pPr>
              <a:t>14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341409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F1181A-3770-463A-A886-42D80C1F6511}"/>
              </a:ext>
            </a:extLst>
          </p:cNvPr>
          <p:cNvSpPr>
            <a:spLocks noGrp="1"/>
          </p:cNvSpPr>
          <p:nvPr>
            <p:ph type="title"/>
          </p:nvPr>
        </p:nvSpPr>
        <p:spPr>
          <a:xfrm>
            <a:off x="5410200" y="577850"/>
            <a:ext cx="6586491" cy="1676603"/>
          </a:xfrm>
        </p:spPr>
        <p:txBody>
          <a:bodyPr vert="horz" lIns="91440" tIns="45720" rIns="91440" bIns="45720" rtlCol="0" anchor="ctr">
            <a:normAutofit/>
          </a:bodyPr>
          <a:lstStyle/>
          <a:p>
            <a:r>
              <a:rPr lang="en-US" sz="5400" dirty="0">
                <a:solidFill>
                  <a:schemeClr val="tx1"/>
                </a:solidFill>
                <a:latin typeface="+mj-lt"/>
              </a:rPr>
              <a:t>Thank you!</a:t>
            </a:r>
          </a:p>
        </p:txBody>
      </p:sp>
      <p:sp>
        <p:nvSpPr>
          <p:cNvPr id="6" name="TextBox 5">
            <a:extLst>
              <a:ext uri="{FF2B5EF4-FFF2-40B4-BE49-F238E27FC236}">
                <a16:creationId xmlns:a16="http://schemas.microsoft.com/office/drawing/2014/main" id="{2B6C88F4-A8F1-4F65-BCB6-2C76A5BCE2DB}"/>
              </a:ext>
            </a:extLst>
          </p:cNvPr>
          <p:cNvSpPr txBox="1"/>
          <p:nvPr/>
        </p:nvSpPr>
        <p:spPr>
          <a:xfrm>
            <a:off x="4991102" y="2456323"/>
            <a:ext cx="6484620" cy="3785419"/>
          </a:xfrm>
          <a:prstGeom prst="rect">
            <a:avLst/>
          </a:prstGeom>
        </p:spPr>
        <p:txBody>
          <a:bodyPr vert="horz" lIns="91440" tIns="45720" rIns="91440" bIns="45720" rtlCol="0">
            <a:normAutofit/>
          </a:bodyPr>
          <a:lstStyle/>
          <a:p>
            <a:pPr>
              <a:lnSpc>
                <a:spcPct val="90000"/>
              </a:lnSpc>
              <a:spcAft>
                <a:spcPts val="600"/>
              </a:spcAft>
            </a:pPr>
            <a:r>
              <a:rPr lang="en-US" sz="2800" dirty="0">
                <a:sym typeface="Wingdings" panose="05000000000000000000" pitchFamily="2" charset="2"/>
              </a:rPr>
              <a:t> You can help further the research</a:t>
            </a:r>
            <a:endParaRPr lang="en-US" sz="2800" dirty="0"/>
          </a:p>
          <a:p>
            <a:pPr marL="114300" indent="-228600">
              <a:lnSpc>
                <a:spcPct val="90000"/>
              </a:lnSpc>
              <a:spcAft>
                <a:spcPts val="600"/>
              </a:spcAft>
              <a:buFont typeface="Arial" panose="020B0604020202020204" pitchFamily="34" charset="0"/>
              <a:buChar char="•"/>
            </a:pPr>
            <a:endParaRPr lang="en-US" sz="2800" dirty="0"/>
          </a:p>
          <a:p>
            <a:pPr algn="ctr">
              <a:lnSpc>
                <a:spcPct val="90000"/>
              </a:lnSpc>
              <a:spcAft>
                <a:spcPts val="600"/>
              </a:spcAft>
            </a:pPr>
            <a:r>
              <a:rPr lang="en-US" sz="2800" dirty="0"/>
              <a:t>Mahiyar Nasarwanji</a:t>
            </a:r>
          </a:p>
          <a:p>
            <a:pPr algn="ctr">
              <a:lnSpc>
                <a:spcPct val="90000"/>
              </a:lnSpc>
              <a:spcAft>
                <a:spcPts val="600"/>
              </a:spcAft>
            </a:pPr>
            <a:r>
              <a:rPr lang="en-US" sz="2800" dirty="0">
                <a:hlinkClick r:id="rId2"/>
              </a:rPr>
              <a:t>MNasarwanji@cdc.gov</a:t>
            </a:r>
            <a:endParaRPr lang="en-US" sz="2800" dirty="0"/>
          </a:p>
          <a:p>
            <a:pPr algn="ctr">
              <a:lnSpc>
                <a:spcPct val="90000"/>
              </a:lnSpc>
              <a:spcAft>
                <a:spcPts val="600"/>
              </a:spcAft>
            </a:pPr>
            <a:r>
              <a:rPr lang="en-US" sz="2800" dirty="0"/>
              <a:t>412-386-5113</a:t>
            </a:r>
          </a:p>
          <a:p>
            <a:pPr marL="114300" indent="-228600">
              <a:lnSpc>
                <a:spcPct val="90000"/>
              </a:lnSpc>
              <a:spcAft>
                <a:spcPts val="600"/>
              </a:spcAft>
              <a:buFont typeface="Arial" panose="020B0604020202020204" pitchFamily="34" charset="0"/>
              <a:buChar char="•"/>
            </a:pPr>
            <a:endParaRPr lang="en-US" sz="2800" dirty="0"/>
          </a:p>
        </p:txBody>
      </p:sp>
      <p:pic>
        <p:nvPicPr>
          <p:cNvPr id="7" name="Picture 6">
            <a:extLst>
              <a:ext uri="{FF2B5EF4-FFF2-40B4-BE49-F238E27FC236}">
                <a16:creationId xmlns:a16="http://schemas.microsoft.com/office/drawing/2014/main" id="{C270F815-E7A2-43FB-B62A-FD69ED7EAE7D}"/>
              </a:ext>
            </a:extLst>
          </p:cNvPr>
          <p:cNvPicPr>
            <a:picLocks noChangeAspect="1"/>
          </p:cNvPicPr>
          <p:nvPr/>
        </p:nvPicPr>
        <p:blipFill rotWithShape="1">
          <a:blip r:embed="rId3"/>
          <a:srcRect l="5568" t="7447" r="6648" b="10638"/>
          <a:stretch/>
        </p:blipFill>
        <p:spPr>
          <a:xfrm>
            <a:off x="76220" y="76200"/>
            <a:ext cx="4889210" cy="5925086"/>
          </a:xfrm>
          <a:prstGeom prst="rect">
            <a:avLst/>
          </a:prstGeom>
          <a:effectLst/>
        </p:spPr>
      </p:pic>
    </p:spTree>
    <p:extLst>
      <p:ext uri="{BB962C8B-B14F-4D97-AF65-F5344CB8AC3E}">
        <p14:creationId xmlns:p14="http://schemas.microsoft.com/office/powerpoint/2010/main" val="3750654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8A153-64BA-4FFD-953E-16A2BDC6C04D}"/>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2800" kern="1200">
                <a:solidFill>
                  <a:srgbClr val="FFFFFF"/>
                </a:solidFill>
                <a:latin typeface="+mj-lt"/>
                <a:ea typeface="+mj-ea"/>
                <a:cs typeface="+mj-cs"/>
              </a:rPr>
              <a:t>Acknowledgements</a:t>
            </a:r>
          </a:p>
        </p:txBody>
      </p:sp>
      <p:sp>
        <p:nvSpPr>
          <p:cNvPr id="36"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D701E756-A9CD-4F9D-A931-CCE695AFFB6C}"/>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3200" dirty="0"/>
              <a:t>John Heberger </a:t>
            </a:r>
          </a:p>
          <a:p>
            <a:pPr marL="342900" indent="-228600">
              <a:lnSpc>
                <a:spcPct val="90000"/>
              </a:lnSpc>
              <a:spcAft>
                <a:spcPts val="600"/>
              </a:spcAft>
              <a:buFont typeface="Arial" panose="020B0604020202020204" pitchFamily="34" charset="0"/>
              <a:buChar char="•"/>
            </a:pPr>
            <a:r>
              <a:rPr lang="en-US" sz="3200" dirty="0"/>
              <a:t>Jonisha Pollard</a:t>
            </a:r>
          </a:p>
          <a:p>
            <a:pPr marL="342900" indent="-228600">
              <a:lnSpc>
                <a:spcPct val="90000"/>
              </a:lnSpc>
              <a:spcAft>
                <a:spcPts val="600"/>
              </a:spcAft>
              <a:buFont typeface="Arial" panose="020B0604020202020204" pitchFamily="34" charset="0"/>
              <a:buChar char="•"/>
            </a:pPr>
            <a:r>
              <a:rPr lang="en-US" sz="3200" dirty="0"/>
              <a:t>Lydia Kocher</a:t>
            </a:r>
          </a:p>
        </p:txBody>
      </p:sp>
      <p:sp>
        <p:nvSpPr>
          <p:cNvPr id="19" name="Slide Number Placeholder 4">
            <a:extLst>
              <a:ext uri="{FF2B5EF4-FFF2-40B4-BE49-F238E27FC236}">
                <a16:creationId xmlns:a16="http://schemas.microsoft.com/office/drawing/2014/main" id="{C308E2FE-AF5F-433C-A8CD-763B3D693B26}"/>
              </a:ext>
            </a:extLst>
          </p:cNvPr>
          <p:cNvSpPr>
            <a:spLocks noGrp="1"/>
          </p:cNvSpPr>
          <p:nvPr>
            <p:ph type="sldNum" sz="quarter" idx="11"/>
          </p:nvPr>
        </p:nvSpPr>
        <p:spPr>
          <a:xfrm>
            <a:off x="11406718" y="6108192"/>
            <a:ext cx="548640" cy="548640"/>
          </a:xfrm>
          <a:prstGeom prst="ellipse">
            <a:avLst/>
          </a:prstGeom>
          <a:solidFill>
            <a:srgbClr val="7F7F7F"/>
          </a:solidFill>
        </p:spPr>
        <p:txBody>
          <a:bodyPr vert="horz" lIns="91440" tIns="45720" rIns="91440" bIns="45720" rtlCol="0" anchor="ctr">
            <a:normAutofit/>
          </a:bodyPr>
          <a:lstStyle/>
          <a:p>
            <a:pPr algn="ctr">
              <a:spcAft>
                <a:spcPts val="600"/>
              </a:spcAft>
            </a:pPr>
            <a:fld id="{1363CB0E-D365-46D2-B737-73E90AB431F4}" type="slidenum">
              <a:rPr lang="en-US" sz="1500">
                <a:solidFill>
                  <a:srgbClr val="FFFFFF"/>
                </a:solidFill>
              </a:rPr>
              <a:pPr algn="ctr">
                <a:spcAft>
                  <a:spcPts val="600"/>
                </a:spcAft>
              </a:pPr>
              <a:t>2</a:t>
            </a:fld>
            <a:endParaRPr lang="en-US" sz="1500" dirty="0">
              <a:solidFill>
                <a:srgbClr val="FFFFFF"/>
              </a:solidFill>
            </a:endParaRPr>
          </a:p>
        </p:txBody>
      </p:sp>
    </p:spTree>
    <p:extLst>
      <p:ext uri="{BB962C8B-B14F-4D97-AF65-F5344CB8AC3E}">
        <p14:creationId xmlns:p14="http://schemas.microsoft.com/office/powerpoint/2010/main" val="4157269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erson wearing a cowboy hat and holding an object&#10;&#10;Description automatically generated with medium confidence">
            <a:extLst>
              <a:ext uri="{FF2B5EF4-FFF2-40B4-BE49-F238E27FC236}">
                <a16:creationId xmlns:a16="http://schemas.microsoft.com/office/drawing/2014/main" id="{AF09991F-5DD7-40FA-8745-181040D107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154" r="-1" b="6939"/>
          <a:stretch/>
        </p:blipFill>
        <p:spPr>
          <a:xfrm>
            <a:off x="20" y="10"/>
            <a:ext cx="6095980" cy="6857990"/>
          </a:xfrm>
          <a:prstGeom prst="rect">
            <a:avLst/>
          </a:prstGeom>
        </p:spPr>
      </p:pic>
      <p:pic>
        <p:nvPicPr>
          <p:cNvPr id="3" name="Picture 2" descr="A picture containing indoor&#10;&#10;Description automatically generated">
            <a:extLst>
              <a:ext uri="{FF2B5EF4-FFF2-40B4-BE49-F238E27FC236}">
                <a16:creationId xmlns:a16="http://schemas.microsoft.com/office/drawing/2014/main" id="{A46EB7B6-155F-4691-96F5-663AAB2399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99" r="24767" b="-1"/>
          <a:stretch/>
        </p:blipFill>
        <p:spPr>
          <a:xfrm>
            <a:off x="6096000" y="10"/>
            <a:ext cx="6096000" cy="6857990"/>
          </a:xfrm>
          <a:prstGeom prst="rect">
            <a:avLst/>
          </a:prstGeom>
        </p:spPr>
      </p:pic>
      <p:sp>
        <p:nvSpPr>
          <p:cNvPr id="15" name="Rectangle 1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ame 1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p:cNvSpPr>
            <a:spLocks noGrp="1"/>
          </p:cNvSpPr>
          <p:nvPr>
            <p:ph type="title"/>
          </p:nvPr>
        </p:nvSpPr>
        <p:spPr>
          <a:xfrm>
            <a:off x="4286858" y="2761554"/>
            <a:ext cx="3618284" cy="1345720"/>
          </a:xfrm>
          <a:noFill/>
        </p:spPr>
        <p:txBody>
          <a:bodyPr vert="horz" lIns="91440" tIns="45720" rIns="91440" bIns="45720" rtlCol="0" anchor="ctr">
            <a:normAutofit fontScale="90000"/>
          </a:bodyPr>
          <a:lstStyle/>
          <a:p>
            <a:pPr algn="ctr"/>
            <a:r>
              <a:rPr lang="en-US" sz="2800" kern="1200" dirty="0">
                <a:solidFill>
                  <a:srgbClr val="080808"/>
                </a:solidFill>
                <a:latin typeface="+mj-lt"/>
                <a:ea typeface="+mj-ea"/>
                <a:cs typeface="+mj-cs"/>
              </a:rPr>
              <a:t>Hands and fingers are the most frequently injured body part in mining</a:t>
            </a:r>
          </a:p>
        </p:txBody>
      </p:sp>
      <p:sp>
        <p:nvSpPr>
          <p:cNvPr id="9" name="Slide Number Placeholder 4">
            <a:extLst>
              <a:ext uri="{FF2B5EF4-FFF2-40B4-BE49-F238E27FC236}">
                <a16:creationId xmlns:a16="http://schemas.microsoft.com/office/drawing/2014/main" id="{6028C1EB-D0D7-49E1-A0E1-68E39A330B96}"/>
              </a:ext>
            </a:extLst>
          </p:cNvPr>
          <p:cNvSpPr>
            <a:spLocks noGrp="1"/>
          </p:cNvSpPr>
          <p:nvPr>
            <p:ph type="sldNum" sz="quarter" idx="11"/>
          </p:nvPr>
        </p:nvSpPr>
        <p:spPr>
          <a:xfrm>
            <a:off x="11406718" y="6108192"/>
            <a:ext cx="548640" cy="548640"/>
          </a:xfrm>
          <a:prstGeom prst="ellipse">
            <a:avLst/>
          </a:prstGeom>
          <a:solidFill>
            <a:srgbClr val="7F7F7F"/>
          </a:solidFill>
        </p:spPr>
        <p:txBody>
          <a:bodyPr vert="horz" lIns="91440" tIns="45720" rIns="91440" bIns="45720" rtlCol="0" anchor="ctr">
            <a:normAutofit/>
          </a:bodyPr>
          <a:lstStyle/>
          <a:p>
            <a:pPr algn="ctr">
              <a:spcAft>
                <a:spcPts val="600"/>
              </a:spcAft>
            </a:pPr>
            <a:fld id="{1363CB0E-D365-46D2-B737-73E90AB431F4}" type="slidenum">
              <a:rPr lang="en-US" sz="1500">
                <a:solidFill>
                  <a:srgbClr val="FFFFFF"/>
                </a:solidFill>
              </a:rPr>
              <a:pPr algn="ctr">
                <a:spcAft>
                  <a:spcPts val="600"/>
                </a:spcAft>
              </a:pPr>
              <a:t>3</a:t>
            </a:fld>
            <a:endParaRPr lang="en-US" sz="1500" dirty="0">
              <a:solidFill>
                <a:srgbClr val="FFFFFF"/>
              </a:solidFill>
            </a:endParaRPr>
          </a:p>
        </p:txBody>
      </p:sp>
    </p:spTree>
    <p:extLst>
      <p:ext uri="{BB962C8B-B14F-4D97-AF65-F5344CB8AC3E}">
        <p14:creationId xmlns:p14="http://schemas.microsoft.com/office/powerpoint/2010/main" val="2576710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128368" y="4921823"/>
            <a:ext cx="4937937" cy="1147150"/>
          </a:xfrm>
        </p:spPr>
        <p:txBody>
          <a:bodyPr vert="horz" lIns="91440" tIns="45720" rIns="91440" bIns="45720" rtlCol="0" anchor="t">
            <a:normAutofit/>
          </a:bodyPr>
          <a:lstStyle/>
          <a:p>
            <a:r>
              <a:rPr lang="en-US" sz="2800" kern="1200" dirty="0">
                <a:solidFill>
                  <a:schemeClr val="tx1"/>
                </a:solidFill>
                <a:latin typeface="+mj-lt"/>
                <a:ea typeface="+mj-ea"/>
                <a:cs typeface="+mj-cs"/>
              </a:rPr>
              <a:t>Gloves are commonly used for protecting hands and fingers</a:t>
            </a:r>
          </a:p>
        </p:txBody>
      </p:sp>
      <p:sp>
        <p:nvSpPr>
          <p:cNvPr id="33" name="Freeform: Shape 3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664CFDA-87B9-43FB-999E-6F7F6BBE82AC}"/>
              </a:ext>
            </a:extLst>
          </p:cNvPr>
          <p:cNvPicPr>
            <a:picLocks noChangeAspect="1"/>
          </p:cNvPicPr>
          <p:nvPr/>
        </p:nvPicPr>
        <p:blipFill rotWithShape="1">
          <a:blip r:embed="rId3"/>
          <a:srcRect l="10284" r="7944" b="4"/>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3" name="Picture 12">
            <a:extLst>
              <a:ext uri="{FF2B5EF4-FFF2-40B4-BE49-F238E27FC236}">
                <a16:creationId xmlns:a16="http://schemas.microsoft.com/office/drawing/2014/main" id="{DCEA76BF-E50F-4F9D-9C55-6BF357D7F77D}"/>
              </a:ext>
            </a:extLst>
          </p:cNvPr>
          <p:cNvPicPr>
            <a:picLocks noChangeAspect="1"/>
          </p:cNvPicPr>
          <p:nvPr/>
        </p:nvPicPr>
        <p:blipFill rotWithShape="1">
          <a:blip r:embed="rId4"/>
          <a:srcRect l="8071" r="8942" b="-1"/>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7" name="Oval 3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text, kitchen appliance&#10;&#10;Description automatically generated">
            <a:extLst>
              <a:ext uri="{FF2B5EF4-FFF2-40B4-BE49-F238E27FC236}">
                <a16:creationId xmlns:a16="http://schemas.microsoft.com/office/drawing/2014/main" id="{F845EEF6-52F2-4222-A68A-8ED0D3BF0C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124" b="17126"/>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10" name="Picture 9">
            <a:extLst>
              <a:ext uri="{FF2B5EF4-FFF2-40B4-BE49-F238E27FC236}">
                <a16:creationId xmlns:a16="http://schemas.microsoft.com/office/drawing/2014/main" id="{C0F4E28E-7EB2-404B-BF7C-9576A8591A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8000"/>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1" name="Freeform: Shape 4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icture containing handwear&#10;&#10;Description automatically generated">
            <a:extLst>
              <a:ext uri="{FF2B5EF4-FFF2-40B4-BE49-F238E27FC236}">
                <a16:creationId xmlns:a16="http://schemas.microsoft.com/office/drawing/2014/main" id="{939D6699-8B67-439F-82DA-55E97CA4D4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693" r="24741" b="2"/>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3" name="Freeform: Shape 4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handwear&#10;&#10;Description automatically generated">
            <a:extLst>
              <a:ext uri="{FF2B5EF4-FFF2-40B4-BE49-F238E27FC236}">
                <a16:creationId xmlns:a16="http://schemas.microsoft.com/office/drawing/2014/main" id="{3363B4D0-6FFC-4774-ACC8-8C2BC499F6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740" r="4022"/>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5" name="Slide Number Placeholder 4"/>
          <p:cNvSpPr>
            <a:spLocks noGrp="1"/>
          </p:cNvSpPr>
          <p:nvPr>
            <p:ph type="sldNum" sz="quarter" idx="11"/>
          </p:nvPr>
        </p:nvSpPr>
        <p:spPr>
          <a:xfrm>
            <a:off x="11406718" y="6108192"/>
            <a:ext cx="548640" cy="548640"/>
          </a:xfrm>
          <a:prstGeom prst="ellipse">
            <a:avLst/>
          </a:prstGeom>
          <a:solidFill>
            <a:srgbClr val="7F7F7F"/>
          </a:solidFill>
        </p:spPr>
        <p:txBody>
          <a:bodyPr vert="horz" lIns="91440" tIns="45720" rIns="91440" bIns="45720" rtlCol="0" anchor="ctr">
            <a:normAutofit/>
          </a:bodyPr>
          <a:lstStyle/>
          <a:p>
            <a:pPr algn="ctr">
              <a:spcAft>
                <a:spcPts val="600"/>
              </a:spcAft>
            </a:pPr>
            <a:fld id="{1363CB0E-D365-46D2-B737-73E90AB431F4}" type="slidenum">
              <a:rPr lang="en-US" sz="1500">
                <a:solidFill>
                  <a:srgbClr val="FFFFFF"/>
                </a:solidFill>
              </a:rPr>
              <a:pPr algn="ctr">
                <a:spcAft>
                  <a:spcPts val="600"/>
                </a:spcAft>
              </a:pPr>
              <a:t>4</a:t>
            </a:fld>
            <a:endParaRPr lang="en-US" sz="1500" dirty="0">
              <a:solidFill>
                <a:srgbClr val="FFFFFF"/>
              </a:solidFill>
            </a:endParaRPr>
          </a:p>
        </p:txBody>
      </p:sp>
    </p:spTree>
    <p:extLst>
      <p:ext uri="{BB962C8B-B14F-4D97-AF65-F5344CB8AC3E}">
        <p14:creationId xmlns:p14="http://schemas.microsoft.com/office/powerpoint/2010/main" val="54454442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F503C2-F450-4597-972D-785AB270B80C}"/>
              </a:ext>
            </a:extLst>
          </p:cNvPr>
          <p:cNvSpPr txBox="1">
            <a:spLocks/>
          </p:cNvSpPr>
          <p:nvPr/>
        </p:nvSpPr>
        <p:spPr>
          <a:xfrm>
            <a:off x="838200" y="171162"/>
            <a:ext cx="2840182" cy="2371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spcAft>
                <a:spcPts val="600"/>
              </a:spcAft>
            </a:pPr>
            <a:r>
              <a:rPr lang="en-US" sz="2700" kern="1200">
                <a:solidFill>
                  <a:srgbClr val="FFFFFF"/>
                </a:solidFill>
                <a:latin typeface="+mj-lt"/>
                <a:ea typeface="+mj-ea"/>
                <a:cs typeface="+mj-cs"/>
              </a:rPr>
              <a:t>Identifying hand and finger injuries from the MSHA injury data is straightforward</a:t>
            </a:r>
          </a:p>
        </p:txBody>
      </p:sp>
      <p:sp>
        <p:nvSpPr>
          <p:cNvPr id="3" name="Slide Number Placeholder 2"/>
          <p:cNvSpPr>
            <a:spLocks noGrp="1"/>
          </p:cNvSpPr>
          <p:nvPr>
            <p:ph type="sldNum" sz="quarter" idx="4294967295"/>
          </p:nvPr>
        </p:nvSpPr>
        <p:spPr>
          <a:xfrm>
            <a:off x="10926476" y="6356350"/>
            <a:ext cx="625443" cy="365125"/>
          </a:xfrm>
          <a:noFill/>
        </p:spPr>
        <p:txBody>
          <a:bodyPr vert="horz" lIns="91440" tIns="45720" rIns="91440" bIns="45720" rtlCol="0" anchor="ctr">
            <a:normAutofit/>
          </a:bodyPr>
          <a:lstStyle/>
          <a:p>
            <a:pPr algn="l">
              <a:spcAft>
                <a:spcPts val="600"/>
              </a:spcAft>
            </a:pPr>
            <a:fld id="{1363CB0E-D365-46D2-B737-73E90AB431F4}" type="slidenum">
              <a:rPr lang="en-US" smtClean="0"/>
              <a:pPr algn="l">
                <a:spcAft>
                  <a:spcPts val="600"/>
                </a:spcAft>
              </a:pPr>
              <a:t>5</a:t>
            </a:fld>
            <a:endParaRPr lang="en-US" dirty="0"/>
          </a:p>
        </p:txBody>
      </p:sp>
      <p:pic>
        <p:nvPicPr>
          <p:cNvPr id="2" name="Picture 1">
            <a:extLst>
              <a:ext uri="{FF2B5EF4-FFF2-40B4-BE49-F238E27FC236}">
                <a16:creationId xmlns:a16="http://schemas.microsoft.com/office/drawing/2014/main" id="{AA1D1F45-8F5F-4092-9C6E-AC21A19E2C27}"/>
              </a:ext>
            </a:extLst>
          </p:cNvPr>
          <p:cNvPicPr>
            <a:picLocks noChangeAspect="1"/>
          </p:cNvPicPr>
          <p:nvPr/>
        </p:nvPicPr>
        <p:blipFill rotWithShape="1">
          <a:blip r:embed="rId3"/>
          <a:srcRect l="7094" r="7094"/>
          <a:stretch/>
        </p:blipFill>
        <p:spPr>
          <a:xfrm>
            <a:off x="3886200" y="678251"/>
            <a:ext cx="8305800" cy="5444350"/>
          </a:xfrm>
          <a:prstGeom prst="rect">
            <a:avLst/>
          </a:prstGeom>
        </p:spPr>
      </p:pic>
    </p:spTree>
    <p:extLst>
      <p:ext uri="{BB962C8B-B14F-4D97-AF65-F5344CB8AC3E}">
        <p14:creationId xmlns:p14="http://schemas.microsoft.com/office/powerpoint/2010/main" val="20460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F503C2-F450-4597-972D-785AB270B80C}"/>
              </a:ext>
            </a:extLst>
          </p:cNvPr>
          <p:cNvSpPr txBox="1">
            <a:spLocks/>
          </p:cNvSpPr>
          <p:nvPr/>
        </p:nvSpPr>
        <p:spPr>
          <a:xfrm>
            <a:off x="838200" y="171162"/>
            <a:ext cx="2840182" cy="2371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spcAft>
                <a:spcPts val="600"/>
              </a:spcAft>
            </a:pPr>
            <a:r>
              <a:rPr lang="en-US" sz="3200" kern="1200">
                <a:solidFill>
                  <a:srgbClr val="FFFFFF"/>
                </a:solidFill>
                <a:latin typeface="+mj-lt"/>
                <a:ea typeface="+mj-ea"/>
                <a:cs typeface="+mj-cs"/>
              </a:rPr>
              <a:t>Identifying glove use from the MSHA injury data is a little trickier</a:t>
            </a:r>
          </a:p>
        </p:txBody>
      </p:sp>
      <p:sp>
        <p:nvSpPr>
          <p:cNvPr id="3" name="Slide Number Placeholder 2"/>
          <p:cNvSpPr>
            <a:spLocks noGrp="1"/>
          </p:cNvSpPr>
          <p:nvPr>
            <p:ph type="sldNum" sz="quarter" idx="4294967295"/>
          </p:nvPr>
        </p:nvSpPr>
        <p:spPr>
          <a:xfrm>
            <a:off x="10926476" y="6356350"/>
            <a:ext cx="625443" cy="365125"/>
          </a:xfrm>
          <a:noFill/>
        </p:spPr>
        <p:txBody>
          <a:bodyPr vert="horz" lIns="91440" tIns="45720" rIns="91440" bIns="45720" rtlCol="0" anchor="ctr">
            <a:normAutofit/>
          </a:bodyPr>
          <a:lstStyle/>
          <a:p>
            <a:pPr algn="l">
              <a:spcAft>
                <a:spcPts val="600"/>
              </a:spcAft>
            </a:pPr>
            <a:fld id="{1363CB0E-D365-46D2-B737-73E90AB431F4}" type="slidenum">
              <a:rPr lang="en-US" smtClean="0"/>
              <a:pPr algn="l">
                <a:spcAft>
                  <a:spcPts val="600"/>
                </a:spcAft>
              </a:pPr>
              <a:t>6</a:t>
            </a:fld>
            <a:endParaRPr lang="en-US"/>
          </a:p>
        </p:txBody>
      </p:sp>
      <p:graphicFrame>
        <p:nvGraphicFramePr>
          <p:cNvPr id="2" name="Table 1">
            <a:extLst>
              <a:ext uri="{FF2B5EF4-FFF2-40B4-BE49-F238E27FC236}">
                <a16:creationId xmlns:a16="http://schemas.microsoft.com/office/drawing/2014/main" id="{FEF99928-2A6A-42B5-925F-87F0AB42A69F}"/>
              </a:ext>
            </a:extLst>
          </p:cNvPr>
          <p:cNvGraphicFramePr>
            <a:graphicFrameLocks noGrp="1"/>
          </p:cNvGraphicFramePr>
          <p:nvPr>
            <p:extLst>
              <p:ext uri="{D42A27DB-BD31-4B8C-83A1-F6EECF244321}">
                <p14:modId xmlns:p14="http://schemas.microsoft.com/office/powerpoint/2010/main" val="3055404352"/>
              </p:ext>
            </p:extLst>
          </p:nvPr>
        </p:nvGraphicFramePr>
        <p:xfrm>
          <a:off x="4000500" y="731576"/>
          <a:ext cx="7554970" cy="6077055"/>
        </p:xfrm>
        <a:graphic>
          <a:graphicData uri="http://schemas.openxmlformats.org/drawingml/2006/table">
            <a:tbl>
              <a:tblPr firstRow="1" firstCol="1" bandRow="1"/>
              <a:tblGrid>
                <a:gridCol w="2037769">
                  <a:extLst>
                    <a:ext uri="{9D8B030D-6E8A-4147-A177-3AD203B41FA5}">
                      <a16:colId xmlns:a16="http://schemas.microsoft.com/office/drawing/2014/main" val="2282814510"/>
                    </a:ext>
                  </a:extLst>
                </a:gridCol>
                <a:gridCol w="1734131">
                  <a:extLst>
                    <a:ext uri="{9D8B030D-6E8A-4147-A177-3AD203B41FA5}">
                      <a16:colId xmlns:a16="http://schemas.microsoft.com/office/drawing/2014/main" val="788078337"/>
                    </a:ext>
                  </a:extLst>
                </a:gridCol>
                <a:gridCol w="3783070">
                  <a:extLst>
                    <a:ext uri="{9D8B030D-6E8A-4147-A177-3AD203B41FA5}">
                      <a16:colId xmlns:a16="http://schemas.microsoft.com/office/drawing/2014/main" val="1523345966"/>
                    </a:ext>
                  </a:extLst>
                </a:gridCol>
              </a:tblGrid>
              <a:tr h="324983">
                <a:tc>
                  <a:txBody>
                    <a:bodyPr/>
                    <a:lstStyle/>
                    <a:p>
                      <a:pPr marL="0" marR="0" algn="l" fontAlgn="t">
                        <a:lnSpc>
                          <a:spcPct val="115000"/>
                        </a:lnSpc>
                        <a:spcBef>
                          <a:spcPts val="0"/>
                        </a:spcBef>
                        <a:spcAft>
                          <a:spcPts val="1000"/>
                        </a:spcAft>
                      </a:pPr>
                      <a:r>
                        <a:rPr lang="en-US" sz="1400" b="1" i="0" u="none" strike="noStrike" dirty="0">
                          <a:effectLst/>
                          <a:latin typeface="+mn-lt"/>
                          <a:ea typeface="Calibri" panose="020F0502020204030204" pitchFamily="34" charset="0"/>
                          <a:cs typeface="Times New Roman" panose="02020603050405020304" pitchFamily="18" charset="0"/>
                        </a:rPr>
                        <a:t>Variable</a:t>
                      </a:r>
                      <a:endParaRPr lang="en-US" sz="1400" b="0" i="0" u="none" strike="noStrike" dirty="0">
                        <a:effectLst/>
                        <a:latin typeface="+mn-lt"/>
                      </a:endParaRPr>
                    </a:p>
                  </a:txBody>
                  <a:tcPr marL="104381" marR="104381" marT="1449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1000"/>
                        </a:spcAft>
                      </a:pPr>
                      <a:r>
                        <a:rPr lang="en-US" sz="1400" b="1" i="0" u="none" strike="noStrike">
                          <a:effectLst/>
                          <a:latin typeface="+mn-lt"/>
                          <a:ea typeface="Calibri" panose="020F0502020204030204" pitchFamily="34" charset="0"/>
                          <a:cs typeface="Times New Roman" panose="02020603050405020304" pitchFamily="18" charset="0"/>
                        </a:rPr>
                        <a:t>Categories</a:t>
                      </a:r>
                      <a:endParaRPr lang="en-US" sz="1400" b="0" i="0" u="none" strike="noStrike">
                        <a:effectLst/>
                        <a:latin typeface="+mn-lt"/>
                      </a:endParaRPr>
                    </a:p>
                  </a:txBody>
                  <a:tcPr marL="104381" marR="104381" marT="1449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1000"/>
                        </a:spcAft>
                      </a:pPr>
                      <a:r>
                        <a:rPr lang="en-US" sz="1400" b="1" i="0" u="none" strike="noStrike">
                          <a:effectLst/>
                          <a:latin typeface="+mn-lt"/>
                          <a:ea typeface="Calibri" panose="020F0502020204030204" pitchFamily="34" charset="0"/>
                          <a:cs typeface="Times New Roman" panose="02020603050405020304" pitchFamily="18" charset="0"/>
                        </a:rPr>
                        <a:t>Definition</a:t>
                      </a:r>
                      <a:endParaRPr lang="en-US" sz="1400" b="0" i="0" u="none" strike="noStrike">
                        <a:effectLst/>
                        <a:latin typeface="+mn-lt"/>
                      </a:endParaRPr>
                    </a:p>
                  </a:txBody>
                  <a:tcPr marL="104381" marR="104381" marT="14497"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824600"/>
                  </a:ext>
                </a:extLst>
              </a:tr>
              <a:tr h="479387">
                <a:tc>
                  <a:txBody>
                    <a:bodyPr/>
                    <a:lstStyle/>
                    <a:p>
                      <a:pPr marL="0" marR="0" algn="l" fontAlgn="t">
                        <a:lnSpc>
                          <a:spcPct val="115000"/>
                        </a:lnSpc>
                        <a:spcBef>
                          <a:spcPts val="0"/>
                        </a:spcBef>
                        <a:spcAft>
                          <a:spcPts val="1000"/>
                        </a:spcAft>
                      </a:pPr>
                      <a:r>
                        <a:rPr lang="en-US" sz="1400" b="1" i="0" u="none" strike="noStrike" dirty="0">
                          <a:solidFill>
                            <a:srgbClr val="000000"/>
                          </a:solidFill>
                          <a:effectLst/>
                          <a:latin typeface="+mn-lt"/>
                          <a:ea typeface="Calibri" panose="020F0502020204030204" pitchFamily="34" charset="0"/>
                          <a:cs typeface="Times New Roman" panose="02020603050405020304" pitchFamily="18" charset="0"/>
                        </a:rPr>
                        <a:t>Gloves worn </a:t>
                      </a:r>
                      <a:endParaRPr lang="en-US" sz="1400" b="0" i="0" u="none" strike="noStrike" dirty="0">
                        <a:effectLst/>
                        <a:latin typeface="+mn-lt"/>
                      </a:endParaRPr>
                    </a:p>
                  </a:txBody>
                  <a:tcPr marL="104381" marR="104381" marT="14497" marB="0">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algn="l" fontAlgn="t">
                        <a:lnSpc>
                          <a:spcPct val="115000"/>
                        </a:lnSpc>
                        <a:spcBef>
                          <a:spcPts val="0"/>
                        </a:spcBef>
                        <a:spcAft>
                          <a:spcPts val="1000"/>
                        </a:spcAft>
                      </a:pPr>
                      <a:r>
                        <a:rPr lang="en-US" sz="1400" b="0" i="0" u="none" strike="noStrike">
                          <a:solidFill>
                            <a:srgbClr val="000000"/>
                          </a:solidFill>
                          <a:effectLst/>
                          <a:latin typeface="+mn-lt"/>
                          <a:ea typeface="Calibri" panose="020F0502020204030204" pitchFamily="34" charset="0"/>
                          <a:cs typeface="Times New Roman" panose="02020603050405020304" pitchFamily="18" charset="0"/>
                        </a:rPr>
                        <a:t>Yes/No/Unknown</a:t>
                      </a:r>
                      <a:endParaRPr lang="en-US" sz="1400" b="0" i="0" u="none" strike="noStrike">
                        <a:effectLst/>
                        <a:latin typeface="+mn-lt"/>
                      </a:endParaRPr>
                    </a:p>
                  </a:txBody>
                  <a:tcPr marL="104381" marR="104381" marT="14497" marB="0">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algn="l" fontAlgn="t">
                        <a:lnSpc>
                          <a:spcPct val="115000"/>
                        </a:lnSpc>
                        <a:spcBef>
                          <a:spcPts val="0"/>
                        </a:spcBef>
                        <a:spcAft>
                          <a:spcPts val="600"/>
                        </a:spcAft>
                      </a:pPr>
                      <a:r>
                        <a:rPr lang="en-US" sz="1400" b="0" i="0" u="none" strike="noStrike">
                          <a:solidFill>
                            <a:srgbClr val="000000"/>
                          </a:solidFill>
                          <a:effectLst/>
                          <a:latin typeface="+mn-lt"/>
                          <a:ea typeface="Calibri" panose="020F0502020204030204" pitchFamily="34" charset="0"/>
                          <a:cs typeface="Times New Roman" panose="02020603050405020304" pitchFamily="18" charset="0"/>
                        </a:rPr>
                        <a:t>Narrative indicates the injured worker was wearing gloves at the time of the injury.</a:t>
                      </a:r>
                      <a:endParaRPr lang="en-US" sz="1400" b="0" i="0" u="none" strike="noStrike">
                        <a:effectLst/>
                        <a:latin typeface="+mn-lt"/>
                      </a:endParaRPr>
                    </a:p>
                  </a:txBody>
                  <a:tcPr marL="104381" marR="104381" marT="14497" marB="0">
                    <a:lnL>
                      <a:noFill/>
                    </a:lnL>
                    <a:lnR>
                      <a:noFill/>
                    </a:lnR>
                    <a:lnT w="1270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700548279"/>
                  </a:ext>
                </a:extLst>
              </a:tr>
              <a:tr h="267082">
                <a:tc>
                  <a:txBody>
                    <a:bodyPr/>
                    <a:lstStyle/>
                    <a:p>
                      <a:pPr marL="0" marR="0" algn="l" fontAlgn="t">
                        <a:lnSpc>
                          <a:spcPct val="115000"/>
                        </a:lnSpc>
                        <a:spcBef>
                          <a:spcPts val="0"/>
                        </a:spcBef>
                        <a:spcAft>
                          <a:spcPts val="1000"/>
                        </a:spcAft>
                      </a:pPr>
                      <a:r>
                        <a:rPr lang="en-US" sz="1400" b="1" i="0" u="none" strike="noStrike">
                          <a:effectLst/>
                          <a:latin typeface="+mn-lt"/>
                          <a:ea typeface="Calibri" panose="020F0502020204030204" pitchFamily="34" charset="0"/>
                          <a:cs typeface="Times New Roman" panose="02020603050405020304" pitchFamily="18" charset="0"/>
                        </a:rPr>
                        <a:t>Glove type</a:t>
                      </a:r>
                      <a:endParaRPr lang="en-US" sz="1400" b="0" i="0" u="none" strike="noStrike">
                        <a:effectLst/>
                        <a:latin typeface="+mn-lt"/>
                      </a:endParaRPr>
                    </a:p>
                  </a:txBody>
                  <a:tcPr marL="104381" marR="104381" marT="14497" marB="0">
                    <a:lnL>
                      <a:noFill/>
                    </a:lnL>
                    <a:lnR>
                      <a:noFill/>
                    </a:lnR>
                    <a:lnT>
                      <a:noFill/>
                    </a:lnT>
                    <a:lnB>
                      <a:noFill/>
                    </a:lnB>
                  </a:tcPr>
                </a:tc>
                <a:tc>
                  <a:txBody>
                    <a:bodyPr/>
                    <a:lstStyle/>
                    <a:p>
                      <a:pPr marL="0" marR="0" algn="l" fontAlgn="t">
                        <a:lnSpc>
                          <a:spcPct val="115000"/>
                        </a:lnSpc>
                        <a:spcBef>
                          <a:spcPts val="0"/>
                        </a:spcBef>
                        <a:spcAft>
                          <a:spcPts val="1000"/>
                        </a:spcAft>
                      </a:pPr>
                      <a:r>
                        <a:rPr lang="en-US" sz="1400" b="0" i="0" u="none" strike="noStrike" dirty="0">
                          <a:effectLst/>
                          <a:latin typeface="+mn-lt"/>
                          <a:ea typeface="Calibri" panose="020F0502020204030204" pitchFamily="34" charset="0"/>
                          <a:cs typeface="Times New Roman" panose="02020603050405020304" pitchFamily="18" charset="0"/>
                        </a:rPr>
                        <a:t>List</a:t>
                      </a:r>
                      <a:endParaRPr lang="en-US" sz="1400" b="0" i="0" u="none" strike="noStrike" dirty="0">
                        <a:effectLst/>
                        <a:latin typeface="+mn-lt"/>
                      </a:endParaRPr>
                    </a:p>
                  </a:txBody>
                  <a:tcPr marL="104381" marR="104381" marT="14497" marB="0">
                    <a:lnL>
                      <a:noFill/>
                    </a:lnL>
                    <a:lnR>
                      <a:noFill/>
                    </a:lnR>
                    <a:lnT>
                      <a:noFill/>
                    </a:lnT>
                    <a:lnB>
                      <a:noFill/>
                    </a:lnB>
                  </a:tcPr>
                </a:tc>
                <a:tc>
                  <a:txBody>
                    <a:bodyPr/>
                    <a:lstStyle/>
                    <a:p>
                      <a:pPr marL="0" marR="0" algn="l" fontAlgn="t">
                        <a:lnSpc>
                          <a:spcPct val="115000"/>
                        </a:lnSpc>
                        <a:spcBef>
                          <a:spcPts val="0"/>
                        </a:spcBef>
                        <a:spcAft>
                          <a:spcPts val="600"/>
                        </a:spcAft>
                      </a:pPr>
                      <a:r>
                        <a:rPr lang="en-US" sz="1400" b="0" i="0" u="none" strike="noStrike">
                          <a:effectLst/>
                          <a:latin typeface="+mn-lt"/>
                          <a:ea typeface="Calibri" panose="020F0502020204030204" pitchFamily="34" charset="0"/>
                          <a:cs typeface="Times New Roman" panose="02020603050405020304" pitchFamily="18" charset="0"/>
                        </a:rPr>
                        <a:t>Description of glove worn by worker.</a:t>
                      </a:r>
                      <a:endParaRPr lang="en-US" sz="1400" b="0" i="0" u="none" strike="noStrike">
                        <a:effectLst/>
                        <a:latin typeface="+mn-lt"/>
                      </a:endParaRPr>
                    </a:p>
                  </a:txBody>
                  <a:tcPr marL="104381" marR="104381" marT="14497" marB="0">
                    <a:lnL>
                      <a:noFill/>
                    </a:lnL>
                    <a:lnR>
                      <a:noFill/>
                    </a:lnR>
                    <a:lnT>
                      <a:noFill/>
                    </a:lnT>
                    <a:lnB>
                      <a:noFill/>
                    </a:lnB>
                  </a:tcPr>
                </a:tc>
                <a:extLst>
                  <a:ext uri="{0D108BD9-81ED-4DB2-BD59-A6C34878D82A}">
                    <a16:rowId xmlns:a16="http://schemas.microsoft.com/office/drawing/2014/main" val="1089797887"/>
                  </a:ext>
                </a:extLst>
              </a:tr>
              <a:tr h="479387">
                <a:tc>
                  <a:txBody>
                    <a:bodyPr/>
                    <a:lstStyle/>
                    <a:p>
                      <a:pPr marL="0" marR="0" algn="l" fontAlgn="t">
                        <a:lnSpc>
                          <a:spcPct val="115000"/>
                        </a:lnSpc>
                        <a:spcBef>
                          <a:spcPts val="0"/>
                        </a:spcBef>
                        <a:spcAft>
                          <a:spcPts val="1000"/>
                        </a:spcAft>
                      </a:pPr>
                      <a:r>
                        <a:rPr lang="en-US" sz="1400" b="1" i="0" u="none" strike="noStrike">
                          <a:solidFill>
                            <a:srgbClr val="000000"/>
                          </a:solidFill>
                          <a:effectLst/>
                          <a:latin typeface="+mn-lt"/>
                          <a:ea typeface="Calibri" panose="020F0502020204030204" pitchFamily="34" charset="0"/>
                          <a:cs typeface="Times New Roman" panose="02020603050405020304" pitchFamily="18" charset="0"/>
                        </a:rPr>
                        <a:t>Worker removed glove(s) </a:t>
                      </a:r>
                      <a:endParaRPr lang="en-US" sz="1400" b="0" i="0" u="none" strike="noStrike">
                        <a:effectLst/>
                        <a:latin typeface="+mn-lt"/>
                      </a:endParaRPr>
                    </a:p>
                  </a:txBody>
                  <a:tcPr marL="104381" marR="104381" marT="14497" marB="0">
                    <a:lnL>
                      <a:noFill/>
                    </a:lnL>
                    <a:lnR>
                      <a:noFill/>
                    </a:lnR>
                    <a:lnT>
                      <a:noFill/>
                    </a:lnT>
                    <a:lnB>
                      <a:noFill/>
                    </a:lnB>
                    <a:solidFill>
                      <a:srgbClr val="F2F2F2"/>
                    </a:solidFill>
                  </a:tcPr>
                </a:tc>
                <a:tc>
                  <a:txBody>
                    <a:bodyPr/>
                    <a:lstStyle/>
                    <a:p>
                      <a:pPr marL="0" marR="0" algn="l" fontAlgn="t">
                        <a:lnSpc>
                          <a:spcPct val="115000"/>
                        </a:lnSpc>
                        <a:spcBef>
                          <a:spcPts val="0"/>
                        </a:spcBef>
                        <a:spcAft>
                          <a:spcPts val="1000"/>
                        </a:spcAft>
                      </a:pPr>
                      <a:r>
                        <a:rPr lang="en-US" sz="1400" b="0" i="0" u="none" strike="noStrike" dirty="0">
                          <a:solidFill>
                            <a:srgbClr val="000000"/>
                          </a:solidFill>
                          <a:effectLst/>
                          <a:latin typeface="+mn-lt"/>
                          <a:ea typeface="Calibri" panose="020F0502020204030204" pitchFamily="34" charset="0"/>
                          <a:cs typeface="Times New Roman" panose="02020603050405020304" pitchFamily="18" charset="0"/>
                        </a:rPr>
                        <a:t>Yes/No/Unknown</a:t>
                      </a:r>
                      <a:endParaRPr lang="en-US" sz="1400" b="0" i="0" u="none" strike="noStrike" dirty="0">
                        <a:effectLst/>
                        <a:latin typeface="+mn-lt"/>
                      </a:endParaRPr>
                    </a:p>
                  </a:txBody>
                  <a:tcPr marL="104381" marR="104381" marT="14497" marB="0">
                    <a:lnL>
                      <a:noFill/>
                    </a:lnL>
                    <a:lnR>
                      <a:noFill/>
                    </a:lnR>
                    <a:lnT>
                      <a:noFill/>
                    </a:lnT>
                    <a:lnB>
                      <a:noFill/>
                    </a:lnB>
                    <a:solidFill>
                      <a:srgbClr val="F2F2F2"/>
                    </a:solidFill>
                  </a:tcPr>
                </a:tc>
                <a:tc>
                  <a:txBody>
                    <a:bodyPr/>
                    <a:lstStyle/>
                    <a:p>
                      <a:pPr marL="0" marR="0" algn="l" fontAlgn="t">
                        <a:lnSpc>
                          <a:spcPct val="115000"/>
                        </a:lnSpc>
                        <a:spcBef>
                          <a:spcPts val="0"/>
                        </a:spcBef>
                        <a:spcAft>
                          <a:spcPts val="600"/>
                        </a:spcAft>
                      </a:pPr>
                      <a:r>
                        <a:rPr lang="en-US" sz="1400" b="0" i="0" u="none" strike="noStrike">
                          <a:solidFill>
                            <a:srgbClr val="000000"/>
                          </a:solidFill>
                          <a:effectLst/>
                          <a:latin typeface="+mn-lt"/>
                          <a:ea typeface="Calibri" panose="020F0502020204030204" pitchFamily="34" charset="0"/>
                          <a:cs typeface="Times New Roman" panose="02020603050405020304" pitchFamily="18" charset="0"/>
                        </a:rPr>
                        <a:t>Narrative indicates that the worker removed one or both glove(s) prior to the injury.</a:t>
                      </a:r>
                      <a:endParaRPr lang="en-US" sz="1400" b="0" i="0" u="none" strike="noStrike">
                        <a:effectLst/>
                        <a:latin typeface="+mn-lt"/>
                      </a:endParaRPr>
                    </a:p>
                  </a:txBody>
                  <a:tcPr marL="104381" marR="104381" marT="14497" marB="0">
                    <a:lnL>
                      <a:noFill/>
                    </a:lnL>
                    <a:lnR>
                      <a:noFill/>
                    </a:lnR>
                    <a:lnT>
                      <a:noFill/>
                    </a:lnT>
                    <a:lnB>
                      <a:noFill/>
                    </a:lnB>
                    <a:solidFill>
                      <a:srgbClr val="F2F2F2"/>
                    </a:solidFill>
                  </a:tcPr>
                </a:tc>
                <a:extLst>
                  <a:ext uri="{0D108BD9-81ED-4DB2-BD59-A6C34878D82A}">
                    <a16:rowId xmlns:a16="http://schemas.microsoft.com/office/drawing/2014/main" val="4191155537"/>
                  </a:ext>
                </a:extLst>
              </a:tr>
              <a:tr h="691692">
                <a:tc>
                  <a:txBody>
                    <a:bodyPr/>
                    <a:lstStyle/>
                    <a:p>
                      <a:pPr marL="0" marR="0" algn="l" fontAlgn="t">
                        <a:lnSpc>
                          <a:spcPct val="115000"/>
                        </a:lnSpc>
                        <a:spcBef>
                          <a:spcPts val="0"/>
                        </a:spcBef>
                        <a:spcAft>
                          <a:spcPts val="1000"/>
                        </a:spcAft>
                      </a:pPr>
                      <a:r>
                        <a:rPr lang="en-US" sz="1400" b="1" i="0" u="none" strike="noStrike">
                          <a:effectLst/>
                          <a:latin typeface="+mn-lt"/>
                          <a:ea typeface="Calibri" panose="020F0502020204030204" pitchFamily="34" charset="0"/>
                          <a:cs typeface="Times New Roman" panose="02020603050405020304" pitchFamily="18" charset="0"/>
                        </a:rPr>
                        <a:t>Gloves contributed to injury </a:t>
                      </a:r>
                      <a:endParaRPr lang="en-US" sz="1400" b="0" i="0" u="none" strike="noStrike">
                        <a:effectLst/>
                        <a:latin typeface="+mn-lt"/>
                      </a:endParaRPr>
                    </a:p>
                  </a:txBody>
                  <a:tcPr marL="104381" marR="104381" marT="14497" marB="0">
                    <a:lnL>
                      <a:noFill/>
                    </a:lnL>
                    <a:lnR>
                      <a:noFill/>
                    </a:lnR>
                    <a:lnT>
                      <a:noFill/>
                    </a:lnT>
                    <a:lnB>
                      <a:noFill/>
                    </a:lnB>
                  </a:tcPr>
                </a:tc>
                <a:tc>
                  <a:txBody>
                    <a:bodyPr/>
                    <a:lstStyle/>
                    <a:p>
                      <a:pPr marL="0" marR="0" algn="l" fontAlgn="t">
                        <a:lnSpc>
                          <a:spcPct val="115000"/>
                        </a:lnSpc>
                        <a:spcBef>
                          <a:spcPts val="0"/>
                        </a:spcBef>
                        <a:spcAft>
                          <a:spcPts val="1000"/>
                        </a:spcAft>
                      </a:pPr>
                      <a:r>
                        <a:rPr lang="en-US" sz="1400" b="0" i="0" u="none" strike="noStrike">
                          <a:effectLst/>
                          <a:latin typeface="+mn-lt"/>
                          <a:ea typeface="Calibri" panose="020F0502020204030204" pitchFamily="34" charset="0"/>
                          <a:cs typeface="Times New Roman" panose="02020603050405020304" pitchFamily="18" charset="0"/>
                        </a:rPr>
                        <a:t>Yes/No/Unknown</a:t>
                      </a:r>
                      <a:endParaRPr lang="en-US" sz="1400" b="0" i="0" u="none" strike="noStrike">
                        <a:effectLst/>
                        <a:latin typeface="+mn-lt"/>
                      </a:endParaRPr>
                    </a:p>
                  </a:txBody>
                  <a:tcPr marL="104381" marR="104381" marT="14497" marB="0">
                    <a:lnL>
                      <a:noFill/>
                    </a:lnL>
                    <a:lnR>
                      <a:noFill/>
                    </a:lnR>
                    <a:lnT>
                      <a:noFill/>
                    </a:lnT>
                    <a:lnB>
                      <a:noFill/>
                    </a:lnB>
                  </a:tcPr>
                </a:tc>
                <a:tc>
                  <a:txBody>
                    <a:bodyPr/>
                    <a:lstStyle/>
                    <a:p>
                      <a:pPr marL="0" marR="0" algn="l" fontAlgn="t">
                        <a:lnSpc>
                          <a:spcPct val="115000"/>
                        </a:lnSpc>
                        <a:spcBef>
                          <a:spcPts val="0"/>
                        </a:spcBef>
                        <a:spcAft>
                          <a:spcPts val="600"/>
                        </a:spcAft>
                      </a:pPr>
                      <a:r>
                        <a:rPr lang="en-US" sz="1400" b="0" i="0" u="none" strike="noStrike" dirty="0">
                          <a:effectLst/>
                          <a:latin typeface="+mn-lt"/>
                          <a:ea typeface="Calibri" panose="020F0502020204030204" pitchFamily="34" charset="0"/>
                          <a:cs typeface="Times New Roman" panose="02020603050405020304" pitchFamily="18" charset="0"/>
                        </a:rPr>
                        <a:t>Narrative clearly states that the glove became entangled, caught on, caught in, or was pinched between something that the mine worker was handling before injury occurred.</a:t>
                      </a:r>
                      <a:endParaRPr lang="en-US" sz="1400" b="0" i="0" u="none" strike="noStrike" dirty="0">
                        <a:effectLst/>
                        <a:latin typeface="+mn-lt"/>
                      </a:endParaRPr>
                    </a:p>
                  </a:txBody>
                  <a:tcPr marL="104381" marR="104381" marT="14497" marB="0">
                    <a:lnL>
                      <a:noFill/>
                    </a:lnL>
                    <a:lnR>
                      <a:noFill/>
                    </a:lnR>
                    <a:lnT>
                      <a:noFill/>
                    </a:lnT>
                    <a:lnB>
                      <a:noFill/>
                    </a:lnB>
                  </a:tcPr>
                </a:tc>
                <a:extLst>
                  <a:ext uri="{0D108BD9-81ED-4DB2-BD59-A6C34878D82A}">
                    <a16:rowId xmlns:a16="http://schemas.microsoft.com/office/drawing/2014/main" val="2759394376"/>
                  </a:ext>
                </a:extLst>
              </a:tr>
              <a:tr h="691692">
                <a:tc>
                  <a:txBody>
                    <a:bodyPr/>
                    <a:lstStyle/>
                    <a:p>
                      <a:pPr marL="0" marR="0" algn="l" fontAlgn="t">
                        <a:lnSpc>
                          <a:spcPct val="115000"/>
                        </a:lnSpc>
                        <a:spcBef>
                          <a:spcPts val="0"/>
                        </a:spcBef>
                        <a:spcAft>
                          <a:spcPts val="1000"/>
                        </a:spcAft>
                      </a:pPr>
                      <a:r>
                        <a:rPr lang="en-US" sz="1400" b="1" i="0" u="none" strike="noStrike" dirty="0">
                          <a:solidFill>
                            <a:srgbClr val="000000"/>
                          </a:solidFill>
                          <a:effectLst/>
                          <a:latin typeface="+mn-lt"/>
                          <a:ea typeface="Calibri" panose="020F0502020204030204" pitchFamily="34" charset="0"/>
                          <a:cs typeface="Times New Roman" panose="02020603050405020304" pitchFamily="18" charset="0"/>
                        </a:rPr>
                        <a:t>Would a glove prevent injury </a:t>
                      </a:r>
                      <a:endParaRPr lang="en-US" sz="1400" b="0" i="0" u="none" strike="noStrike" dirty="0">
                        <a:effectLst/>
                        <a:latin typeface="+mn-lt"/>
                      </a:endParaRPr>
                    </a:p>
                  </a:txBody>
                  <a:tcPr marL="104381" marR="104381" marT="14497" marB="0">
                    <a:lnL>
                      <a:noFill/>
                    </a:lnL>
                    <a:lnR>
                      <a:noFill/>
                    </a:lnR>
                    <a:lnT>
                      <a:noFill/>
                    </a:lnT>
                    <a:lnB>
                      <a:noFill/>
                    </a:lnB>
                    <a:solidFill>
                      <a:srgbClr val="F2F2F2"/>
                    </a:solidFill>
                  </a:tcPr>
                </a:tc>
                <a:tc>
                  <a:txBody>
                    <a:bodyPr/>
                    <a:lstStyle/>
                    <a:p>
                      <a:pPr marL="0" marR="0" algn="l" fontAlgn="t">
                        <a:lnSpc>
                          <a:spcPct val="115000"/>
                        </a:lnSpc>
                        <a:spcBef>
                          <a:spcPts val="0"/>
                        </a:spcBef>
                        <a:spcAft>
                          <a:spcPts val="1000"/>
                        </a:spcAft>
                      </a:pPr>
                      <a:r>
                        <a:rPr lang="en-US" sz="1400" b="0" i="0" u="none" strike="noStrike">
                          <a:solidFill>
                            <a:srgbClr val="000000"/>
                          </a:solidFill>
                          <a:effectLst/>
                          <a:latin typeface="+mn-lt"/>
                          <a:ea typeface="Calibri" panose="020F0502020204030204" pitchFamily="34" charset="0"/>
                          <a:cs typeface="Times New Roman" panose="02020603050405020304" pitchFamily="18" charset="0"/>
                        </a:rPr>
                        <a:t>Yes/No/Unknown</a:t>
                      </a:r>
                      <a:endParaRPr lang="en-US" sz="1400" b="0" i="0" u="none" strike="noStrike">
                        <a:effectLst/>
                        <a:latin typeface="+mn-lt"/>
                      </a:endParaRPr>
                    </a:p>
                  </a:txBody>
                  <a:tcPr marL="104381" marR="104381" marT="14497" marB="0">
                    <a:lnL>
                      <a:noFill/>
                    </a:lnL>
                    <a:lnR>
                      <a:noFill/>
                    </a:lnR>
                    <a:lnT>
                      <a:noFill/>
                    </a:lnT>
                    <a:lnB>
                      <a:noFill/>
                    </a:lnB>
                    <a:solidFill>
                      <a:srgbClr val="F2F2F2"/>
                    </a:solidFill>
                  </a:tcPr>
                </a:tc>
                <a:tc>
                  <a:txBody>
                    <a:bodyPr/>
                    <a:lstStyle/>
                    <a:p>
                      <a:pPr marL="0" marR="0" algn="l" fontAlgn="t">
                        <a:lnSpc>
                          <a:spcPct val="115000"/>
                        </a:lnSpc>
                        <a:spcBef>
                          <a:spcPts val="0"/>
                        </a:spcBef>
                        <a:spcAft>
                          <a:spcPts val="600"/>
                        </a:spcAft>
                      </a:pPr>
                      <a:r>
                        <a:rPr lang="en-US" sz="1400" b="0" i="0" u="none" strike="noStrike" dirty="0">
                          <a:solidFill>
                            <a:srgbClr val="000000"/>
                          </a:solidFill>
                          <a:effectLst/>
                          <a:latin typeface="+mn-lt"/>
                          <a:ea typeface="Calibri" panose="020F0502020204030204" pitchFamily="34" charset="0"/>
                          <a:cs typeface="Times New Roman" panose="02020603050405020304" pitchFamily="18" charset="0"/>
                        </a:rPr>
                        <a:t>Authors used judgment to decide if the indicated injury could have been prevented or reduced in severity by wearing a more appropriate glove for the task of interest. </a:t>
                      </a:r>
                      <a:endParaRPr lang="en-US" sz="1400" b="0" i="0" u="none" strike="noStrike" dirty="0">
                        <a:effectLst/>
                        <a:latin typeface="+mn-lt"/>
                      </a:endParaRPr>
                    </a:p>
                  </a:txBody>
                  <a:tcPr marL="104381" marR="104381" marT="14497" marB="0">
                    <a:lnL>
                      <a:noFill/>
                    </a:lnL>
                    <a:lnR>
                      <a:noFill/>
                    </a:lnR>
                    <a:lnT>
                      <a:noFill/>
                    </a:lnT>
                    <a:lnB>
                      <a:noFill/>
                    </a:lnB>
                    <a:solidFill>
                      <a:srgbClr val="F2F2F2"/>
                    </a:solidFill>
                  </a:tcPr>
                </a:tc>
                <a:extLst>
                  <a:ext uri="{0D108BD9-81ED-4DB2-BD59-A6C34878D82A}">
                    <a16:rowId xmlns:a16="http://schemas.microsoft.com/office/drawing/2014/main" val="4099999282"/>
                  </a:ext>
                </a:extLst>
              </a:tr>
              <a:tr h="903998">
                <a:tc>
                  <a:txBody>
                    <a:bodyPr/>
                    <a:lstStyle/>
                    <a:p>
                      <a:pPr marL="0" marR="0" algn="l" fontAlgn="t">
                        <a:lnSpc>
                          <a:spcPct val="115000"/>
                        </a:lnSpc>
                        <a:spcBef>
                          <a:spcPts val="0"/>
                        </a:spcBef>
                        <a:spcAft>
                          <a:spcPts val="1000"/>
                        </a:spcAft>
                      </a:pPr>
                      <a:r>
                        <a:rPr lang="en-US" sz="1400" b="1" i="0" u="none" strike="noStrike">
                          <a:effectLst/>
                          <a:latin typeface="+mn-lt"/>
                          <a:ea typeface="Calibri" panose="020F0502020204030204" pitchFamily="34" charset="0"/>
                          <a:cs typeface="Times New Roman" panose="02020603050405020304" pitchFamily="18" charset="0"/>
                        </a:rPr>
                        <a:t>Glove characteristics needed to prevent injury </a:t>
                      </a:r>
                      <a:endParaRPr lang="en-US" sz="1400" b="0" i="0" u="none" strike="noStrike">
                        <a:effectLst/>
                        <a:latin typeface="+mn-lt"/>
                      </a:endParaRPr>
                    </a:p>
                  </a:txBody>
                  <a:tcPr marL="104381" marR="104381" marT="14497" marB="0">
                    <a:lnL>
                      <a:noFill/>
                    </a:lnL>
                    <a:lnR>
                      <a:noFill/>
                    </a:lnR>
                    <a:lnT>
                      <a:noFill/>
                    </a:lnT>
                    <a:lnB>
                      <a:noFill/>
                    </a:lnB>
                  </a:tcPr>
                </a:tc>
                <a:tc>
                  <a:txBody>
                    <a:bodyPr/>
                    <a:lstStyle/>
                    <a:p>
                      <a:pPr marL="0" marR="0" algn="l" fontAlgn="t">
                        <a:lnSpc>
                          <a:spcPct val="115000"/>
                        </a:lnSpc>
                        <a:spcBef>
                          <a:spcPts val="0"/>
                        </a:spcBef>
                        <a:spcAft>
                          <a:spcPts val="1000"/>
                        </a:spcAft>
                      </a:pPr>
                      <a:r>
                        <a:rPr lang="en-US" sz="1400" b="0" i="0" u="none" strike="noStrike">
                          <a:effectLst/>
                          <a:latin typeface="+mn-lt"/>
                          <a:ea typeface="Calibri" panose="020F0502020204030204" pitchFamily="34" charset="0"/>
                          <a:cs typeface="Times New Roman" panose="02020603050405020304" pitchFamily="18" charset="0"/>
                        </a:rPr>
                        <a:t>List</a:t>
                      </a:r>
                      <a:endParaRPr lang="en-US" sz="1400" b="0" i="0" u="none" strike="noStrike">
                        <a:effectLst/>
                        <a:latin typeface="+mn-lt"/>
                      </a:endParaRPr>
                    </a:p>
                  </a:txBody>
                  <a:tcPr marL="104381" marR="104381" marT="14497" marB="0">
                    <a:lnL>
                      <a:noFill/>
                    </a:lnL>
                    <a:lnR>
                      <a:noFill/>
                    </a:lnR>
                    <a:lnT>
                      <a:noFill/>
                    </a:lnT>
                    <a:lnB>
                      <a:noFill/>
                    </a:lnB>
                  </a:tcPr>
                </a:tc>
                <a:tc>
                  <a:txBody>
                    <a:bodyPr/>
                    <a:lstStyle/>
                    <a:p>
                      <a:pPr marL="0" marR="0" algn="l" fontAlgn="t">
                        <a:lnSpc>
                          <a:spcPct val="115000"/>
                        </a:lnSpc>
                        <a:spcBef>
                          <a:spcPts val="0"/>
                        </a:spcBef>
                        <a:spcAft>
                          <a:spcPts val="600"/>
                        </a:spcAft>
                      </a:pPr>
                      <a:r>
                        <a:rPr lang="en-US" sz="1400" b="0" i="0" u="none" strike="noStrike" dirty="0">
                          <a:effectLst/>
                          <a:latin typeface="+mn-lt"/>
                          <a:ea typeface="Calibri" panose="020F0502020204030204" pitchFamily="34" charset="0"/>
                          <a:cs typeface="Times New Roman" panose="02020603050405020304" pitchFamily="18" charset="0"/>
                        </a:rPr>
                        <a:t>If the authors determined that a glove could have prevented the injury or reduced the severity of the injury, the narrative states the specific characteristics that would have been necessary to prevent or reduce the severity of the injury.</a:t>
                      </a:r>
                      <a:endParaRPr lang="en-US" sz="1400" b="0" i="0" u="none" strike="noStrike" dirty="0">
                        <a:effectLst/>
                        <a:latin typeface="+mn-lt"/>
                      </a:endParaRPr>
                    </a:p>
                  </a:txBody>
                  <a:tcPr marL="104381" marR="104381" marT="14497" marB="0">
                    <a:lnL>
                      <a:noFill/>
                    </a:lnL>
                    <a:lnR>
                      <a:noFill/>
                    </a:lnR>
                    <a:lnT>
                      <a:noFill/>
                    </a:lnT>
                    <a:lnB>
                      <a:noFill/>
                    </a:lnB>
                  </a:tcPr>
                </a:tc>
                <a:extLst>
                  <a:ext uri="{0D108BD9-81ED-4DB2-BD59-A6C34878D82A}">
                    <a16:rowId xmlns:a16="http://schemas.microsoft.com/office/drawing/2014/main" val="1053578774"/>
                  </a:ext>
                </a:extLst>
              </a:tr>
              <a:tr h="691692">
                <a:tc>
                  <a:txBody>
                    <a:bodyPr/>
                    <a:lstStyle/>
                    <a:p>
                      <a:pPr marL="0" marR="0" algn="l" fontAlgn="t">
                        <a:lnSpc>
                          <a:spcPct val="115000"/>
                        </a:lnSpc>
                        <a:spcBef>
                          <a:spcPts val="0"/>
                        </a:spcBef>
                        <a:spcAft>
                          <a:spcPts val="1000"/>
                        </a:spcAft>
                      </a:pPr>
                      <a:r>
                        <a:rPr lang="en-US" sz="1400" b="1" i="0" u="none" strike="noStrike">
                          <a:solidFill>
                            <a:srgbClr val="000000"/>
                          </a:solidFill>
                          <a:effectLst/>
                          <a:latin typeface="+mn-lt"/>
                          <a:ea typeface="Calibri" panose="020F0502020204030204" pitchFamily="34" charset="0"/>
                          <a:cs typeface="Times New Roman" panose="02020603050405020304" pitchFamily="18" charset="0"/>
                        </a:rPr>
                        <a:t>Area needing protection </a:t>
                      </a:r>
                      <a:endParaRPr lang="en-US" sz="1400" b="0" i="0" u="none" strike="noStrike">
                        <a:effectLst/>
                        <a:latin typeface="+mn-lt"/>
                      </a:endParaRPr>
                    </a:p>
                  </a:txBody>
                  <a:tcPr marL="104381" marR="104381" marT="14497" marB="0">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15000"/>
                        </a:lnSpc>
                        <a:spcBef>
                          <a:spcPts val="0"/>
                        </a:spcBef>
                        <a:spcAft>
                          <a:spcPts val="1000"/>
                        </a:spcAft>
                      </a:pPr>
                      <a:r>
                        <a:rPr lang="en-US" sz="1400" b="0" i="0" u="none" strike="noStrike" dirty="0">
                          <a:solidFill>
                            <a:srgbClr val="000000"/>
                          </a:solidFill>
                          <a:effectLst/>
                          <a:latin typeface="+mn-lt"/>
                          <a:ea typeface="Calibri" panose="020F0502020204030204" pitchFamily="34" charset="0"/>
                          <a:cs typeface="Times New Roman" panose="02020603050405020304" pitchFamily="18" charset="0"/>
                        </a:rPr>
                        <a:t>List</a:t>
                      </a:r>
                      <a:endParaRPr lang="en-US" sz="1400" b="0" i="0" u="none" strike="noStrike" dirty="0">
                        <a:effectLst/>
                        <a:latin typeface="+mn-lt"/>
                      </a:endParaRPr>
                    </a:p>
                  </a:txBody>
                  <a:tcPr marL="104381" marR="104381" marT="14497" marB="0">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15000"/>
                        </a:lnSpc>
                        <a:spcBef>
                          <a:spcPts val="0"/>
                        </a:spcBef>
                        <a:spcAft>
                          <a:spcPts val="1000"/>
                        </a:spcAft>
                      </a:pPr>
                      <a:r>
                        <a:rPr lang="en-US" sz="1400" b="0" i="0" u="none" strike="noStrike" dirty="0">
                          <a:solidFill>
                            <a:srgbClr val="000000"/>
                          </a:solidFill>
                          <a:effectLst/>
                          <a:latin typeface="+mn-lt"/>
                          <a:ea typeface="Calibri" panose="020F0502020204030204" pitchFamily="34" charset="0"/>
                          <a:cs typeface="Times New Roman" panose="02020603050405020304" pitchFamily="18" charset="0"/>
                        </a:rPr>
                        <a:t>If the authors determined that a glove could have prevented the injury or reduced the severity of the injury, the narrative states which part of the hand required protection.</a:t>
                      </a:r>
                      <a:endParaRPr lang="en-US" sz="1400" b="0" i="0" u="none" strike="noStrike" dirty="0">
                        <a:effectLst/>
                        <a:latin typeface="+mn-lt"/>
                      </a:endParaRPr>
                    </a:p>
                  </a:txBody>
                  <a:tcPr marL="104381" marR="104381" marT="14497" marB="0">
                    <a:lnL>
                      <a:noFill/>
                    </a:lnL>
                    <a:lnR>
                      <a:noFill/>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16061662"/>
                  </a:ext>
                </a:extLst>
              </a:tr>
            </a:tbl>
          </a:graphicData>
        </a:graphic>
      </p:graphicFrame>
    </p:spTree>
    <p:extLst>
      <p:ext uri="{BB962C8B-B14F-4D97-AF65-F5344CB8AC3E}">
        <p14:creationId xmlns:p14="http://schemas.microsoft.com/office/powerpoint/2010/main" val="3437349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Hands and fingers consistently had the highest rate of injury </a:t>
            </a:r>
          </a:p>
        </p:txBody>
      </p:sp>
      <p:sp>
        <p:nvSpPr>
          <p:cNvPr id="5" name="Slide Number Placeholder 4"/>
          <p:cNvSpPr>
            <a:spLocks noGrp="1"/>
          </p:cNvSpPr>
          <p:nvPr>
            <p:ph type="sldNum" sz="quarter" idx="11"/>
          </p:nvPr>
        </p:nvSpPr>
        <p:spPr/>
        <p:txBody>
          <a:bodyPr/>
          <a:lstStyle/>
          <a:p>
            <a:fld id="{1363CB0E-D365-46D2-B737-73E90AB431F4}" type="slidenum">
              <a:rPr lang="en-US" smtClean="0"/>
              <a:t>7</a:t>
            </a:fld>
            <a:endParaRPr lang="en-US" dirty="0"/>
          </a:p>
        </p:txBody>
      </p:sp>
      <p:grpSp>
        <p:nvGrpSpPr>
          <p:cNvPr id="7" name="Group 6">
            <a:extLst>
              <a:ext uri="{FF2B5EF4-FFF2-40B4-BE49-F238E27FC236}">
                <a16:creationId xmlns:a16="http://schemas.microsoft.com/office/drawing/2014/main" id="{5498E228-9007-4774-B8EB-24F60D8B03C1}"/>
              </a:ext>
            </a:extLst>
          </p:cNvPr>
          <p:cNvGrpSpPr/>
          <p:nvPr/>
        </p:nvGrpSpPr>
        <p:grpSpPr>
          <a:xfrm>
            <a:off x="1314450" y="1219199"/>
            <a:ext cx="10077450" cy="5349875"/>
            <a:chOff x="0" y="0"/>
            <a:chExt cx="7288942" cy="3390900"/>
          </a:xfrm>
        </p:grpSpPr>
        <p:pic>
          <p:nvPicPr>
            <p:cNvPr id="8" name="Picture 7" descr="Chart, line chart&#10;&#10;Description automatically generated">
              <a:extLst>
                <a:ext uri="{FF2B5EF4-FFF2-40B4-BE49-F238E27FC236}">
                  <a16:creationId xmlns:a16="http://schemas.microsoft.com/office/drawing/2014/main" id="{FCA5217F-73F7-42D8-8DC8-1A19B29C919C}"/>
                </a:ext>
              </a:extLst>
            </p:cNvPr>
            <p:cNvPicPr>
              <a:picLocks noChangeAspect="1"/>
            </p:cNvPicPr>
            <p:nvPr/>
          </p:nvPicPr>
          <p:blipFill rotWithShape="1">
            <a:blip r:embed="rId3">
              <a:extLst>
                <a:ext uri="{28A0092B-C50C-407E-A947-70E740481C1C}">
                  <a14:useLocalDpi xmlns:a14="http://schemas.microsoft.com/office/drawing/2010/main" val="0"/>
                </a:ext>
              </a:extLst>
            </a:blip>
            <a:srcRect l="8019" t="20894" r="21836" b="6672"/>
            <a:stretch/>
          </p:blipFill>
          <p:spPr bwMode="auto">
            <a:xfrm>
              <a:off x="323850" y="0"/>
              <a:ext cx="5410200" cy="3164840"/>
            </a:xfrm>
            <a:prstGeom prst="rect">
              <a:avLst/>
            </a:prstGeom>
            <a:ln>
              <a:noFill/>
            </a:ln>
            <a:extLst>
              <a:ext uri="{53640926-AAD7-44D8-BBD7-CCE9431645EC}">
                <a14:shadowObscured xmlns:a14="http://schemas.microsoft.com/office/drawing/2010/main"/>
              </a:ext>
            </a:extLst>
          </p:spPr>
        </p:pic>
        <p:sp>
          <p:nvSpPr>
            <p:cNvPr id="9" name="Text Box 10">
              <a:extLst>
                <a:ext uri="{FF2B5EF4-FFF2-40B4-BE49-F238E27FC236}">
                  <a16:creationId xmlns:a16="http://schemas.microsoft.com/office/drawing/2014/main" id="{11D4959A-652B-48DA-8687-6D369FEFE1F3}"/>
                </a:ext>
              </a:extLst>
            </p:cNvPr>
            <p:cNvSpPr txBox="1"/>
            <p:nvPr/>
          </p:nvSpPr>
          <p:spPr>
            <a:xfrm>
              <a:off x="0" y="3171825"/>
              <a:ext cx="7288942" cy="21907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b="1" dirty="0">
                  <a:effectLst/>
                  <a:latin typeface="+mj-lt"/>
                  <a:ea typeface="Calibri" panose="020F0502020204030204" pitchFamily="34" charset="0"/>
                  <a:cs typeface="Times New Roman" panose="02020603050405020304" pitchFamily="18" charset="0"/>
                </a:rPr>
                <a:t> Injury rates per 1,000 full-time-equivalent mine workers for the most injured body parts.</a:t>
              </a:r>
            </a:p>
            <a:p>
              <a:pPr marL="0" marR="0" algn="ctr">
                <a:spcBef>
                  <a:spcPts val="0"/>
                </a:spcBef>
                <a:spcAft>
                  <a:spcPts val="0"/>
                </a:spcAft>
              </a:pPr>
              <a:r>
                <a:rPr lang="en-US" sz="1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86550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76200"/>
            <a:ext cx="12268200" cy="712033"/>
          </a:xfrm>
        </p:spPr>
        <p:txBody>
          <a:bodyPr>
            <a:normAutofit fontScale="90000"/>
          </a:bodyPr>
          <a:lstStyle/>
          <a:p>
            <a:r>
              <a:rPr lang="en-US" dirty="0"/>
              <a:t>Amputation injuries had the highest median and mean days lost from work</a:t>
            </a:r>
          </a:p>
        </p:txBody>
      </p:sp>
      <p:sp>
        <p:nvSpPr>
          <p:cNvPr id="5" name="Slide Number Placeholder 4"/>
          <p:cNvSpPr>
            <a:spLocks noGrp="1"/>
          </p:cNvSpPr>
          <p:nvPr>
            <p:ph type="sldNum" sz="quarter" idx="11"/>
          </p:nvPr>
        </p:nvSpPr>
        <p:spPr/>
        <p:txBody>
          <a:bodyPr/>
          <a:lstStyle/>
          <a:p>
            <a:fld id="{1363CB0E-D365-46D2-B737-73E90AB431F4}" type="slidenum">
              <a:rPr lang="en-US" smtClean="0"/>
              <a:t>8</a:t>
            </a:fld>
            <a:endParaRPr lang="en-US" dirty="0"/>
          </a:p>
        </p:txBody>
      </p:sp>
      <p:graphicFrame>
        <p:nvGraphicFramePr>
          <p:cNvPr id="3" name="Table 2">
            <a:extLst>
              <a:ext uri="{FF2B5EF4-FFF2-40B4-BE49-F238E27FC236}">
                <a16:creationId xmlns:a16="http://schemas.microsoft.com/office/drawing/2014/main" id="{F213C61D-D8F4-4E32-9ACB-91D3CD981281}"/>
              </a:ext>
            </a:extLst>
          </p:cNvPr>
          <p:cNvGraphicFramePr>
            <a:graphicFrameLocks noGrp="1"/>
          </p:cNvGraphicFramePr>
          <p:nvPr>
            <p:extLst>
              <p:ext uri="{D42A27DB-BD31-4B8C-83A1-F6EECF244321}">
                <p14:modId xmlns:p14="http://schemas.microsoft.com/office/powerpoint/2010/main" val="2187534342"/>
              </p:ext>
            </p:extLst>
          </p:nvPr>
        </p:nvGraphicFramePr>
        <p:xfrm>
          <a:off x="1143000" y="989178"/>
          <a:ext cx="9410703" cy="5378952"/>
        </p:xfrm>
        <a:graphic>
          <a:graphicData uri="http://schemas.openxmlformats.org/drawingml/2006/table">
            <a:tbl>
              <a:tblPr firstRow="1" firstCol="1" bandRow="1">
                <a:tableStyleId>{21E4AEA4-8DFA-4A89-87EB-49C32662AFE0}</a:tableStyleId>
              </a:tblPr>
              <a:tblGrid>
                <a:gridCol w="2286000">
                  <a:extLst>
                    <a:ext uri="{9D8B030D-6E8A-4147-A177-3AD203B41FA5}">
                      <a16:colId xmlns:a16="http://schemas.microsoft.com/office/drawing/2014/main" val="685786030"/>
                    </a:ext>
                  </a:extLst>
                </a:gridCol>
                <a:gridCol w="1181100">
                  <a:extLst>
                    <a:ext uri="{9D8B030D-6E8A-4147-A177-3AD203B41FA5}">
                      <a16:colId xmlns:a16="http://schemas.microsoft.com/office/drawing/2014/main" val="783816243"/>
                    </a:ext>
                  </a:extLst>
                </a:gridCol>
                <a:gridCol w="952500">
                  <a:extLst>
                    <a:ext uri="{9D8B030D-6E8A-4147-A177-3AD203B41FA5}">
                      <a16:colId xmlns:a16="http://schemas.microsoft.com/office/drawing/2014/main" val="3800350141"/>
                    </a:ext>
                  </a:extLst>
                </a:gridCol>
                <a:gridCol w="1491692">
                  <a:extLst>
                    <a:ext uri="{9D8B030D-6E8A-4147-A177-3AD203B41FA5}">
                      <a16:colId xmlns:a16="http://schemas.microsoft.com/office/drawing/2014/main" val="3148258805"/>
                    </a:ext>
                  </a:extLst>
                </a:gridCol>
                <a:gridCol w="1134944">
                  <a:extLst>
                    <a:ext uri="{9D8B030D-6E8A-4147-A177-3AD203B41FA5}">
                      <a16:colId xmlns:a16="http://schemas.microsoft.com/office/drawing/2014/main" val="895289105"/>
                    </a:ext>
                  </a:extLst>
                </a:gridCol>
                <a:gridCol w="1134944">
                  <a:extLst>
                    <a:ext uri="{9D8B030D-6E8A-4147-A177-3AD203B41FA5}">
                      <a16:colId xmlns:a16="http://schemas.microsoft.com/office/drawing/2014/main" val="275872550"/>
                    </a:ext>
                  </a:extLst>
                </a:gridCol>
                <a:gridCol w="1229523">
                  <a:extLst>
                    <a:ext uri="{9D8B030D-6E8A-4147-A177-3AD203B41FA5}">
                      <a16:colId xmlns:a16="http://schemas.microsoft.com/office/drawing/2014/main" val="833621055"/>
                    </a:ext>
                  </a:extLst>
                </a:gridCol>
              </a:tblGrid>
              <a:tr h="376992">
                <a:tc>
                  <a:txBody>
                    <a:bodyPr/>
                    <a:lstStyle/>
                    <a:p>
                      <a:pPr marL="0" marR="0" algn="l">
                        <a:lnSpc>
                          <a:spcPct val="115000"/>
                        </a:lnSpc>
                        <a:spcBef>
                          <a:spcPts val="200"/>
                        </a:spcBef>
                        <a:spcAft>
                          <a:spcPts val="800"/>
                        </a:spcAft>
                      </a:pPr>
                      <a:r>
                        <a:rPr lang="en-US" sz="1400" dirty="0">
                          <a:effectLst/>
                        </a:rPr>
                        <a:t>Nature of Injury</a:t>
                      </a:r>
                      <a:endParaRPr lang="en-US" sz="1400" b="1" i="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200"/>
                        </a:spcBef>
                        <a:spcAft>
                          <a:spcPts val="800"/>
                        </a:spcAft>
                      </a:pPr>
                      <a:r>
                        <a:rPr lang="en-US" sz="1400" dirty="0">
                          <a:effectLst/>
                        </a:rPr>
                        <a:t>Frequency</a:t>
                      </a:r>
                      <a:endParaRPr lang="en-US" sz="1400" b="1" i="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200"/>
                        </a:spcBef>
                        <a:spcAft>
                          <a:spcPts val="800"/>
                        </a:spcAft>
                      </a:pPr>
                      <a:r>
                        <a:rPr lang="en-US" sz="1400" dirty="0">
                          <a:effectLst/>
                        </a:rPr>
                        <a:t>Percent</a:t>
                      </a:r>
                      <a:endParaRPr lang="en-US" sz="1400" b="1" i="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200"/>
                        </a:spcBef>
                        <a:spcAft>
                          <a:spcPts val="800"/>
                        </a:spcAft>
                      </a:pPr>
                      <a:r>
                        <a:rPr lang="en-US" sz="1400" dirty="0">
                          <a:effectLst/>
                        </a:rPr>
                        <a:t>Cases reporting days lost</a:t>
                      </a:r>
                      <a:endParaRPr lang="en-US" sz="1400" b="1" i="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200"/>
                        </a:spcBef>
                        <a:spcAft>
                          <a:spcPts val="800"/>
                        </a:spcAft>
                      </a:pPr>
                      <a:r>
                        <a:rPr lang="en-US" sz="1400" dirty="0">
                          <a:effectLst/>
                        </a:rPr>
                        <a:t>Total days lost</a:t>
                      </a:r>
                      <a:endParaRPr lang="en-US" sz="1400" b="1" i="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200"/>
                        </a:spcBef>
                        <a:spcAft>
                          <a:spcPts val="800"/>
                        </a:spcAft>
                      </a:pPr>
                      <a:r>
                        <a:rPr lang="en-US" sz="1400" dirty="0">
                          <a:effectLst/>
                        </a:rPr>
                        <a:t>Mean days lost</a:t>
                      </a:r>
                      <a:endParaRPr lang="en-US" sz="1400" b="1" i="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200"/>
                        </a:spcBef>
                        <a:spcAft>
                          <a:spcPts val="800"/>
                        </a:spcAft>
                      </a:pPr>
                      <a:r>
                        <a:rPr lang="en-US" sz="1400" dirty="0">
                          <a:effectLst/>
                        </a:rPr>
                        <a:t>Median days lost</a:t>
                      </a:r>
                      <a:endParaRPr lang="en-US" sz="1400" b="1" i="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76558869"/>
                  </a:ext>
                </a:extLst>
              </a:tr>
              <a:tr h="182264">
                <a:tc>
                  <a:txBody>
                    <a:bodyPr/>
                    <a:lstStyle/>
                    <a:p>
                      <a:pPr marL="0" marR="0" algn="l">
                        <a:lnSpc>
                          <a:spcPct val="115000"/>
                        </a:lnSpc>
                        <a:spcBef>
                          <a:spcPts val="0"/>
                        </a:spcBef>
                        <a:spcAft>
                          <a:spcPts val="800"/>
                        </a:spcAft>
                      </a:pPr>
                      <a:r>
                        <a:rPr lang="en-US" sz="1400" dirty="0">
                          <a:effectLst/>
                        </a:rPr>
                        <a:t>Cut, laceration, puncture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6,682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dirty="0">
                          <a:effectLst/>
                        </a:rPr>
                        <a:t>53.4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a:effectLst/>
                        </a:rPr>
                        <a:t>5,950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54,679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9937481"/>
                  </a:ext>
                </a:extLst>
              </a:tr>
              <a:tr h="182264">
                <a:tc>
                  <a:txBody>
                    <a:bodyPr/>
                    <a:lstStyle/>
                    <a:p>
                      <a:pPr marL="0" marR="0" algn="l">
                        <a:lnSpc>
                          <a:spcPct val="115000"/>
                        </a:lnSpc>
                        <a:spcBef>
                          <a:spcPts val="0"/>
                        </a:spcBef>
                        <a:spcAft>
                          <a:spcPts val="800"/>
                        </a:spcAft>
                      </a:pPr>
                      <a:r>
                        <a:rPr lang="en-US" sz="1400">
                          <a:effectLst/>
                        </a:rPr>
                        <a:t>Bone fracture, chip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3,295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dirty="0">
                          <a:effectLst/>
                        </a:rPr>
                        <a:t>26.3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dirty="0">
                          <a:effectLst/>
                        </a:rPr>
                        <a:t>3,107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94,897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dirty="0">
                          <a:effectLst/>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2684581"/>
                  </a:ext>
                </a:extLst>
              </a:tr>
              <a:tr h="182264">
                <a:tc>
                  <a:txBody>
                    <a:bodyPr/>
                    <a:lstStyle/>
                    <a:p>
                      <a:pPr marL="0" marR="0" algn="l">
                        <a:lnSpc>
                          <a:spcPct val="115000"/>
                        </a:lnSpc>
                        <a:spcBef>
                          <a:spcPts val="0"/>
                        </a:spcBef>
                        <a:spcAft>
                          <a:spcPts val="800"/>
                        </a:spcAft>
                      </a:pPr>
                      <a:r>
                        <a:rPr lang="en-US" sz="1400">
                          <a:effectLst/>
                        </a:rPr>
                        <a:t>Crushing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615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4.9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581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19,250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5773174"/>
                  </a:ext>
                </a:extLst>
              </a:tr>
              <a:tr h="182264">
                <a:tc>
                  <a:txBody>
                    <a:bodyPr/>
                    <a:lstStyle/>
                    <a:p>
                      <a:pPr marL="0" marR="0" algn="l">
                        <a:lnSpc>
                          <a:spcPct val="115000"/>
                        </a:lnSpc>
                        <a:spcBef>
                          <a:spcPts val="0"/>
                        </a:spcBef>
                        <a:spcAft>
                          <a:spcPts val="800"/>
                        </a:spcAft>
                      </a:pPr>
                      <a:r>
                        <a:rPr lang="en-US" sz="1400">
                          <a:effectLst/>
                        </a:rPr>
                        <a:t>Contusion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559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536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8,790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7121151"/>
                  </a:ext>
                </a:extLst>
              </a:tr>
              <a:tr h="182264">
                <a:tc>
                  <a:txBody>
                    <a:bodyPr/>
                    <a:lstStyle/>
                    <a:p>
                      <a:pPr marL="0" marR="0" algn="l">
                        <a:lnSpc>
                          <a:spcPct val="115000"/>
                        </a:lnSpc>
                        <a:spcBef>
                          <a:spcPts val="0"/>
                        </a:spcBef>
                        <a:spcAft>
                          <a:spcPts val="800"/>
                        </a:spcAft>
                      </a:pPr>
                      <a:r>
                        <a:rPr lang="en-US" sz="1400" dirty="0">
                          <a:effectLst/>
                        </a:rPr>
                        <a:t>Amputation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392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dirty="0">
                          <a:effectLst/>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dirty="0">
                          <a:effectLst/>
                        </a:rPr>
                        <a:t>392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dirty="0">
                          <a:effectLst/>
                        </a:rPr>
                        <a:t>78,736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dirty="0">
                          <a:effectLst/>
                        </a:rPr>
                        <a:t>201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800"/>
                        </a:spcAft>
                      </a:pPr>
                      <a:r>
                        <a:rPr lang="en-US" sz="1400" dirty="0">
                          <a:effectLst/>
                        </a:rPr>
                        <a:t>100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val="1611075299"/>
                  </a:ext>
                </a:extLst>
              </a:tr>
              <a:tr h="182264">
                <a:tc>
                  <a:txBody>
                    <a:bodyPr/>
                    <a:lstStyle/>
                    <a:p>
                      <a:pPr marL="0" marR="0" algn="l">
                        <a:lnSpc>
                          <a:spcPct val="115000"/>
                        </a:lnSpc>
                        <a:spcBef>
                          <a:spcPts val="0"/>
                        </a:spcBef>
                        <a:spcAft>
                          <a:spcPts val="800"/>
                        </a:spcAft>
                      </a:pPr>
                      <a:r>
                        <a:rPr lang="en-US" sz="1400">
                          <a:effectLst/>
                        </a:rPr>
                        <a:t>Sprain, strains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274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265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9,453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0817531"/>
                  </a:ext>
                </a:extLst>
              </a:tr>
              <a:tr h="376992">
                <a:tc>
                  <a:txBody>
                    <a:bodyPr/>
                    <a:lstStyle/>
                    <a:p>
                      <a:pPr marL="0" marR="0" algn="l">
                        <a:lnSpc>
                          <a:spcPct val="115000"/>
                        </a:lnSpc>
                        <a:spcBef>
                          <a:spcPts val="0"/>
                        </a:spcBef>
                        <a:spcAft>
                          <a:spcPts val="800"/>
                        </a:spcAft>
                      </a:pPr>
                      <a:r>
                        <a:rPr lang="en-US" sz="1400">
                          <a:effectLst/>
                        </a:rPr>
                        <a:t>Unclassified, not determined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5,045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4462919"/>
                  </a:ext>
                </a:extLst>
              </a:tr>
              <a:tr h="182264">
                <a:tc>
                  <a:txBody>
                    <a:bodyPr/>
                    <a:lstStyle/>
                    <a:p>
                      <a:pPr marL="0" marR="0" algn="l">
                        <a:lnSpc>
                          <a:spcPct val="115000"/>
                        </a:lnSpc>
                        <a:spcBef>
                          <a:spcPts val="0"/>
                        </a:spcBef>
                        <a:spcAft>
                          <a:spcPts val="800"/>
                        </a:spcAft>
                      </a:pPr>
                      <a:r>
                        <a:rPr lang="en-US" sz="1400">
                          <a:effectLst/>
                        </a:rPr>
                        <a:t>Burn or scald (heat)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1,943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9355846"/>
                  </a:ext>
                </a:extLst>
              </a:tr>
              <a:tr h="182264">
                <a:tc>
                  <a:txBody>
                    <a:bodyPr/>
                    <a:lstStyle/>
                    <a:p>
                      <a:pPr marL="0" marR="0" algn="l">
                        <a:lnSpc>
                          <a:spcPct val="115000"/>
                        </a:lnSpc>
                        <a:spcBef>
                          <a:spcPts val="0"/>
                        </a:spcBef>
                        <a:spcAft>
                          <a:spcPts val="800"/>
                        </a:spcAft>
                      </a:pPr>
                      <a:r>
                        <a:rPr lang="en-US" sz="1400">
                          <a:effectLst/>
                        </a:rPr>
                        <a:t>Other injury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98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2,413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4653403"/>
                  </a:ext>
                </a:extLst>
              </a:tr>
              <a:tr h="182264">
                <a:tc>
                  <a:txBody>
                    <a:bodyPr/>
                    <a:lstStyle/>
                    <a:p>
                      <a:pPr marL="0" marR="0" algn="l">
                        <a:lnSpc>
                          <a:spcPct val="115000"/>
                        </a:lnSpc>
                        <a:spcBef>
                          <a:spcPts val="0"/>
                        </a:spcBef>
                        <a:spcAft>
                          <a:spcPts val="800"/>
                        </a:spcAft>
                      </a:pPr>
                      <a:r>
                        <a:rPr lang="en-US" sz="1400">
                          <a:effectLst/>
                        </a:rPr>
                        <a:t>Multiple injuries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2,261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4173686"/>
                  </a:ext>
                </a:extLst>
              </a:tr>
              <a:tr h="182264">
                <a:tc>
                  <a:txBody>
                    <a:bodyPr/>
                    <a:lstStyle/>
                    <a:p>
                      <a:pPr marL="0" marR="0" algn="l">
                        <a:lnSpc>
                          <a:spcPct val="115000"/>
                        </a:lnSpc>
                        <a:spcBef>
                          <a:spcPts val="0"/>
                        </a:spcBef>
                        <a:spcAft>
                          <a:spcPts val="800"/>
                        </a:spcAft>
                      </a:pPr>
                      <a:r>
                        <a:rPr lang="en-US" sz="1400">
                          <a:effectLst/>
                        </a:rPr>
                        <a:t>Dislocation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1,599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5432335"/>
                  </a:ext>
                </a:extLst>
              </a:tr>
              <a:tr h="376992">
                <a:tc>
                  <a:txBody>
                    <a:bodyPr/>
                    <a:lstStyle/>
                    <a:p>
                      <a:pPr marL="0" marR="0" algn="l">
                        <a:lnSpc>
                          <a:spcPct val="115000"/>
                        </a:lnSpc>
                        <a:spcBef>
                          <a:spcPts val="0"/>
                        </a:spcBef>
                        <a:spcAft>
                          <a:spcPts val="800"/>
                        </a:spcAft>
                      </a:pPr>
                      <a:r>
                        <a:rPr lang="en-US" sz="1400">
                          <a:effectLst/>
                        </a:rPr>
                        <a:t>Noncontact electric arc burn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44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1,117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8607067"/>
                  </a:ext>
                </a:extLst>
              </a:tr>
              <a:tr h="182264">
                <a:tc>
                  <a:txBody>
                    <a:bodyPr/>
                    <a:lstStyle/>
                    <a:p>
                      <a:pPr marL="0" marR="0" algn="l">
                        <a:lnSpc>
                          <a:spcPct val="115000"/>
                        </a:lnSpc>
                        <a:spcBef>
                          <a:spcPts val="0"/>
                        </a:spcBef>
                        <a:spcAft>
                          <a:spcPts val="800"/>
                        </a:spcAft>
                      </a:pPr>
                      <a:r>
                        <a:rPr lang="en-US" sz="1400">
                          <a:effectLst/>
                        </a:rPr>
                        <a:t>Scratches, abrasions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786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7133386"/>
                  </a:ext>
                </a:extLst>
              </a:tr>
              <a:tr h="376992">
                <a:tc>
                  <a:txBody>
                    <a:bodyPr/>
                    <a:lstStyle/>
                    <a:p>
                      <a:pPr marL="0" marR="0" algn="l">
                        <a:lnSpc>
                          <a:spcPct val="115000"/>
                        </a:lnSpc>
                        <a:spcBef>
                          <a:spcPts val="0"/>
                        </a:spcBef>
                        <a:spcAft>
                          <a:spcPts val="800"/>
                        </a:spcAft>
                      </a:pPr>
                      <a:r>
                        <a:rPr lang="en-US" sz="1400">
                          <a:effectLst/>
                        </a:rPr>
                        <a:t>Joint, tendon, or muscle inflammation or irritation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36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635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245831"/>
                  </a:ext>
                </a:extLst>
              </a:tr>
              <a:tr h="182264">
                <a:tc>
                  <a:txBody>
                    <a:bodyPr/>
                    <a:lstStyle/>
                    <a:p>
                      <a:pPr marL="0" marR="0" algn="l">
                        <a:lnSpc>
                          <a:spcPct val="115000"/>
                        </a:lnSpc>
                        <a:spcBef>
                          <a:spcPts val="0"/>
                        </a:spcBef>
                        <a:spcAft>
                          <a:spcPts val="800"/>
                        </a:spcAft>
                      </a:pPr>
                      <a:r>
                        <a:rPr lang="en-US" sz="1400">
                          <a:effectLst/>
                        </a:rPr>
                        <a:t>Electrical burn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448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2206029"/>
                  </a:ext>
                </a:extLst>
              </a:tr>
              <a:tr h="182264">
                <a:tc>
                  <a:txBody>
                    <a:bodyPr/>
                    <a:lstStyle/>
                    <a:p>
                      <a:pPr marL="0" marR="0" algn="l">
                        <a:lnSpc>
                          <a:spcPct val="115000"/>
                        </a:lnSpc>
                        <a:spcBef>
                          <a:spcPts val="0"/>
                        </a:spcBef>
                        <a:spcAft>
                          <a:spcPts val="800"/>
                        </a:spcAft>
                      </a:pPr>
                      <a:r>
                        <a:rPr lang="en-US" sz="1400">
                          <a:effectLst/>
                        </a:rPr>
                        <a:t>Burn, chemical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368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0125431"/>
                  </a:ext>
                </a:extLst>
              </a:tr>
              <a:tr h="182264">
                <a:tc>
                  <a:txBody>
                    <a:bodyPr/>
                    <a:lstStyle/>
                    <a:p>
                      <a:pPr marL="0" marR="0" algn="l">
                        <a:lnSpc>
                          <a:spcPct val="115000"/>
                        </a:lnSpc>
                        <a:spcBef>
                          <a:spcPts val="0"/>
                        </a:spcBef>
                        <a:spcAft>
                          <a:spcPts val="800"/>
                        </a:spcAft>
                      </a:pPr>
                      <a:r>
                        <a:rPr lang="en-US" sz="1400">
                          <a:effectLst/>
                        </a:rPr>
                        <a:t>Dermatitis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6261524"/>
                  </a:ext>
                </a:extLst>
              </a:tr>
              <a:tr h="182264">
                <a:tc>
                  <a:txBody>
                    <a:bodyPr/>
                    <a:lstStyle/>
                    <a:p>
                      <a:pPr marL="0" marR="0" algn="l">
                        <a:lnSpc>
                          <a:spcPct val="115000"/>
                        </a:lnSpc>
                        <a:spcBef>
                          <a:spcPts val="0"/>
                        </a:spcBef>
                        <a:spcAft>
                          <a:spcPts val="800"/>
                        </a:spcAft>
                      </a:pPr>
                      <a:r>
                        <a:rPr lang="en-US" sz="1400">
                          <a:effectLst/>
                        </a:rPr>
                        <a:t>Freezing, frostbite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6484010"/>
                  </a:ext>
                </a:extLst>
              </a:tr>
              <a:tr h="182264">
                <a:tc>
                  <a:txBody>
                    <a:bodyPr/>
                    <a:lstStyle/>
                    <a:p>
                      <a:pPr marL="0" marR="0" algn="r">
                        <a:lnSpc>
                          <a:spcPct val="115000"/>
                        </a:lnSpc>
                        <a:spcBef>
                          <a:spcPts val="0"/>
                        </a:spcBef>
                        <a:spcAft>
                          <a:spcPts val="800"/>
                        </a:spcAft>
                      </a:pPr>
                      <a:r>
                        <a:rPr lang="en-US" sz="1400">
                          <a:effectLst/>
                        </a:rPr>
                        <a:t>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12,523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11,497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282,430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6882160"/>
                  </a:ext>
                </a:extLst>
              </a:tr>
            </a:tbl>
          </a:graphicData>
        </a:graphic>
      </p:graphicFrame>
    </p:spTree>
    <p:extLst>
      <p:ext uri="{BB962C8B-B14F-4D97-AF65-F5344CB8AC3E}">
        <p14:creationId xmlns:p14="http://schemas.microsoft.com/office/powerpoint/2010/main" val="544508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76200"/>
            <a:ext cx="12039600" cy="1028700"/>
          </a:xfrm>
        </p:spPr>
        <p:txBody>
          <a:bodyPr>
            <a:normAutofit/>
          </a:bodyPr>
          <a:lstStyle/>
          <a:p>
            <a:r>
              <a:rPr lang="en-US" dirty="0"/>
              <a:t>Leather gloves are the most common type of glove worn during a hand/finger injury</a:t>
            </a:r>
          </a:p>
        </p:txBody>
      </p:sp>
      <p:sp>
        <p:nvSpPr>
          <p:cNvPr id="5" name="Slide Number Placeholder 4"/>
          <p:cNvSpPr>
            <a:spLocks noGrp="1"/>
          </p:cNvSpPr>
          <p:nvPr>
            <p:ph type="sldNum" sz="quarter" idx="11"/>
          </p:nvPr>
        </p:nvSpPr>
        <p:spPr/>
        <p:txBody>
          <a:bodyPr/>
          <a:lstStyle/>
          <a:p>
            <a:fld id="{1363CB0E-D365-46D2-B737-73E90AB431F4}" type="slidenum">
              <a:rPr lang="en-US" smtClean="0"/>
              <a:t>9</a:t>
            </a:fld>
            <a:endParaRPr lang="en-US" dirty="0"/>
          </a:p>
        </p:txBody>
      </p:sp>
      <p:graphicFrame>
        <p:nvGraphicFramePr>
          <p:cNvPr id="2" name="Table 1">
            <a:extLst>
              <a:ext uri="{FF2B5EF4-FFF2-40B4-BE49-F238E27FC236}">
                <a16:creationId xmlns:a16="http://schemas.microsoft.com/office/drawing/2014/main" id="{552565CD-9CCD-4A8B-B391-F48DAB2030D8}"/>
              </a:ext>
            </a:extLst>
          </p:cNvPr>
          <p:cNvGraphicFramePr>
            <a:graphicFrameLocks noGrp="1"/>
          </p:cNvGraphicFramePr>
          <p:nvPr>
            <p:extLst>
              <p:ext uri="{D42A27DB-BD31-4B8C-83A1-F6EECF244321}">
                <p14:modId xmlns:p14="http://schemas.microsoft.com/office/powerpoint/2010/main" val="1215645155"/>
              </p:ext>
            </p:extLst>
          </p:nvPr>
        </p:nvGraphicFramePr>
        <p:xfrm>
          <a:off x="419100" y="1440096"/>
          <a:ext cx="10858499" cy="4363024"/>
        </p:xfrm>
        <a:graphic>
          <a:graphicData uri="http://schemas.openxmlformats.org/drawingml/2006/table">
            <a:tbl>
              <a:tblPr firstRow="1" firstCol="1" bandRow="1">
                <a:tableStyleId>{21E4AEA4-8DFA-4A89-87EB-49C32662AFE0}</a:tableStyleId>
              </a:tblPr>
              <a:tblGrid>
                <a:gridCol w="1249899">
                  <a:extLst>
                    <a:ext uri="{9D8B030D-6E8A-4147-A177-3AD203B41FA5}">
                      <a16:colId xmlns:a16="http://schemas.microsoft.com/office/drawing/2014/main" val="3582609178"/>
                    </a:ext>
                  </a:extLst>
                </a:gridCol>
                <a:gridCol w="921801">
                  <a:extLst>
                    <a:ext uri="{9D8B030D-6E8A-4147-A177-3AD203B41FA5}">
                      <a16:colId xmlns:a16="http://schemas.microsoft.com/office/drawing/2014/main" val="3897829102"/>
                    </a:ext>
                  </a:extLst>
                </a:gridCol>
                <a:gridCol w="544666">
                  <a:extLst>
                    <a:ext uri="{9D8B030D-6E8A-4147-A177-3AD203B41FA5}">
                      <a16:colId xmlns:a16="http://schemas.microsoft.com/office/drawing/2014/main" val="1097836121"/>
                    </a:ext>
                  </a:extLst>
                </a:gridCol>
                <a:gridCol w="767806">
                  <a:extLst>
                    <a:ext uri="{9D8B030D-6E8A-4147-A177-3AD203B41FA5}">
                      <a16:colId xmlns:a16="http://schemas.microsoft.com/office/drawing/2014/main" val="499565941"/>
                    </a:ext>
                  </a:extLst>
                </a:gridCol>
                <a:gridCol w="819591">
                  <a:extLst>
                    <a:ext uri="{9D8B030D-6E8A-4147-A177-3AD203B41FA5}">
                      <a16:colId xmlns:a16="http://schemas.microsoft.com/office/drawing/2014/main" val="254963972"/>
                    </a:ext>
                  </a:extLst>
                </a:gridCol>
                <a:gridCol w="910214">
                  <a:extLst>
                    <a:ext uri="{9D8B030D-6E8A-4147-A177-3AD203B41FA5}">
                      <a16:colId xmlns:a16="http://schemas.microsoft.com/office/drawing/2014/main" val="2427799240"/>
                    </a:ext>
                  </a:extLst>
                </a:gridCol>
                <a:gridCol w="1092456">
                  <a:extLst>
                    <a:ext uri="{9D8B030D-6E8A-4147-A177-3AD203B41FA5}">
                      <a16:colId xmlns:a16="http://schemas.microsoft.com/office/drawing/2014/main" val="3018858093"/>
                    </a:ext>
                  </a:extLst>
                </a:gridCol>
                <a:gridCol w="1274699">
                  <a:extLst>
                    <a:ext uri="{9D8B030D-6E8A-4147-A177-3AD203B41FA5}">
                      <a16:colId xmlns:a16="http://schemas.microsoft.com/office/drawing/2014/main" val="4085423659"/>
                    </a:ext>
                  </a:extLst>
                </a:gridCol>
                <a:gridCol w="1001833">
                  <a:extLst>
                    <a:ext uri="{9D8B030D-6E8A-4147-A177-3AD203B41FA5}">
                      <a16:colId xmlns:a16="http://schemas.microsoft.com/office/drawing/2014/main" val="1476717467"/>
                    </a:ext>
                  </a:extLst>
                </a:gridCol>
                <a:gridCol w="910214">
                  <a:extLst>
                    <a:ext uri="{9D8B030D-6E8A-4147-A177-3AD203B41FA5}">
                      <a16:colId xmlns:a16="http://schemas.microsoft.com/office/drawing/2014/main" val="3309631641"/>
                    </a:ext>
                  </a:extLst>
                </a:gridCol>
                <a:gridCol w="727972">
                  <a:extLst>
                    <a:ext uri="{9D8B030D-6E8A-4147-A177-3AD203B41FA5}">
                      <a16:colId xmlns:a16="http://schemas.microsoft.com/office/drawing/2014/main" val="389225578"/>
                    </a:ext>
                  </a:extLst>
                </a:gridCol>
                <a:gridCol w="637348">
                  <a:extLst>
                    <a:ext uri="{9D8B030D-6E8A-4147-A177-3AD203B41FA5}">
                      <a16:colId xmlns:a16="http://schemas.microsoft.com/office/drawing/2014/main" val="2625234224"/>
                    </a:ext>
                  </a:extLst>
                </a:gridCol>
              </a:tblGrid>
              <a:tr h="272415">
                <a:tc>
                  <a:txBody>
                    <a:bodyPr/>
                    <a:lstStyle/>
                    <a:p>
                      <a:pPr marL="0" marR="0" algn="l">
                        <a:lnSpc>
                          <a:spcPct val="115000"/>
                        </a:lnSpc>
                        <a:spcBef>
                          <a:spcPts val="0"/>
                        </a:spcBef>
                        <a:spcAft>
                          <a:spcPts val="0"/>
                        </a:spcAft>
                      </a:pPr>
                      <a:r>
                        <a:rPr lang="en-US" sz="1600" dirty="0">
                          <a:effectLst/>
                        </a:rPr>
                        <a:t>Nature of Injury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Cut-resistant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Grip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Heavy-duty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Latex / nitrile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Leather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Mechanics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Metacarpal / impact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Rubber / PVC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Welding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Work gloves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Total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6163382"/>
                  </a:ext>
                </a:extLst>
              </a:tr>
              <a:tr h="663575">
                <a:tc>
                  <a:txBody>
                    <a:bodyPr/>
                    <a:lstStyle/>
                    <a:p>
                      <a:pPr marL="0" marR="0" algn="l">
                        <a:lnSpc>
                          <a:spcPct val="115000"/>
                        </a:lnSpc>
                        <a:spcBef>
                          <a:spcPts val="0"/>
                        </a:spcBef>
                        <a:spcAft>
                          <a:spcPts val="1000"/>
                        </a:spcAft>
                      </a:pPr>
                      <a:r>
                        <a:rPr lang="en-US" sz="1600" dirty="0">
                          <a:effectLst/>
                        </a:rPr>
                        <a:t>Cut, laceration, puncture, contusion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81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dirty="0">
                          <a:effectLst/>
                        </a:rPr>
                        <a:t>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150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8808803"/>
                  </a:ext>
                </a:extLst>
              </a:tr>
              <a:tr h="536575">
                <a:tc>
                  <a:txBody>
                    <a:bodyPr/>
                    <a:lstStyle/>
                    <a:p>
                      <a:pPr marL="0" marR="0" algn="l">
                        <a:lnSpc>
                          <a:spcPct val="115000"/>
                        </a:lnSpc>
                        <a:spcBef>
                          <a:spcPts val="0"/>
                        </a:spcBef>
                        <a:spcAft>
                          <a:spcPts val="1000"/>
                        </a:spcAft>
                      </a:pPr>
                      <a:r>
                        <a:rPr lang="en-US" sz="1600" dirty="0">
                          <a:effectLst/>
                        </a:rPr>
                        <a:t>Fracture, chip, crushing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29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5417474"/>
                  </a:ext>
                </a:extLst>
              </a:tr>
              <a:tr h="400050">
                <a:tc>
                  <a:txBody>
                    <a:bodyPr/>
                    <a:lstStyle/>
                    <a:p>
                      <a:pPr marL="0" marR="0" algn="l">
                        <a:lnSpc>
                          <a:spcPct val="115000"/>
                        </a:lnSpc>
                        <a:spcBef>
                          <a:spcPts val="0"/>
                        </a:spcBef>
                        <a:spcAft>
                          <a:spcPts val="1000"/>
                        </a:spcAft>
                      </a:pPr>
                      <a:r>
                        <a:rPr lang="en-US" sz="1600">
                          <a:effectLst/>
                        </a:rPr>
                        <a:t>Burn or scald (heat)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028310"/>
                  </a:ext>
                </a:extLst>
              </a:tr>
              <a:tr h="263525">
                <a:tc>
                  <a:txBody>
                    <a:bodyPr/>
                    <a:lstStyle/>
                    <a:p>
                      <a:pPr marL="0" marR="0" algn="l">
                        <a:lnSpc>
                          <a:spcPct val="115000"/>
                        </a:lnSpc>
                        <a:spcBef>
                          <a:spcPts val="0"/>
                        </a:spcBef>
                        <a:spcAft>
                          <a:spcPts val="1000"/>
                        </a:spcAft>
                      </a:pPr>
                      <a:r>
                        <a:rPr lang="en-US" sz="1600">
                          <a:effectLst/>
                        </a:rPr>
                        <a:t>Amputation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807931"/>
                  </a:ext>
                </a:extLst>
              </a:tr>
              <a:tr h="527050">
                <a:tc>
                  <a:txBody>
                    <a:bodyPr/>
                    <a:lstStyle/>
                    <a:p>
                      <a:pPr marL="0" marR="0" algn="l">
                        <a:lnSpc>
                          <a:spcPct val="115000"/>
                        </a:lnSpc>
                        <a:spcBef>
                          <a:spcPts val="0"/>
                        </a:spcBef>
                        <a:spcAft>
                          <a:spcPts val="1000"/>
                        </a:spcAft>
                      </a:pPr>
                      <a:r>
                        <a:rPr lang="en-US" sz="1600">
                          <a:effectLst/>
                        </a:rPr>
                        <a:t>Other injury or unclassified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4076083"/>
                  </a:ext>
                </a:extLst>
              </a:tr>
              <a:tr h="263525">
                <a:tc>
                  <a:txBody>
                    <a:bodyPr/>
                    <a:lstStyle/>
                    <a:p>
                      <a:pPr marL="0" marR="0" algn="r">
                        <a:lnSpc>
                          <a:spcPct val="115000"/>
                        </a:lnSpc>
                        <a:spcBef>
                          <a:spcPts val="0"/>
                        </a:spcBef>
                        <a:spcAft>
                          <a:spcPts val="1000"/>
                        </a:spcAft>
                      </a:pPr>
                      <a:r>
                        <a:rPr lang="en-US" sz="1600">
                          <a:effectLst/>
                        </a:rPr>
                        <a:t>Total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b="1" dirty="0">
                          <a:effectLst/>
                        </a:rPr>
                        <a:t>11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b="1">
                          <a:effectLst/>
                        </a:rPr>
                        <a:t>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b="1" dirty="0">
                          <a:effectLst/>
                        </a:rPr>
                        <a:t>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b="1" dirty="0">
                          <a:effectLst/>
                        </a:rPr>
                        <a:t>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b="1" dirty="0">
                          <a:effectLst/>
                        </a:rPr>
                        <a:t>90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effectLst/>
                        </a:rPr>
                        <a:t>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b="1" dirty="0">
                          <a:effectLst/>
                        </a:rPr>
                        <a:t>38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effectLst/>
                        </a:rPr>
                        <a:t>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b="1" dirty="0">
                          <a:effectLst/>
                        </a:rPr>
                        <a:t>13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b="1" dirty="0">
                          <a:effectLst/>
                        </a:rPr>
                        <a:t>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600" b="1" dirty="0">
                          <a:effectLst/>
                        </a:rPr>
                        <a:t>192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5809152"/>
                  </a:ext>
                </a:extLst>
              </a:tr>
            </a:tbl>
          </a:graphicData>
        </a:graphic>
      </p:graphicFrame>
    </p:spTree>
    <p:extLst>
      <p:ext uri="{BB962C8B-B14F-4D97-AF65-F5344CB8AC3E}">
        <p14:creationId xmlns:p14="http://schemas.microsoft.com/office/powerpoint/2010/main" val="2610067377"/>
      </p:ext>
    </p:extLst>
  </p:cSld>
  <p:clrMapOvr>
    <a:masterClrMapping/>
  </p:clrMapOvr>
</p:sld>
</file>

<file path=ppt/theme/theme1.xml><?xml version="1.0" encoding="utf-8"?>
<a:theme xmlns:a="http://schemas.openxmlformats.org/drawingml/2006/main" name="Office Theme">
  <a:themeElements>
    <a:clrScheme name="NIOSH Mining">
      <a:dk1>
        <a:sysClr val="windowText" lastClr="000000"/>
      </a:dk1>
      <a:lt1>
        <a:sysClr val="window" lastClr="FFFFFF"/>
      </a:lt1>
      <a:dk2>
        <a:srgbClr val="262665"/>
      </a:dk2>
      <a:lt2>
        <a:srgbClr val="E75525"/>
      </a:lt2>
      <a:accent1>
        <a:srgbClr val="19468D"/>
      </a:accent1>
      <a:accent2>
        <a:srgbClr val="3C637B"/>
      </a:accent2>
      <a:accent3>
        <a:srgbClr val="80A44F"/>
      </a:accent3>
      <a:accent4>
        <a:srgbClr val="B04325"/>
      </a:accent4>
      <a:accent5>
        <a:srgbClr val="E37224"/>
      </a:accent5>
      <a:accent6>
        <a:srgbClr val="3C3B3B"/>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_dlc_DocId xmlns="fe04e334-c804-4871-b86c-4e7e57baecf8">QN5WX52VPMTT-1909030469-42</_dlc_DocId>
    <_dlc_DocIdUrl xmlns="fe04e334-c804-4871-b86c-4e7e57baecf8">
      <Url>https://cdc.sharepoint.com/sites/niosh/DLO/OMSHR/_layouts/15/DocIdRedir.aspx?ID=QN5WX52VPMTT-1909030469-42</Url>
      <Description>QN5WX52VPMTT-1909030469-42</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0A50A0978E71740BC20A72AB42D8A24" ma:contentTypeVersion="52" ma:contentTypeDescription="Create a new document." ma:contentTypeScope="" ma:versionID="e1b4083446baff060fea9064aea414f6">
  <xsd:schema xmlns:xsd="http://www.w3.org/2001/XMLSchema" xmlns:xs="http://www.w3.org/2001/XMLSchema" xmlns:p="http://schemas.microsoft.com/office/2006/metadata/properties" xmlns:ns2="fe04e334-c804-4871-b86c-4e7e57baecf8" xmlns:ns3="ec7ac313-52fe-4daf-99a0-4e9e284c60ba" targetNamespace="http://schemas.microsoft.com/office/2006/metadata/properties" ma:root="true" ma:fieldsID="2456129b2503027463ac372a138778bc" ns2:_="" ns3:_="">
    <xsd:import namespace="fe04e334-c804-4871-b86c-4e7e57baecf8"/>
    <xsd:import namespace="ec7ac313-52fe-4daf-99a0-4e9e284c60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4e334-c804-4871-b86c-4e7e57baecf8"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3"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7ac313-52fe-4daf-99a0-4e9e284c60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3A0EBE-5DC5-48D0-9853-4D5291B46155}">
  <ds:schemaRefs>
    <ds:schemaRef ds:uri="http://schemas.microsoft.com/sharepoint/events"/>
  </ds:schemaRefs>
</ds:datastoreItem>
</file>

<file path=customXml/itemProps2.xml><?xml version="1.0" encoding="utf-8"?>
<ds:datastoreItem xmlns:ds="http://schemas.openxmlformats.org/officeDocument/2006/customXml" ds:itemID="{0FC1FB5B-72DD-42A6-8617-48E8B1D21AB9}">
  <ds:schemaRefs>
    <ds:schemaRef ds:uri="http://schemas.microsoft.com/sharepoint/v3/contenttype/forms"/>
  </ds:schemaRefs>
</ds:datastoreItem>
</file>

<file path=customXml/itemProps3.xml><?xml version="1.0" encoding="utf-8"?>
<ds:datastoreItem xmlns:ds="http://schemas.openxmlformats.org/officeDocument/2006/customXml" ds:itemID="{47E403B0-B7C8-4B7D-B1BE-9AD779811B29}">
  <ds:schemaRefs>
    <ds:schemaRef ds:uri="http://purl.org/dc/terms/"/>
    <ds:schemaRef ds:uri="http://schemas.microsoft.com/office/2006/documentManagement/types"/>
    <ds:schemaRef ds:uri="fe04e334-c804-4871-b86c-4e7e57baecf8"/>
    <ds:schemaRef ds:uri="http://purl.org/dc/elements/1.1/"/>
    <ds:schemaRef ds:uri="http://www.w3.org/XML/1998/namespace"/>
    <ds:schemaRef ds:uri="http://schemas.openxmlformats.org/package/2006/metadata/core-properties"/>
    <ds:schemaRef ds:uri="ec7ac313-52fe-4daf-99a0-4e9e284c60ba"/>
    <ds:schemaRef ds:uri="http://schemas.microsoft.com/office/infopath/2007/PartnerControls"/>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8C8D2DAA-A417-4E8B-9C45-7F41F1778D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04e334-c804-4871-b86c-4e7e57baecf8"/>
    <ds:schemaRef ds:uri="ec7ac313-52fe-4daf-99a0-4e9e284c60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12575</TotalTime>
  <Words>1918</Words>
  <Application>Microsoft Office PowerPoint</Application>
  <PresentationFormat>Widescreen</PresentationFormat>
  <Paragraphs>375</Paragraphs>
  <Slides>15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Franklin Gothic Book</vt:lpstr>
      <vt:lpstr>Franklin Gothic Medium</vt:lpstr>
      <vt:lpstr>Franklin Gothic Medium Cond</vt:lpstr>
      <vt:lpstr>STIX-Regular</vt:lpstr>
      <vt:lpstr>Times New Roman</vt:lpstr>
      <vt:lpstr>Office Theme</vt:lpstr>
      <vt:lpstr>Hand and Finger Injuries in the U.S. Mining Industry, 2011—2017</vt:lpstr>
      <vt:lpstr>Acknowledgements</vt:lpstr>
      <vt:lpstr>Hands and fingers are the most frequently injured body part in mining</vt:lpstr>
      <vt:lpstr>Gloves are commonly used for protecting hands and fingers</vt:lpstr>
      <vt:lpstr>PowerPoint Presentation</vt:lpstr>
      <vt:lpstr>PowerPoint Presentation</vt:lpstr>
      <vt:lpstr>Hands and fingers consistently had the highest rate of injury </vt:lpstr>
      <vt:lpstr>Amputation injuries had the highest median and mean days lost from work</vt:lpstr>
      <vt:lpstr>Leather gloves are the most common type of glove worn during a hand/finger injury</vt:lpstr>
      <vt:lpstr>75% of hand and finger injuries occurred during five work activities</vt:lpstr>
      <vt:lpstr>PowerPoint Presentation</vt:lpstr>
      <vt:lpstr>Sources of injury were similar between work tasks</vt:lpstr>
      <vt:lpstr>While MSHA injury data is not designed to capture PPE- related information, valuable insights are obtained from analyzing the injury data</vt:lpstr>
      <vt:lpstr>The entire research article is available to read</vt:lpstr>
      <vt:lpstr>Thank you!</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Randolph, Robert F. (CDC/NIOSH/PMRD)</dc:creator>
  <cp:lastModifiedBy>Josie Gaskey</cp:lastModifiedBy>
  <cp:revision>258</cp:revision>
  <dcterms:created xsi:type="dcterms:W3CDTF">2018-05-31T19:54:48Z</dcterms:created>
  <dcterms:modified xsi:type="dcterms:W3CDTF">2022-10-05T23:12:53Z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0x01010010A50A0978E71740BC20A72AB42D8A24</vt:lpwstr>
  </property>
  <property fmtid="{D5CDD505-2E9C-101B-9397-08002B2CF9AE}" pid="3" name="_dlc_DocIdItemGuid">
    <vt:lpwstr>a6ddb339-dfb2-48fa-9117-b36d2d8babda</vt:lpwstr>
  </property>
  <property fmtid="{D5CDD505-2E9C-101B-9397-08002B2CF9AE}" pid="4" name="Order">
    <vt:r8>4200</vt:r8>
  </property>
  <property fmtid="{D5CDD505-2E9C-101B-9397-08002B2CF9AE}" pid="5" name="MSIP_Label_7b94a7b8-f06c-4dfe-bdcc-9b548fd58c31_Enabled">
    <vt:lpwstr>true</vt:lpwstr>
  </property>
  <property fmtid="{D5CDD505-2E9C-101B-9397-08002B2CF9AE}" pid="6" name="MSIP_Label_7b94a7b8-f06c-4dfe-bdcc-9b548fd58c31_SetDate">
    <vt:lpwstr>2021-01-11T13:51:44Z</vt:lpwstr>
  </property>
  <property fmtid="{D5CDD505-2E9C-101B-9397-08002B2CF9AE}" pid="7" name="MSIP_Label_7b94a7b8-f06c-4dfe-bdcc-9b548fd58c31_Method">
    <vt:lpwstr>Privileged</vt:lpwstr>
  </property>
  <property fmtid="{D5CDD505-2E9C-101B-9397-08002B2CF9AE}" pid="8" name="MSIP_Label_7b94a7b8-f06c-4dfe-bdcc-9b548fd58c31_Name">
    <vt:lpwstr>7b94a7b8-f06c-4dfe-bdcc-9b548fd58c31</vt:lpwstr>
  </property>
  <property fmtid="{D5CDD505-2E9C-101B-9397-08002B2CF9AE}" pid="9" name="MSIP_Label_7b94a7b8-f06c-4dfe-bdcc-9b548fd58c31_SiteId">
    <vt:lpwstr>9ce70869-60db-44fd-abe8-d2767077fc8f</vt:lpwstr>
  </property>
  <property fmtid="{D5CDD505-2E9C-101B-9397-08002B2CF9AE}" pid="10" name="MSIP_Label_7b94a7b8-f06c-4dfe-bdcc-9b548fd58c31_ActionId">
    <vt:lpwstr>e766a947-0ec0-430f-b809-0f1fb598455c</vt:lpwstr>
  </property>
  <property fmtid="{D5CDD505-2E9C-101B-9397-08002B2CF9AE}" pid="11" name="MSIP_Label_7b94a7b8-f06c-4dfe-bdcc-9b548fd58c31_ContentBits">
    <vt:lpwstr>0</vt:lpwstr>
  </property>
</Properties>
</file>