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9"/>
  </p:notesMasterIdLst>
  <p:handoutMasterIdLst>
    <p:handoutMasterId r:id="rId20"/>
  </p:handoutMasterIdLst>
  <p:sldIdLst>
    <p:sldId id="289" r:id="rId2"/>
    <p:sldId id="313" r:id="rId3"/>
    <p:sldId id="315" r:id="rId4"/>
    <p:sldId id="317" r:id="rId5"/>
    <p:sldId id="318" r:id="rId6"/>
    <p:sldId id="316" r:id="rId7"/>
    <p:sldId id="319" r:id="rId8"/>
    <p:sldId id="320" r:id="rId9"/>
    <p:sldId id="322" r:id="rId10"/>
    <p:sldId id="321" r:id="rId11"/>
    <p:sldId id="323" r:id="rId12"/>
    <p:sldId id="324" r:id="rId13"/>
    <p:sldId id="325" r:id="rId14"/>
    <p:sldId id="326" r:id="rId15"/>
    <p:sldId id="328" r:id="rId16"/>
    <p:sldId id="327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" userDrawn="1">
          <p15:clr>
            <a:srgbClr val="A4A3A4"/>
          </p15:clr>
        </p15:guide>
        <p15:guide id="2" orient="horz" pos="910" userDrawn="1">
          <p15:clr>
            <a:srgbClr val="A4A3A4"/>
          </p15:clr>
        </p15:guide>
        <p15:guide id="3" orient="horz" pos="1136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682" userDrawn="1">
          <p15:clr>
            <a:srgbClr val="A4A3A4"/>
          </p15:clr>
        </p15:guide>
        <p15:guide id="6" pos="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E7E8E8"/>
    <a:srgbClr val="88A69A"/>
    <a:srgbClr val="CDDBD4"/>
    <a:srgbClr val="005941"/>
    <a:srgbClr val="C2DCF1"/>
    <a:srgbClr val="14CCE2"/>
    <a:srgbClr val="77E5F5"/>
    <a:srgbClr val="33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016" autoAdjust="0"/>
  </p:normalViewPr>
  <p:slideViewPr>
    <p:cSldViewPr snapToGrid="0" snapToObjects="1">
      <p:cViewPr varScale="1">
        <p:scale>
          <a:sx n="50" d="100"/>
          <a:sy n="50" d="100"/>
        </p:scale>
        <p:origin x="1014" y="36"/>
      </p:cViewPr>
      <p:guideLst>
        <p:guide orient="horz" pos="220"/>
        <p:guide orient="horz" pos="910"/>
        <p:guide orient="horz" pos="1136"/>
        <p:guide orient="horz" pos="3517"/>
        <p:guide orient="horz" pos="682"/>
        <p:guide pos="9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B8E89-80AE-447B-8108-B947D44ADC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35B7A2-084F-465A-BD99-86EA4D9C04F5}">
      <dgm:prSet/>
      <dgm:spPr/>
      <dgm:t>
        <a:bodyPr/>
        <a:lstStyle/>
        <a:p>
          <a:r>
            <a:rPr lang="en-US" b="1"/>
            <a:t>Research Motivation</a:t>
          </a:r>
          <a:endParaRPr lang="en-US"/>
        </a:p>
      </dgm:t>
    </dgm:pt>
    <dgm:pt modelId="{303A0C5A-3ADC-484B-8FF9-DB89F658E1F0}" type="parTrans" cxnId="{4DF17E29-EFC2-4761-9F4B-81E84366C82B}">
      <dgm:prSet/>
      <dgm:spPr/>
      <dgm:t>
        <a:bodyPr/>
        <a:lstStyle/>
        <a:p>
          <a:endParaRPr lang="en-US"/>
        </a:p>
      </dgm:t>
    </dgm:pt>
    <dgm:pt modelId="{C73FE670-69A5-435A-B6A0-B6A319AA8D21}" type="sibTrans" cxnId="{4DF17E29-EFC2-4761-9F4B-81E84366C82B}">
      <dgm:prSet/>
      <dgm:spPr/>
      <dgm:t>
        <a:bodyPr/>
        <a:lstStyle/>
        <a:p>
          <a:endParaRPr lang="en-US"/>
        </a:p>
      </dgm:t>
    </dgm:pt>
    <dgm:pt modelId="{4E3D75B6-83E3-4FBA-ADDF-28A12D3CBA8B}">
      <dgm:prSet/>
      <dgm:spPr/>
      <dgm:t>
        <a:bodyPr/>
        <a:lstStyle/>
        <a:p>
          <a:r>
            <a:rPr lang="en-US" b="1"/>
            <a:t>Background Pennsy Supply, Thomasville Mine</a:t>
          </a:r>
          <a:endParaRPr lang="en-US"/>
        </a:p>
      </dgm:t>
    </dgm:pt>
    <dgm:pt modelId="{55B5C92E-6185-4C24-A6D6-00BC23F59BBC}" type="parTrans" cxnId="{C6520481-BE4E-4A70-9DC7-FE053C5308AB}">
      <dgm:prSet/>
      <dgm:spPr/>
      <dgm:t>
        <a:bodyPr/>
        <a:lstStyle/>
        <a:p>
          <a:endParaRPr lang="en-US"/>
        </a:p>
      </dgm:t>
    </dgm:pt>
    <dgm:pt modelId="{8AEBE953-975A-495E-A4B5-39EF0DD992DB}" type="sibTrans" cxnId="{C6520481-BE4E-4A70-9DC7-FE053C5308AB}">
      <dgm:prSet/>
      <dgm:spPr/>
      <dgm:t>
        <a:bodyPr/>
        <a:lstStyle/>
        <a:p>
          <a:endParaRPr lang="en-US"/>
        </a:p>
      </dgm:t>
    </dgm:pt>
    <dgm:pt modelId="{ED0FCA0C-A9FE-4E9C-8DB1-E583AA11038D}">
      <dgm:prSet/>
      <dgm:spPr/>
      <dgm:t>
        <a:bodyPr/>
        <a:lstStyle/>
        <a:p>
          <a:r>
            <a:rPr lang="en-US" b="1" dirty="0"/>
            <a:t>Field Monitoring &amp; Data Collection</a:t>
          </a:r>
          <a:endParaRPr lang="en-US" dirty="0"/>
        </a:p>
      </dgm:t>
    </dgm:pt>
    <dgm:pt modelId="{99F81218-6EE2-43A2-AFDC-E3EE1C20C8FC}" type="parTrans" cxnId="{B5B482D9-88BA-41F6-8632-2A61D849425D}">
      <dgm:prSet/>
      <dgm:spPr/>
      <dgm:t>
        <a:bodyPr/>
        <a:lstStyle/>
        <a:p>
          <a:endParaRPr lang="en-US"/>
        </a:p>
      </dgm:t>
    </dgm:pt>
    <dgm:pt modelId="{0C439AA5-318D-4134-9631-FBCBDCC63E12}" type="sibTrans" cxnId="{B5B482D9-88BA-41F6-8632-2A61D849425D}">
      <dgm:prSet/>
      <dgm:spPr/>
      <dgm:t>
        <a:bodyPr/>
        <a:lstStyle/>
        <a:p>
          <a:endParaRPr lang="en-US"/>
        </a:p>
      </dgm:t>
    </dgm:pt>
    <dgm:pt modelId="{3D1749F1-E65A-470F-BF7D-B382F0D626B2}">
      <dgm:prSet/>
      <dgm:spPr/>
      <dgm:t>
        <a:bodyPr/>
        <a:lstStyle/>
        <a:p>
          <a:r>
            <a:rPr lang="en-US" b="1"/>
            <a:t>Data Analysis</a:t>
          </a:r>
          <a:endParaRPr lang="en-US"/>
        </a:p>
      </dgm:t>
    </dgm:pt>
    <dgm:pt modelId="{716994FF-1746-429F-A26B-C938AA04F431}" type="parTrans" cxnId="{2BCDCE68-3E7A-4AFC-8FDC-78C912E12AD6}">
      <dgm:prSet/>
      <dgm:spPr/>
      <dgm:t>
        <a:bodyPr/>
        <a:lstStyle/>
        <a:p>
          <a:endParaRPr lang="en-US"/>
        </a:p>
      </dgm:t>
    </dgm:pt>
    <dgm:pt modelId="{95F880FE-0118-494E-9743-3C26AA3C9575}" type="sibTrans" cxnId="{2BCDCE68-3E7A-4AFC-8FDC-78C912E12AD6}">
      <dgm:prSet/>
      <dgm:spPr/>
      <dgm:t>
        <a:bodyPr/>
        <a:lstStyle/>
        <a:p>
          <a:endParaRPr lang="en-US"/>
        </a:p>
      </dgm:t>
    </dgm:pt>
    <dgm:pt modelId="{7655F7E4-D00E-4F2A-B8AD-E1609FD397DF}">
      <dgm:prSet/>
      <dgm:spPr/>
      <dgm:t>
        <a:bodyPr/>
        <a:lstStyle/>
        <a:p>
          <a:r>
            <a:rPr lang="en-US" b="1" dirty="0"/>
            <a:t>Conclusions</a:t>
          </a:r>
          <a:endParaRPr lang="en-US" dirty="0"/>
        </a:p>
      </dgm:t>
    </dgm:pt>
    <dgm:pt modelId="{5A1D8537-5CD3-4924-87A2-A926155FDEB3}" type="parTrans" cxnId="{E01F6476-5434-4693-B15C-FFCFC180D558}">
      <dgm:prSet/>
      <dgm:spPr/>
      <dgm:t>
        <a:bodyPr/>
        <a:lstStyle/>
        <a:p>
          <a:endParaRPr lang="en-US"/>
        </a:p>
      </dgm:t>
    </dgm:pt>
    <dgm:pt modelId="{0DC10A10-AB08-4221-AC76-AB2318C8F413}" type="sibTrans" cxnId="{E01F6476-5434-4693-B15C-FFCFC180D558}">
      <dgm:prSet/>
      <dgm:spPr/>
      <dgm:t>
        <a:bodyPr/>
        <a:lstStyle/>
        <a:p>
          <a:endParaRPr lang="en-US"/>
        </a:p>
      </dgm:t>
    </dgm:pt>
    <dgm:pt modelId="{F22A4320-CC0B-49FC-B86E-66C799CABC13}" type="pres">
      <dgm:prSet presAssocID="{82EB8E89-80AE-447B-8108-B947D44ADCD2}" presName="root" presStyleCnt="0">
        <dgm:presLayoutVars>
          <dgm:dir/>
          <dgm:resizeHandles val="exact"/>
        </dgm:presLayoutVars>
      </dgm:prSet>
      <dgm:spPr/>
    </dgm:pt>
    <dgm:pt modelId="{C4C12EC1-3D23-44E5-92E0-EF69CEFCCB7B}" type="pres">
      <dgm:prSet presAssocID="{A135B7A2-084F-465A-BD99-86EA4D9C04F5}" presName="compNode" presStyleCnt="0"/>
      <dgm:spPr/>
    </dgm:pt>
    <dgm:pt modelId="{2FABA341-4265-4BD6-8E78-B1BDBF6EBBCD}" type="pres">
      <dgm:prSet presAssocID="{A135B7A2-084F-465A-BD99-86EA4D9C04F5}" presName="bgRect" presStyleLbl="bgShp" presStyleIdx="0" presStyleCnt="5"/>
      <dgm:spPr/>
    </dgm:pt>
    <dgm:pt modelId="{E2688892-6EEA-4723-9B58-789C634316C2}" type="pres">
      <dgm:prSet presAssocID="{A135B7A2-084F-465A-BD99-86EA4D9C04F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63B6473-9FBC-49FD-AB53-AB1CB41CD800}" type="pres">
      <dgm:prSet presAssocID="{A135B7A2-084F-465A-BD99-86EA4D9C04F5}" presName="spaceRect" presStyleCnt="0"/>
      <dgm:spPr/>
    </dgm:pt>
    <dgm:pt modelId="{B60E31D0-F367-44E8-A7E7-62ECE4DC357E}" type="pres">
      <dgm:prSet presAssocID="{A135B7A2-084F-465A-BD99-86EA4D9C04F5}" presName="parTx" presStyleLbl="revTx" presStyleIdx="0" presStyleCnt="5">
        <dgm:presLayoutVars>
          <dgm:chMax val="0"/>
          <dgm:chPref val="0"/>
        </dgm:presLayoutVars>
      </dgm:prSet>
      <dgm:spPr/>
    </dgm:pt>
    <dgm:pt modelId="{8346D41D-3712-4EF0-85CA-6B1F8772B227}" type="pres">
      <dgm:prSet presAssocID="{C73FE670-69A5-435A-B6A0-B6A319AA8D21}" presName="sibTrans" presStyleCnt="0"/>
      <dgm:spPr/>
    </dgm:pt>
    <dgm:pt modelId="{3D5C9A78-1FDF-4410-BC46-318432281D29}" type="pres">
      <dgm:prSet presAssocID="{4E3D75B6-83E3-4FBA-ADDF-28A12D3CBA8B}" presName="compNode" presStyleCnt="0"/>
      <dgm:spPr/>
    </dgm:pt>
    <dgm:pt modelId="{FF515625-EBC3-403B-91EB-FD3838D456CC}" type="pres">
      <dgm:prSet presAssocID="{4E3D75B6-83E3-4FBA-ADDF-28A12D3CBA8B}" presName="bgRect" presStyleLbl="bgShp" presStyleIdx="1" presStyleCnt="5"/>
      <dgm:spPr/>
    </dgm:pt>
    <dgm:pt modelId="{B36D93CB-4302-4BFB-9A4A-D7CA5193751D}" type="pres">
      <dgm:prSet presAssocID="{4E3D75B6-83E3-4FBA-ADDF-28A12D3CBA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FD6FBED-9610-4C18-B3E0-2E8630031503}" type="pres">
      <dgm:prSet presAssocID="{4E3D75B6-83E3-4FBA-ADDF-28A12D3CBA8B}" presName="spaceRect" presStyleCnt="0"/>
      <dgm:spPr/>
    </dgm:pt>
    <dgm:pt modelId="{EA14D1CE-D233-4BAC-8BC1-B8802AAFBA09}" type="pres">
      <dgm:prSet presAssocID="{4E3D75B6-83E3-4FBA-ADDF-28A12D3CBA8B}" presName="parTx" presStyleLbl="revTx" presStyleIdx="1" presStyleCnt="5">
        <dgm:presLayoutVars>
          <dgm:chMax val="0"/>
          <dgm:chPref val="0"/>
        </dgm:presLayoutVars>
      </dgm:prSet>
      <dgm:spPr/>
    </dgm:pt>
    <dgm:pt modelId="{BDA928F5-2445-44DA-B8C5-348D6F571BBA}" type="pres">
      <dgm:prSet presAssocID="{8AEBE953-975A-495E-A4B5-39EF0DD992DB}" presName="sibTrans" presStyleCnt="0"/>
      <dgm:spPr/>
    </dgm:pt>
    <dgm:pt modelId="{BE555410-221F-4E42-B9D8-15AD670EE9E5}" type="pres">
      <dgm:prSet presAssocID="{ED0FCA0C-A9FE-4E9C-8DB1-E583AA11038D}" presName="compNode" presStyleCnt="0"/>
      <dgm:spPr/>
    </dgm:pt>
    <dgm:pt modelId="{A5438491-C3F1-4380-9143-5DBB7CAC7516}" type="pres">
      <dgm:prSet presAssocID="{ED0FCA0C-A9FE-4E9C-8DB1-E583AA11038D}" presName="bgRect" presStyleLbl="bgShp" presStyleIdx="2" presStyleCnt="5"/>
      <dgm:spPr/>
    </dgm:pt>
    <dgm:pt modelId="{24BA1702-E9BB-4F57-9238-B2F931CB2EAC}" type="pres">
      <dgm:prSet presAssocID="{ED0FCA0C-A9FE-4E9C-8DB1-E583AA11038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896C5CB-CD69-4351-91A3-14A256E624F7}" type="pres">
      <dgm:prSet presAssocID="{ED0FCA0C-A9FE-4E9C-8DB1-E583AA11038D}" presName="spaceRect" presStyleCnt="0"/>
      <dgm:spPr/>
    </dgm:pt>
    <dgm:pt modelId="{B8683AFD-E9AD-407D-A041-19A436985A29}" type="pres">
      <dgm:prSet presAssocID="{ED0FCA0C-A9FE-4E9C-8DB1-E583AA11038D}" presName="parTx" presStyleLbl="revTx" presStyleIdx="2" presStyleCnt="5">
        <dgm:presLayoutVars>
          <dgm:chMax val="0"/>
          <dgm:chPref val="0"/>
        </dgm:presLayoutVars>
      </dgm:prSet>
      <dgm:spPr/>
    </dgm:pt>
    <dgm:pt modelId="{91D4A8B6-FAFF-4217-85A7-2EE66436EC4C}" type="pres">
      <dgm:prSet presAssocID="{0C439AA5-318D-4134-9631-FBCBDCC63E12}" presName="sibTrans" presStyleCnt="0"/>
      <dgm:spPr/>
    </dgm:pt>
    <dgm:pt modelId="{2F4E54C6-923A-4F9E-B64C-7206F021CA1A}" type="pres">
      <dgm:prSet presAssocID="{3D1749F1-E65A-470F-BF7D-B382F0D626B2}" presName="compNode" presStyleCnt="0"/>
      <dgm:spPr/>
    </dgm:pt>
    <dgm:pt modelId="{78A68275-3BC7-4B9B-AEBA-05861ED55E85}" type="pres">
      <dgm:prSet presAssocID="{3D1749F1-E65A-470F-BF7D-B382F0D626B2}" presName="bgRect" presStyleLbl="bgShp" presStyleIdx="3" presStyleCnt="5"/>
      <dgm:spPr/>
    </dgm:pt>
    <dgm:pt modelId="{5B035E58-404D-4570-AFCA-D80239AD07EC}" type="pres">
      <dgm:prSet presAssocID="{3D1749F1-E65A-470F-BF7D-B382F0D626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B9A2D5D-40C7-442C-A1AA-932C34AB1A16}" type="pres">
      <dgm:prSet presAssocID="{3D1749F1-E65A-470F-BF7D-B382F0D626B2}" presName="spaceRect" presStyleCnt="0"/>
      <dgm:spPr/>
    </dgm:pt>
    <dgm:pt modelId="{684A72C8-8AA7-4F74-BDA5-31F4A8ACF172}" type="pres">
      <dgm:prSet presAssocID="{3D1749F1-E65A-470F-BF7D-B382F0D626B2}" presName="parTx" presStyleLbl="revTx" presStyleIdx="3" presStyleCnt="5">
        <dgm:presLayoutVars>
          <dgm:chMax val="0"/>
          <dgm:chPref val="0"/>
        </dgm:presLayoutVars>
      </dgm:prSet>
      <dgm:spPr/>
    </dgm:pt>
    <dgm:pt modelId="{B56F77DB-D50E-46A1-B411-7E7251933625}" type="pres">
      <dgm:prSet presAssocID="{95F880FE-0118-494E-9743-3C26AA3C9575}" presName="sibTrans" presStyleCnt="0"/>
      <dgm:spPr/>
    </dgm:pt>
    <dgm:pt modelId="{F02B436D-C25E-4E76-ABC1-F763739E8B93}" type="pres">
      <dgm:prSet presAssocID="{7655F7E4-D00E-4F2A-B8AD-E1609FD397DF}" presName="compNode" presStyleCnt="0"/>
      <dgm:spPr/>
    </dgm:pt>
    <dgm:pt modelId="{33664B0D-FFF2-4920-9ACE-67B27A398AB9}" type="pres">
      <dgm:prSet presAssocID="{7655F7E4-D00E-4F2A-B8AD-E1609FD397DF}" presName="bgRect" presStyleLbl="bgShp" presStyleIdx="4" presStyleCnt="5" custLinFactNeighborX="-987" custLinFactNeighborY="470"/>
      <dgm:spPr/>
    </dgm:pt>
    <dgm:pt modelId="{8084E7BA-7217-4918-9BAC-8B04C66E8D7B}" type="pres">
      <dgm:prSet presAssocID="{7655F7E4-D00E-4F2A-B8AD-E1609FD397D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816EF52-C9FD-4005-9BB6-BE821785E50D}" type="pres">
      <dgm:prSet presAssocID="{7655F7E4-D00E-4F2A-B8AD-E1609FD397DF}" presName="spaceRect" presStyleCnt="0"/>
      <dgm:spPr/>
    </dgm:pt>
    <dgm:pt modelId="{4B10251E-7C0D-42BC-B7EE-8F41196BAB5E}" type="pres">
      <dgm:prSet presAssocID="{7655F7E4-D00E-4F2A-B8AD-E1609FD397D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E08819-B38B-4CEE-8089-874DD5E9A065}" type="presOf" srcId="{7655F7E4-D00E-4F2A-B8AD-E1609FD397DF}" destId="{4B10251E-7C0D-42BC-B7EE-8F41196BAB5E}" srcOrd="0" destOrd="0" presId="urn:microsoft.com/office/officeart/2018/2/layout/IconVerticalSolidList"/>
    <dgm:cxn modelId="{4DF17E29-EFC2-4761-9F4B-81E84366C82B}" srcId="{82EB8E89-80AE-447B-8108-B947D44ADCD2}" destId="{A135B7A2-084F-465A-BD99-86EA4D9C04F5}" srcOrd="0" destOrd="0" parTransId="{303A0C5A-3ADC-484B-8FF9-DB89F658E1F0}" sibTransId="{C73FE670-69A5-435A-B6A0-B6A319AA8D21}"/>
    <dgm:cxn modelId="{1C737B3B-070E-4697-9879-76FCA3F3971E}" type="presOf" srcId="{3D1749F1-E65A-470F-BF7D-B382F0D626B2}" destId="{684A72C8-8AA7-4F74-BDA5-31F4A8ACF172}" srcOrd="0" destOrd="0" presId="urn:microsoft.com/office/officeart/2018/2/layout/IconVerticalSolidList"/>
    <dgm:cxn modelId="{2BCDCE68-3E7A-4AFC-8FDC-78C912E12AD6}" srcId="{82EB8E89-80AE-447B-8108-B947D44ADCD2}" destId="{3D1749F1-E65A-470F-BF7D-B382F0D626B2}" srcOrd="3" destOrd="0" parTransId="{716994FF-1746-429F-A26B-C938AA04F431}" sibTransId="{95F880FE-0118-494E-9743-3C26AA3C9575}"/>
    <dgm:cxn modelId="{B96EE44B-1424-46C9-B29A-23CF167778A1}" type="presOf" srcId="{A135B7A2-084F-465A-BD99-86EA4D9C04F5}" destId="{B60E31D0-F367-44E8-A7E7-62ECE4DC357E}" srcOrd="0" destOrd="0" presId="urn:microsoft.com/office/officeart/2018/2/layout/IconVerticalSolidList"/>
    <dgm:cxn modelId="{4F8E1253-0AD8-4770-9FED-4B39B1116D0E}" type="presOf" srcId="{82EB8E89-80AE-447B-8108-B947D44ADCD2}" destId="{F22A4320-CC0B-49FC-B86E-66C799CABC13}" srcOrd="0" destOrd="0" presId="urn:microsoft.com/office/officeart/2018/2/layout/IconVerticalSolidList"/>
    <dgm:cxn modelId="{E01F6476-5434-4693-B15C-FFCFC180D558}" srcId="{82EB8E89-80AE-447B-8108-B947D44ADCD2}" destId="{7655F7E4-D00E-4F2A-B8AD-E1609FD397DF}" srcOrd="4" destOrd="0" parTransId="{5A1D8537-5CD3-4924-87A2-A926155FDEB3}" sibTransId="{0DC10A10-AB08-4221-AC76-AB2318C8F413}"/>
    <dgm:cxn modelId="{C6520481-BE4E-4A70-9DC7-FE053C5308AB}" srcId="{82EB8E89-80AE-447B-8108-B947D44ADCD2}" destId="{4E3D75B6-83E3-4FBA-ADDF-28A12D3CBA8B}" srcOrd="1" destOrd="0" parTransId="{55B5C92E-6185-4C24-A6D6-00BC23F59BBC}" sibTransId="{8AEBE953-975A-495E-A4B5-39EF0DD992DB}"/>
    <dgm:cxn modelId="{3D66158E-C549-4F4E-8F63-CCF70141CCB0}" type="presOf" srcId="{ED0FCA0C-A9FE-4E9C-8DB1-E583AA11038D}" destId="{B8683AFD-E9AD-407D-A041-19A436985A29}" srcOrd="0" destOrd="0" presId="urn:microsoft.com/office/officeart/2018/2/layout/IconVerticalSolidList"/>
    <dgm:cxn modelId="{B6B03EB2-B9FC-45BB-9F0C-FEBB2216E44E}" type="presOf" srcId="{4E3D75B6-83E3-4FBA-ADDF-28A12D3CBA8B}" destId="{EA14D1CE-D233-4BAC-8BC1-B8802AAFBA09}" srcOrd="0" destOrd="0" presId="urn:microsoft.com/office/officeart/2018/2/layout/IconVerticalSolidList"/>
    <dgm:cxn modelId="{B5B482D9-88BA-41F6-8632-2A61D849425D}" srcId="{82EB8E89-80AE-447B-8108-B947D44ADCD2}" destId="{ED0FCA0C-A9FE-4E9C-8DB1-E583AA11038D}" srcOrd="2" destOrd="0" parTransId="{99F81218-6EE2-43A2-AFDC-E3EE1C20C8FC}" sibTransId="{0C439AA5-318D-4134-9631-FBCBDCC63E12}"/>
    <dgm:cxn modelId="{63F57577-02A8-42D1-9964-4C4D3E4A1E4F}" type="presParOf" srcId="{F22A4320-CC0B-49FC-B86E-66C799CABC13}" destId="{C4C12EC1-3D23-44E5-92E0-EF69CEFCCB7B}" srcOrd="0" destOrd="0" presId="urn:microsoft.com/office/officeart/2018/2/layout/IconVerticalSolidList"/>
    <dgm:cxn modelId="{A4ECD2BF-98AB-4746-88FB-D4C7E99F43EC}" type="presParOf" srcId="{C4C12EC1-3D23-44E5-92E0-EF69CEFCCB7B}" destId="{2FABA341-4265-4BD6-8E78-B1BDBF6EBBCD}" srcOrd="0" destOrd="0" presId="urn:microsoft.com/office/officeart/2018/2/layout/IconVerticalSolidList"/>
    <dgm:cxn modelId="{FD50A515-688E-4445-978B-01D42AF613EC}" type="presParOf" srcId="{C4C12EC1-3D23-44E5-92E0-EF69CEFCCB7B}" destId="{E2688892-6EEA-4723-9B58-789C634316C2}" srcOrd="1" destOrd="0" presId="urn:microsoft.com/office/officeart/2018/2/layout/IconVerticalSolidList"/>
    <dgm:cxn modelId="{D300143C-2F98-44FF-9D4D-842FAA01BC64}" type="presParOf" srcId="{C4C12EC1-3D23-44E5-92E0-EF69CEFCCB7B}" destId="{C63B6473-9FBC-49FD-AB53-AB1CB41CD800}" srcOrd="2" destOrd="0" presId="urn:microsoft.com/office/officeart/2018/2/layout/IconVerticalSolidList"/>
    <dgm:cxn modelId="{5E6A84EB-7474-4085-A931-83EE8E65BE1E}" type="presParOf" srcId="{C4C12EC1-3D23-44E5-92E0-EF69CEFCCB7B}" destId="{B60E31D0-F367-44E8-A7E7-62ECE4DC357E}" srcOrd="3" destOrd="0" presId="urn:microsoft.com/office/officeart/2018/2/layout/IconVerticalSolidList"/>
    <dgm:cxn modelId="{F7D4FA9E-4586-4AD9-BA3C-B77587404BB6}" type="presParOf" srcId="{F22A4320-CC0B-49FC-B86E-66C799CABC13}" destId="{8346D41D-3712-4EF0-85CA-6B1F8772B227}" srcOrd="1" destOrd="0" presId="urn:microsoft.com/office/officeart/2018/2/layout/IconVerticalSolidList"/>
    <dgm:cxn modelId="{C502885A-7083-4511-A280-CD03D70D3A60}" type="presParOf" srcId="{F22A4320-CC0B-49FC-B86E-66C799CABC13}" destId="{3D5C9A78-1FDF-4410-BC46-318432281D29}" srcOrd="2" destOrd="0" presId="urn:microsoft.com/office/officeart/2018/2/layout/IconVerticalSolidList"/>
    <dgm:cxn modelId="{E42C7AC5-CBEA-48AE-A42A-F480CAC807BB}" type="presParOf" srcId="{3D5C9A78-1FDF-4410-BC46-318432281D29}" destId="{FF515625-EBC3-403B-91EB-FD3838D456CC}" srcOrd="0" destOrd="0" presId="urn:microsoft.com/office/officeart/2018/2/layout/IconVerticalSolidList"/>
    <dgm:cxn modelId="{E33EF2DE-8E17-4344-8B63-ACC3A5B524E1}" type="presParOf" srcId="{3D5C9A78-1FDF-4410-BC46-318432281D29}" destId="{B36D93CB-4302-4BFB-9A4A-D7CA5193751D}" srcOrd="1" destOrd="0" presId="urn:microsoft.com/office/officeart/2018/2/layout/IconVerticalSolidList"/>
    <dgm:cxn modelId="{7E485493-5410-42A0-9618-0CDEB5F30360}" type="presParOf" srcId="{3D5C9A78-1FDF-4410-BC46-318432281D29}" destId="{FFD6FBED-9610-4C18-B3E0-2E8630031503}" srcOrd="2" destOrd="0" presId="urn:microsoft.com/office/officeart/2018/2/layout/IconVerticalSolidList"/>
    <dgm:cxn modelId="{F37ABFCF-9ED1-4ECC-B282-F010ABC0ABF6}" type="presParOf" srcId="{3D5C9A78-1FDF-4410-BC46-318432281D29}" destId="{EA14D1CE-D233-4BAC-8BC1-B8802AAFBA09}" srcOrd="3" destOrd="0" presId="urn:microsoft.com/office/officeart/2018/2/layout/IconVerticalSolidList"/>
    <dgm:cxn modelId="{D9A891DE-812F-41DF-BAA7-413037077B83}" type="presParOf" srcId="{F22A4320-CC0B-49FC-B86E-66C799CABC13}" destId="{BDA928F5-2445-44DA-B8C5-348D6F571BBA}" srcOrd="3" destOrd="0" presId="urn:microsoft.com/office/officeart/2018/2/layout/IconVerticalSolidList"/>
    <dgm:cxn modelId="{CC074C03-2813-4BF1-AD93-12847F727950}" type="presParOf" srcId="{F22A4320-CC0B-49FC-B86E-66C799CABC13}" destId="{BE555410-221F-4E42-B9D8-15AD670EE9E5}" srcOrd="4" destOrd="0" presId="urn:microsoft.com/office/officeart/2018/2/layout/IconVerticalSolidList"/>
    <dgm:cxn modelId="{3F163EC1-6A28-4A51-BC2A-ED785909B75B}" type="presParOf" srcId="{BE555410-221F-4E42-B9D8-15AD670EE9E5}" destId="{A5438491-C3F1-4380-9143-5DBB7CAC7516}" srcOrd="0" destOrd="0" presId="urn:microsoft.com/office/officeart/2018/2/layout/IconVerticalSolidList"/>
    <dgm:cxn modelId="{535903DC-0D0B-47FA-80AB-287545C45AC4}" type="presParOf" srcId="{BE555410-221F-4E42-B9D8-15AD670EE9E5}" destId="{24BA1702-E9BB-4F57-9238-B2F931CB2EAC}" srcOrd="1" destOrd="0" presId="urn:microsoft.com/office/officeart/2018/2/layout/IconVerticalSolidList"/>
    <dgm:cxn modelId="{19E7C10A-7817-4716-8308-55112A4699FD}" type="presParOf" srcId="{BE555410-221F-4E42-B9D8-15AD670EE9E5}" destId="{1896C5CB-CD69-4351-91A3-14A256E624F7}" srcOrd="2" destOrd="0" presId="urn:microsoft.com/office/officeart/2018/2/layout/IconVerticalSolidList"/>
    <dgm:cxn modelId="{F89AD2D6-0B5D-48FA-B355-30CA0628BB63}" type="presParOf" srcId="{BE555410-221F-4E42-B9D8-15AD670EE9E5}" destId="{B8683AFD-E9AD-407D-A041-19A436985A29}" srcOrd="3" destOrd="0" presId="urn:microsoft.com/office/officeart/2018/2/layout/IconVerticalSolidList"/>
    <dgm:cxn modelId="{7A8260AC-3D20-4ECA-AAA6-C114C02B3547}" type="presParOf" srcId="{F22A4320-CC0B-49FC-B86E-66C799CABC13}" destId="{91D4A8B6-FAFF-4217-85A7-2EE66436EC4C}" srcOrd="5" destOrd="0" presId="urn:microsoft.com/office/officeart/2018/2/layout/IconVerticalSolidList"/>
    <dgm:cxn modelId="{1C86896F-FCCA-4258-A15A-305A9C3B1679}" type="presParOf" srcId="{F22A4320-CC0B-49FC-B86E-66C799CABC13}" destId="{2F4E54C6-923A-4F9E-B64C-7206F021CA1A}" srcOrd="6" destOrd="0" presId="urn:microsoft.com/office/officeart/2018/2/layout/IconVerticalSolidList"/>
    <dgm:cxn modelId="{AE39CF06-DB36-4ABC-BA0A-4F3ED643B334}" type="presParOf" srcId="{2F4E54C6-923A-4F9E-B64C-7206F021CA1A}" destId="{78A68275-3BC7-4B9B-AEBA-05861ED55E85}" srcOrd="0" destOrd="0" presId="urn:microsoft.com/office/officeart/2018/2/layout/IconVerticalSolidList"/>
    <dgm:cxn modelId="{D9F86DB0-6B0D-4661-8478-030E1910ADF8}" type="presParOf" srcId="{2F4E54C6-923A-4F9E-B64C-7206F021CA1A}" destId="{5B035E58-404D-4570-AFCA-D80239AD07EC}" srcOrd="1" destOrd="0" presId="urn:microsoft.com/office/officeart/2018/2/layout/IconVerticalSolidList"/>
    <dgm:cxn modelId="{34A30FF2-963E-4683-9162-4F6691F271F6}" type="presParOf" srcId="{2F4E54C6-923A-4F9E-B64C-7206F021CA1A}" destId="{BB9A2D5D-40C7-442C-A1AA-932C34AB1A16}" srcOrd="2" destOrd="0" presId="urn:microsoft.com/office/officeart/2018/2/layout/IconVerticalSolidList"/>
    <dgm:cxn modelId="{A5D495BB-5BD8-44A4-ACBE-646FFE327DF6}" type="presParOf" srcId="{2F4E54C6-923A-4F9E-B64C-7206F021CA1A}" destId="{684A72C8-8AA7-4F74-BDA5-31F4A8ACF172}" srcOrd="3" destOrd="0" presId="urn:microsoft.com/office/officeart/2018/2/layout/IconVerticalSolidList"/>
    <dgm:cxn modelId="{F2210A86-21A1-4A80-A8E8-97B340CADBC7}" type="presParOf" srcId="{F22A4320-CC0B-49FC-B86E-66C799CABC13}" destId="{B56F77DB-D50E-46A1-B411-7E7251933625}" srcOrd="7" destOrd="0" presId="urn:microsoft.com/office/officeart/2018/2/layout/IconVerticalSolidList"/>
    <dgm:cxn modelId="{5A0A5802-10B5-40A4-BD48-BB863C2195F4}" type="presParOf" srcId="{F22A4320-CC0B-49FC-B86E-66C799CABC13}" destId="{F02B436D-C25E-4E76-ABC1-F763739E8B93}" srcOrd="8" destOrd="0" presId="urn:microsoft.com/office/officeart/2018/2/layout/IconVerticalSolidList"/>
    <dgm:cxn modelId="{D6F8C62D-EED8-4F41-84B2-F2CE99926D1C}" type="presParOf" srcId="{F02B436D-C25E-4E76-ABC1-F763739E8B93}" destId="{33664B0D-FFF2-4920-9ACE-67B27A398AB9}" srcOrd="0" destOrd="0" presId="urn:microsoft.com/office/officeart/2018/2/layout/IconVerticalSolidList"/>
    <dgm:cxn modelId="{5B01A80A-7BC8-46A6-9183-D17300450925}" type="presParOf" srcId="{F02B436D-C25E-4E76-ABC1-F763739E8B93}" destId="{8084E7BA-7217-4918-9BAC-8B04C66E8D7B}" srcOrd="1" destOrd="0" presId="urn:microsoft.com/office/officeart/2018/2/layout/IconVerticalSolidList"/>
    <dgm:cxn modelId="{9BAA91BA-0542-404A-8F9B-406470355709}" type="presParOf" srcId="{F02B436D-C25E-4E76-ABC1-F763739E8B93}" destId="{A816EF52-C9FD-4005-9BB6-BE821785E50D}" srcOrd="2" destOrd="0" presId="urn:microsoft.com/office/officeart/2018/2/layout/IconVerticalSolidList"/>
    <dgm:cxn modelId="{BCBAF53E-027A-4A4F-87EB-EDC344ACC993}" type="presParOf" srcId="{F02B436D-C25E-4E76-ABC1-F763739E8B93}" destId="{4B10251E-7C0D-42BC-B7EE-8F41196BAB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A341-4265-4BD6-8E78-B1BDBF6EBBCD}">
      <dsp:nvSpPr>
        <dsp:cNvPr id="0" name=""/>
        <dsp:cNvSpPr/>
      </dsp:nvSpPr>
      <dsp:spPr>
        <a:xfrm>
          <a:off x="0" y="2820"/>
          <a:ext cx="10293069" cy="600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88892-6EEA-4723-9B58-789C634316C2}">
      <dsp:nvSpPr>
        <dsp:cNvPr id="0" name=""/>
        <dsp:cNvSpPr/>
      </dsp:nvSpPr>
      <dsp:spPr>
        <a:xfrm>
          <a:off x="181718" y="137982"/>
          <a:ext cx="330397" cy="3303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31D0-F367-44E8-A7E7-62ECE4DC357E}">
      <dsp:nvSpPr>
        <dsp:cNvPr id="0" name=""/>
        <dsp:cNvSpPr/>
      </dsp:nvSpPr>
      <dsp:spPr>
        <a:xfrm>
          <a:off x="693834" y="2820"/>
          <a:ext cx="9599234" cy="60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6" tIns="63576" rIns="63576" bIns="635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Research Motivation</a:t>
          </a:r>
          <a:endParaRPr lang="en-US" sz="1900" kern="1200"/>
        </a:p>
      </dsp:txBody>
      <dsp:txXfrm>
        <a:off x="693834" y="2820"/>
        <a:ext cx="9599234" cy="600722"/>
      </dsp:txXfrm>
    </dsp:sp>
    <dsp:sp modelId="{FF515625-EBC3-403B-91EB-FD3838D456CC}">
      <dsp:nvSpPr>
        <dsp:cNvPr id="0" name=""/>
        <dsp:cNvSpPr/>
      </dsp:nvSpPr>
      <dsp:spPr>
        <a:xfrm>
          <a:off x="0" y="753723"/>
          <a:ext cx="10293069" cy="600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D93CB-4302-4BFB-9A4A-D7CA5193751D}">
      <dsp:nvSpPr>
        <dsp:cNvPr id="0" name=""/>
        <dsp:cNvSpPr/>
      </dsp:nvSpPr>
      <dsp:spPr>
        <a:xfrm>
          <a:off x="181718" y="888885"/>
          <a:ext cx="330397" cy="330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4D1CE-D233-4BAC-8BC1-B8802AAFBA09}">
      <dsp:nvSpPr>
        <dsp:cNvPr id="0" name=""/>
        <dsp:cNvSpPr/>
      </dsp:nvSpPr>
      <dsp:spPr>
        <a:xfrm>
          <a:off x="693834" y="753723"/>
          <a:ext cx="9599234" cy="60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6" tIns="63576" rIns="63576" bIns="635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Background Pennsy Supply, Thomasville Mine</a:t>
          </a:r>
          <a:endParaRPr lang="en-US" sz="1900" kern="1200"/>
        </a:p>
      </dsp:txBody>
      <dsp:txXfrm>
        <a:off x="693834" y="753723"/>
        <a:ext cx="9599234" cy="600722"/>
      </dsp:txXfrm>
    </dsp:sp>
    <dsp:sp modelId="{A5438491-C3F1-4380-9143-5DBB7CAC7516}">
      <dsp:nvSpPr>
        <dsp:cNvPr id="0" name=""/>
        <dsp:cNvSpPr/>
      </dsp:nvSpPr>
      <dsp:spPr>
        <a:xfrm>
          <a:off x="0" y="1504626"/>
          <a:ext cx="10293069" cy="600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A1702-E9BB-4F57-9238-B2F931CB2EAC}">
      <dsp:nvSpPr>
        <dsp:cNvPr id="0" name=""/>
        <dsp:cNvSpPr/>
      </dsp:nvSpPr>
      <dsp:spPr>
        <a:xfrm>
          <a:off x="181718" y="1639788"/>
          <a:ext cx="330397" cy="3303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83AFD-E9AD-407D-A041-19A436985A29}">
      <dsp:nvSpPr>
        <dsp:cNvPr id="0" name=""/>
        <dsp:cNvSpPr/>
      </dsp:nvSpPr>
      <dsp:spPr>
        <a:xfrm>
          <a:off x="693834" y="1504626"/>
          <a:ext cx="9599234" cy="60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6" tIns="63576" rIns="63576" bIns="635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Field Monitoring &amp; Data Collection</a:t>
          </a:r>
          <a:endParaRPr lang="en-US" sz="1900" kern="1200" dirty="0"/>
        </a:p>
      </dsp:txBody>
      <dsp:txXfrm>
        <a:off x="693834" y="1504626"/>
        <a:ext cx="9599234" cy="600722"/>
      </dsp:txXfrm>
    </dsp:sp>
    <dsp:sp modelId="{78A68275-3BC7-4B9B-AEBA-05861ED55E85}">
      <dsp:nvSpPr>
        <dsp:cNvPr id="0" name=""/>
        <dsp:cNvSpPr/>
      </dsp:nvSpPr>
      <dsp:spPr>
        <a:xfrm>
          <a:off x="0" y="2255529"/>
          <a:ext cx="10293069" cy="600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35E58-404D-4570-AFCA-D80239AD07EC}">
      <dsp:nvSpPr>
        <dsp:cNvPr id="0" name=""/>
        <dsp:cNvSpPr/>
      </dsp:nvSpPr>
      <dsp:spPr>
        <a:xfrm>
          <a:off x="181718" y="2390691"/>
          <a:ext cx="330397" cy="3303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A72C8-8AA7-4F74-BDA5-31F4A8ACF172}">
      <dsp:nvSpPr>
        <dsp:cNvPr id="0" name=""/>
        <dsp:cNvSpPr/>
      </dsp:nvSpPr>
      <dsp:spPr>
        <a:xfrm>
          <a:off x="693834" y="2255529"/>
          <a:ext cx="9599234" cy="60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6" tIns="63576" rIns="63576" bIns="635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Data Analysis</a:t>
          </a:r>
          <a:endParaRPr lang="en-US" sz="1900" kern="1200"/>
        </a:p>
      </dsp:txBody>
      <dsp:txXfrm>
        <a:off x="693834" y="2255529"/>
        <a:ext cx="9599234" cy="600722"/>
      </dsp:txXfrm>
    </dsp:sp>
    <dsp:sp modelId="{33664B0D-FFF2-4920-9ACE-67B27A398AB9}">
      <dsp:nvSpPr>
        <dsp:cNvPr id="0" name=""/>
        <dsp:cNvSpPr/>
      </dsp:nvSpPr>
      <dsp:spPr>
        <a:xfrm>
          <a:off x="0" y="3009252"/>
          <a:ext cx="10293069" cy="600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4E7BA-7217-4918-9BAC-8B04C66E8D7B}">
      <dsp:nvSpPr>
        <dsp:cNvPr id="0" name=""/>
        <dsp:cNvSpPr/>
      </dsp:nvSpPr>
      <dsp:spPr>
        <a:xfrm>
          <a:off x="181718" y="3141594"/>
          <a:ext cx="330397" cy="3303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0251E-7C0D-42BC-B7EE-8F41196BAB5E}">
      <dsp:nvSpPr>
        <dsp:cNvPr id="0" name=""/>
        <dsp:cNvSpPr/>
      </dsp:nvSpPr>
      <dsp:spPr>
        <a:xfrm>
          <a:off x="693834" y="3006432"/>
          <a:ext cx="9599234" cy="60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6" tIns="63576" rIns="63576" bIns="635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Conclusions</a:t>
          </a:r>
          <a:endParaRPr lang="en-US" sz="1900" kern="1200" dirty="0"/>
        </a:p>
      </dsp:txBody>
      <dsp:txXfrm>
        <a:off x="693834" y="3006432"/>
        <a:ext cx="9599234" cy="60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FC27-4167-4DD8-8BB5-E2DE500CBF9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A98E-437A-4638-926F-D6CE8DD5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1E0F-5011-4623-97D9-D6B5010E243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208C-7044-4398-AD01-BA050BD7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2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208C-7044-4398-AD01-BA050BD76B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 - C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400" y="1388346"/>
            <a:ext cx="9647483" cy="1241028"/>
          </a:xfrm>
        </p:spPr>
        <p:txBody>
          <a:bodyPr anchor="b" anchorCtr="0">
            <a:noAutofit/>
          </a:bodyPr>
          <a:lstStyle>
            <a:lvl1pPr>
              <a:lnSpc>
                <a:spcPct val="104000"/>
              </a:lnSpc>
              <a:defRPr sz="3700" b="0" cap="none" baseline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399" y="2719632"/>
            <a:ext cx="9647484" cy="360000"/>
          </a:xfrm>
        </p:spPr>
        <p:txBody>
          <a:bodyPr>
            <a:noAutofit/>
          </a:bodyPr>
          <a:lstStyle>
            <a:lvl1pPr marL="0" indent="0" algn="l">
              <a:lnSpc>
                <a:spcPct val="104000"/>
              </a:lnSpc>
              <a:spcAft>
                <a:spcPts val="0"/>
              </a:spcAft>
              <a:buNone/>
              <a:defRPr sz="2200" b="0" baseline="0">
                <a:solidFill>
                  <a:schemeClr val="tx2"/>
                </a:solidFill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526400" y="3340408"/>
            <a:ext cx="4574400" cy="2527200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599484" y="3340408"/>
            <a:ext cx="4574400" cy="2527200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1526399" y="403786"/>
            <a:ext cx="797282" cy="799200"/>
            <a:chOff x="0" y="0"/>
            <a:chExt cx="1056005" cy="1058545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1056005" cy="105854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27557" y="25052"/>
              <a:ext cx="1005205" cy="1007745"/>
            </a:xfrm>
            <a:prstGeom prst="rect">
              <a:avLst/>
            </a:prstGeom>
            <a:solidFill>
              <a:srgbClr val="041E4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72859" y="270562"/>
              <a:ext cx="219710" cy="417195"/>
            </a:xfrm>
            <a:custGeom>
              <a:avLst/>
              <a:gdLst>
                <a:gd name="T0" fmla="*/ 694 w 694"/>
                <a:gd name="T1" fmla="*/ 813 h 1316"/>
                <a:gd name="T2" fmla="*/ 694 w 694"/>
                <a:gd name="T3" fmla="*/ 969 h 1316"/>
                <a:gd name="T4" fmla="*/ 694 w 694"/>
                <a:gd name="T5" fmla="*/ 1149 h 1316"/>
                <a:gd name="T6" fmla="*/ 692 w 694"/>
                <a:gd name="T7" fmla="*/ 1198 h 1316"/>
                <a:gd name="T8" fmla="*/ 662 w 694"/>
                <a:gd name="T9" fmla="*/ 1260 h 1316"/>
                <a:gd name="T10" fmla="*/ 604 w 694"/>
                <a:gd name="T11" fmla="*/ 1305 h 1316"/>
                <a:gd name="T12" fmla="*/ 142 w 694"/>
                <a:gd name="T13" fmla="*/ 1316 h 1316"/>
                <a:gd name="T14" fmla="*/ 69 w 694"/>
                <a:gd name="T15" fmla="*/ 1293 h 1316"/>
                <a:gd name="T16" fmla="*/ 19 w 694"/>
                <a:gd name="T17" fmla="*/ 1241 h 1316"/>
                <a:gd name="T18" fmla="*/ 0 w 694"/>
                <a:gd name="T19" fmla="*/ 1178 h 1316"/>
                <a:gd name="T20" fmla="*/ 0 w 694"/>
                <a:gd name="T21" fmla="*/ 1125 h 1316"/>
                <a:gd name="T22" fmla="*/ 0 w 694"/>
                <a:gd name="T23" fmla="*/ 1020 h 1316"/>
                <a:gd name="T24" fmla="*/ 0 w 694"/>
                <a:gd name="T25" fmla="*/ 877 h 1316"/>
                <a:gd name="T26" fmla="*/ 0 w 694"/>
                <a:gd name="T27" fmla="*/ 218 h 1316"/>
                <a:gd name="T28" fmla="*/ 0 w 694"/>
                <a:gd name="T29" fmla="*/ 146 h 1316"/>
                <a:gd name="T30" fmla="*/ 10 w 694"/>
                <a:gd name="T31" fmla="*/ 94 h 1316"/>
                <a:gd name="T32" fmla="*/ 51 w 694"/>
                <a:gd name="T33" fmla="*/ 36 h 1316"/>
                <a:gd name="T34" fmla="*/ 116 w 694"/>
                <a:gd name="T35" fmla="*/ 2 h 1316"/>
                <a:gd name="T36" fmla="*/ 578 w 694"/>
                <a:gd name="T37" fmla="*/ 2 h 1316"/>
                <a:gd name="T38" fmla="*/ 644 w 694"/>
                <a:gd name="T39" fmla="*/ 36 h 1316"/>
                <a:gd name="T40" fmla="*/ 685 w 694"/>
                <a:gd name="T41" fmla="*/ 94 h 1316"/>
                <a:gd name="T42" fmla="*/ 694 w 694"/>
                <a:gd name="T43" fmla="*/ 146 h 1316"/>
                <a:gd name="T44" fmla="*/ 694 w 694"/>
                <a:gd name="T45" fmla="*/ 221 h 1316"/>
                <a:gd name="T46" fmla="*/ 694 w 694"/>
                <a:gd name="T47" fmla="*/ 444 h 1316"/>
                <a:gd name="T48" fmla="*/ 694 w 694"/>
                <a:gd name="T49" fmla="*/ 611 h 1316"/>
                <a:gd name="T50" fmla="*/ 385 w 694"/>
                <a:gd name="T51" fmla="*/ 597 h 1316"/>
                <a:gd name="T52" fmla="*/ 385 w 694"/>
                <a:gd name="T53" fmla="*/ 430 h 1316"/>
                <a:gd name="T54" fmla="*/ 385 w 694"/>
                <a:gd name="T55" fmla="*/ 210 h 1316"/>
                <a:gd name="T56" fmla="*/ 385 w 694"/>
                <a:gd name="T57" fmla="*/ 110 h 1316"/>
                <a:gd name="T58" fmla="*/ 368 w 694"/>
                <a:gd name="T59" fmla="*/ 83 h 1316"/>
                <a:gd name="T60" fmla="*/ 339 w 694"/>
                <a:gd name="T61" fmla="*/ 79 h 1316"/>
                <a:gd name="T62" fmla="*/ 313 w 694"/>
                <a:gd name="T63" fmla="*/ 99 h 1316"/>
                <a:gd name="T64" fmla="*/ 310 w 694"/>
                <a:gd name="T65" fmla="*/ 128 h 1316"/>
                <a:gd name="T66" fmla="*/ 310 w 694"/>
                <a:gd name="T67" fmla="*/ 286 h 1316"/>
                <a:gd name="T68" fmla="*/ 310 w 694"/>
                <a:gd name="T69" fmla="*/ 435 h 1316"/>
                <a:gd name="T70" fmla="*/ 310 w 694"/>
                <a:gd name="T71" fmla="*/ 662 h 1316"/>
                <a:gd name="T72" fmla="*/ 310 w 694"/>
                <a:gd name="T73" fmla="*/ 834 h 1316"/>
                <a:gd name="T74" fmla="*/ 310 w 694"/>
                <a:gd name="T75" fmla="*/ 1038 h 1316"/>
                <a:gd name="T76" fmla="*/ 310 w 694"/>
                <a:gd name="T77" fmla="*/ 1219 h 1316"/>
                <a:gd name="T78" fmla="*/ 327 w 694"/>
                <a:gd name="T79" fmla="*/ 1252 h 1316"/>
                <a:gd name="T80" fmla="*/ 361 w 694"/>
                <a:gd name="T81" fmla="*/ 1257 h 1316"/>
                <a:gd name="T82" fmla="*/ 383 w 694"/>
                <a:gd name="T83" fmla="*/ 1234 h 1316"/>
                <a:gd name="T84" fmla="*/ 694 w 694"/>
                <a:gd name="T85" fmla="*/ 70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1316">
                  <a:moveTo>
                    <a:pt x="694" y="700"/>
                  </a:moveTo>
                  <a:lnTo>
                    <a:pt x="694" y="756"/>
                  </a:lnTo>
                  <a:lnTo>
                    <a:pt x="694" y="813"/>
                  </a:lnTo>
                  <a:lnTo>
                    <a:pt x="694" y="868"/>
                  </a:lnTo>
                  <a:lnTo>
                    <a:pt x="694" y="919"/>
                  </a:lnTo>
                  <a:lnTo>
                    <a:pt x="694" y="969"/>
                  </a:lnTo>
                  <a:lnTo>
                    <a:pt x="694" y="1015"/>
                  </a:lnTo>
                  <a:lnTo>
                    <a:pt x="694" y="1123"/>
                  </a:lnTo>
                  <a:lnTo>
                    <a:pt x="694" y="1149"/>
                  </a:lnTo>
                  <a:lnTo>
                    <a:pt x="694" y="1166"/>
                  </a:lnTo>
                  <a:lnTo>
                    <a:pt x="694" y="1178"/>
                  </a:lnTo>
                  <a:lnTo>
                    <a:pt x="692" y="1198"/>
                  </a:lnTo>
                  <a:lnTo>
                    <a:pt x="686" y="1219"/>
                  </a:lnTo>
                  <a:lnTo>
                    <a:pt x="675" y="1241"/>
                  </a:lnTo>
                  <a:lnTo>
                    <a:pt x="662" y="1260"/>
                  </a:lnTo>
                  <a:lnTo>
                    <a:pt x="645" y="1278"/>
                  </a:lnTo>
                  <a:lnTo>
                    <a:pt x="625" y="1293"/>
                  </a:lnTo>
                  <a:lnTo>
                    <a:pt x="604" y="1305"/>
                  </a:lnTo>
                  <a:lnTo>
                    <a:pt x="579" y="1314"/>
                  </a:lnTo>
                  <a:lnTo>
                    <a:pt x="552" y="1316"/>
                  </a:lnTo>
                  <a:lnTo>
                    <a:pt x="142" y="1316"/>
                  </a:lnTo>
                  <a:lnTo>
                    <a:pt x="115" y="1314"/>
                  </a:lnTo>
                  <a:lnTo>
                    <a:pt x="91" y="1305"/>
                  </a:lnTo>
                  <a:lnTo>
                    <a:pt x="69" y="1293"/>
                  </a:lnTo>
                  <a:lnTo>
                    <a:pt x="50" y="1278"/>
                  </a:lnTo>
                  <a:lnTo>
                    <a:pt x="32" y="1260"/>
                  </a:lnTo>
                  <a:lnTo>
                    <a:pt x="19" y="1241"/>
                  </a:lnTo>
                  <a:lnTo>
                    <a:pt x="9" y="1219"/>
                  </a:lnTo>
                  <a:lnTo>
                    <a:pt x="2" y="1198"/>
                  </a:lnTo>
                  <a:lnTo>
                    <a:pt x="0" y="1178"/>
                  </a:lnTo>
                  <a:lnTo>
                    <a:pt x="0" y="1167"/>
                  </a:lnTo>
                  <a:lnTo>
                    <a:pt x="0" y="1150"/>
                  </a:lnTo>
                  <a:lnTo>
                    <a:pt x="0" y="1125"/>
                  </a:lnTo>
                  <a:lnTo>
                    <a:pt x="0" y="1095"/>
                  </a:lnTo>
                  <a:lnTo>
                    <a:pt x="0" y="1060"/>
                  </a:lnTo>
                  <a:lnTo>
                    <a:pt x="0" y="1020"/>
                  </a:lnTo>
                  <a:lnTo>
                    <a:pt x="0" y="976"/>
                  </a:lnTo>
                  <a:lnTo>
                    <a:pt x="0" y="928"/>
                  </a:lnTo>
                  <a:lnTo>
                    <a:pt x="0" y="877"/>
                  </a:lnTo>
                  <a:lnTo>
                    <a:pt x="0" y="294"/>
                  </a:lnTo>
                  <a:lnTo>
                    <a:pt x="0" y="253"/>
                  </a:lnTo>
                  <a:lnTo>
                    <a:pt x="0" y="218"/>
                  </a:lnTo>
                  <a:lnTo>
                    <a:pt x="0" y="18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35"/>
                  </a:lnTo>
                  <a:lnTo>
                    <a:pt x="2" y="114"/>
                  </a:lnTo>
                  <a:lnTo>
                    <a:pt x="10" y="94"/>
                  </a:lnTo>
                  <a:lnTo>
                    <a:pt x="20" y="73"/>
                  </a:lnTo>
                  <a:lnTo>
                    <a:pt x="33" y="54"/>
                  </a:lnTo>
                  <a:lnTo>
                    <a:pt x="51" y="36"/>
                  </a:lnTo>
                  <a:lnTo>
                    <a:pt x="70" y="21"/>
                  </a:lnTo>
                  <a:lnTo>
                    <a:pt x="93" y="9"/>
                  </a:lnTo>
                  <a:lnTo>
                    <a:pt x="116" y="2"/>
                  </a:lnTo>
                  <a:lnTo>
                    <a:pt x="142" y="0"/>
                  </a:lnTo>
                  <a:lnTo>
                    <a:pt x="552" y="0"/>
                  </a:lnTo>
                  <a:lnTo>
                    <a:pt x="578" y="2"/>
                  </a:lnTo>
                  <a:lnTo>
                    <a:pt x="601" y="9"/>
                  </a:lnTo>
                  <a:lnTo>
                    <a:pt x="624" y="21"/>
                  </a:lnTo>
                  <a:lnTo>
                    <a:pt x="644" y="36"/>
                  </a:lnTo>
                  <a:lnTo>
                    <a:pt x="661" y="54"/>
                  </a:lnTo>
                  <a:lnTo>
                    <a:pt x="674" y="73"/>
                  </a:lnTo>
                  <a:lnTo>
                    <a:pt x="685" y="94"/>
                  </a:lnTo>
                  <a:lnTo>
                    <a:pt x="692" y="114"/>
                  </a:lnTo>
                  <a:lnTo>
                    <a:pt x="694" y="135"/>
                  </a:lnTo>
                  <a:lnTo>
                    <a:pt x="694" y="146"/>
                  </a:lnTo>
                  <a:lnTo>
                    <a:pt x="694" y="164"/>
                  </a:lnTo>
                  <a:lnTo>
                    <a:pt x="694" y="190"/>
                  </a:lnTo>
                  <a:lnTo>
                    <a:pt x="694" y="221"/>
                  </a:lnTo>
                  <a:lnTo>
                    <a:pt x="694" y="257"/>
                  </a:lnTo>
                  <a:lnTo>
                    <a:pt x="694" y="298"/>
                  </a:lnTo>
                  <a:lnTo>
                    <a:pt x="694" y="444"/>
                  </a:lnTo>
                  <a:lnTo>
                    <a:pt x="694" y="498"/>
                  </a:lnTo>
                  <a:lnTo>
                    <a:pt x="694" y="554"/>
                  </a:lnTo>
                  <a:lnTo>
                    <a:pt x="694" y="611"/>
                  </a:lnTo>
                  <a:lnTo>
                    <a:pt x="385" y="611"/>
                  </a:lnTo>
                  <a:lnTo>
                    <a:pt x="385" y="607"/>
                  </a:lnTo>
                  <a:lnTo>
                    <a:pt x="385" y="597"/>
                  </a:lnTo>
                  <a:lnTo>
                    <a:pt x="385" y="499"/>
                  </a:lnTo>
                  <a:lnTo>
                    <a:pt x="385" y="466"/>
                  </a:lnTo>
                  <a:lnTo>
                    <a:pt x="385" y="430"/>
                  </a:lnTo>
                  <a:lnTo>
                    <a:pt x="385" y="392"/>
                  </a:lnTo>
                  <a:lnTo>
                    <a:pt x="385" y="353"/>
                  </a:lnTo>
                  <a:lnTo>
                    <a:pt x="385" y="210"/>
                  </a:lnTo>
                  <a:lnTo>
                    <a:pt x="385" y="180"/>
                  </a:lnTo>
                  <a:lnTo>
                    <a:pt x="385" y="155"/>
                  </a:lnTo>
                  <a:lnTo>
                    <a:pt x="385" y="110"/>
                  </a:lnTo>
                  <a:lnTo>
                    <a:pt x="383" y="100"/>
                  </a:lnTo>
                  <a:lnTo>
                    <a:pt x="376" y="91"/>
                  </a:lnTo>
                  <a:lnTo>
                    <a:pt x="368" y="83"/>
                  </a:lnTo>
                  <a:lnTo>
                    <a:pt x="359" y="79"/>
                  </a:lnTo>
                  <a:lnTo>
                    <a:pt x="351" y="77"/>
                  </a:lnTo>
                  <a:lnTo>
                    <a:pt x="339" y="79"/>
                  </a:lnTo>
                  <a:lnTo>
                    <a:pt x="329" y="83"/>
                  </a:lnTo>
                  <a:lnTo>
                    <a:pt x="320" y="90"/>
                  </a:lnTo>
                  <a:lnTo>
                    <a:pt x="313" y="99"/>
                  </a:lnTo>
                  <a:lnTo>
                    <a:pt x="310" y="109"/>
                  </a:lnTo>
                  <a:lnTo>
                    <a:pt x="310" y="114"/>
                  </a:lnTo>
                  <a:lnTo>
                    <a:pt x="310" y="128"/>
                  </a:lnTo>
                  <a:lnTo>
                    <a:pt x="310" y="207"/>
                  </a:lnTo>
                  <a:lnTo>
                    <a:pt x="310" y="244"/>
                  </a:lnTo>
                  <a:lnTo>
                    <a:pt x="310" y="286"/>
                  </a:lnTo>
                  <a:lnTo>
                    <a:pt x="310" y="333"/>
                  </a:lnTo>
                  <a:lnTo>
                    <a:pt x="310" y="382"/>
                  </a:lnTo>
                  <a:lnTo>
                    <a:pt x="310" y="435"/>
                  </a:lnTo>
                  <a:lnTo>
                    <a:pt x="310" y="545"/>
                  </a:lnTo>
                  <a:lnTo>
                    <a:pt x="310" y="603"/>
                  </a:lnTo>
                  <a:lnTo>
                    <a:pt x="310" y="662"/>
                  </a:lnTo>
                  <a:lnTo>
                    <a:pt x="310" y="719"/>
                  </a:lnTo>
                  <a:lnTo>
                    <a:pt x="310" y="777"/>
                  </a:lnTo>
                  <a:lnTo>
                    <a:pt x="310" y="834"/>
                  </a:lnTo>
                  <a:lnTo>
                    <a:pt x="310" y="941"/>
                  </a:lnTo>
                  <a:lnTo>
                    <a:pt x="310" y="991"/>
                  </a:lnTo>
                  <a:lnTo>
                    <a:pt x="310" y="1038"/>
                  </a:lnTo>
                  <a:lnTo>
                    <a:pt x="310" y="1198"/>
                  </a:lnTo>
                  <a:lnTo>
                    <a:pt x="310" y="1213"/>
                  </a:lnTo>
                  <a:lnTo>
                    <a:pt x="310" y="1219"/>
                  </a:lnTo>
                  <a:lnTo>
                    <a:pt x="313" y="1233"/>
                  </a:lnTo>
                  <a:lnTo>
                    <a:pt x="318" y="1245"/>
                  </a:lnTo>
                  <a:lnTo>
                    <a:pt x="327" y="1252"/>
                  </a:lnTo>
                  <a:lnTo>
                    <a:pt x="337" y="1257"/>
                  </a:lnTo>
                  <a:lnTo>
                    <a:pt x="350" y="1259"/>
                  </a:lnTo>
                  <a:lnTo>
                    <a:pt x="361" y="1257"/>
                  </a:lnTo>
                  <a:lnTo>
                    <a:pt x="370" y="1253"/>
                  </a:lnTo>
                  <a:lnTo>
                    <a:pt x="377" y="1246"/>
                  </a:lnTo>
                  <a:lnTo>
                    <a:pt x="383" y="1234"/>
                  </a:lnTo>
                  <a:lnTo>
                    <a:pt x="385" y="1219"/>
                  </a:lnTo>
                  <a:lnTo>
                    <a:pt x="385" y="699"/>
                  </a:lnTo>
                  <a:lnTo>
                    <a:pt x="694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18369" y="270562"/>
              <a:ext cx="220345" cy="417195"/>
            </a:xfrm>
            <a:custGeom>
              <a:avLst/>
              <a:gdLst>
                <a:gd name="T0" fmla="*/ 308 w 696"/>
                <a:gd name="T1" fmla="*/ 560 h 1316"/>
                <a:gd name="T2" fmla="*/ 308 w 696"/>
                <a:gd name="T3" fmla="*/ 457 h 1316"/>
                <a:gd name="T4" fmla="*/ 309 w 696"/>
                <a:gd name="T5" fmla="*/ 360 h 1316"/>
                <a:gd name="T6" fmla="*/ 309 w 696"/>
                <a:gd name="T7" fmla="*/ 270 h 1316"/>
                <a:gd name="T8" fmla="*/ 309 w 696"/>
                <a:gd name="T9" fmla="*/ 192 h 1316"/>
                <a:gd name="T10" fmla="*/ 309 w 696"/>
                <a:gd name="T11" fmla="*/ 131 h 1316"/>
                <a:gd name="T12" fmla="*/ 309 w 696"/>
                <a:gd name="T13" fmla="*/ 92 h 1316"/>
                <a:gd name="T14" fmla="*/ 309 w 696"/>
                <a:gd name="T15" fmla="*/ 77 h 1316"/>
                <a:gd name="T16" fmla="*/ 320 w 696"/>
                <a:gd name="T17" fmla="*/ 77 h 1316"/>
                <a:gd name="T18" fmla="*/ 341 w 696"/>
                <a:gd name="T19" fmla="*/ 77 h 1316"/>
                <a:gd name="T20" fmla="*/ 361 w 696"/>
                <a:gd name="T21" fmla="*/ 79 h 1316"/>
                <a:gd name="T22" fmla="*/ 378 w 696"/>
                <a:gd name="T23" fmla="*/ 91 h 1316"/>
                <a:gd name="T24" fmla="*/ 386 w 696"/>
                <a:gd name="T25" fmla="*/ 110 h 1316"/>
                <a:gd name="T26" fmla="*/ 386 w 696"/>
                <a:gd name="T27" fmla="*/ 157 h 1316"/>
                <a:gd name="T28" fmla="*/ 386 w 696"/>
                <a:gd name="T29" fmla="*/ 441 h 1316"/>
                <a:gd name="T30" fmla="*/ 386 w 696"/>
                <a:gd name="T31" fmla="*/ 511 h 1316"/>
                <a:gd name="T32" fmla="*/ 384 w 696"/>
                <a:gd name="T33" fmla="*/ 579 h 1316"/>
                <a:gd name="T34" fmla="*/ 371 w 696"/>
                <a:gd name="T35" fmla="*/ 602 h 1316"/>
                <a:gd name="T36" fmla="*/ 345 w 696"/>
                <a:gd name="T37" fmla="*/ 611 h 1316"/>
                <a:gd name="T38" fmla="*/ 318 w 696"/>
                <a:gd name="T39" fmla="*/ 611 h 1316"/>
                <a:gd name="T40" fmla="*/ 308 w 696"/>
                <a:gd name="T41" fmla="*/ 611 h 1316"/>
                <a:gd name="T42" fmla="*/ 312 w 696"/>
                <a:gd name="T43" fmla="*/ 699 h 1316"/>
                <a:gd name="T44" fmla="*/ 332 w 696"/>
                <a:gd name="T45" fmla="*/ 699 h 1316"/>
                <a:gd name="T46" fmla="*/ 360 w 696"/>
                <a:gd name="T47" fmla="*/ 701 h 1316"/>
                <a:gd name="T48" fmla="*/ 379 w 696"/>
                <a:gd name="T49" fmla="*/ 714 h 1316"/>
                <a:gd name="T50" fmla="*/ 386 w 696"/>
                <a:gd name="T51" fmla="*/ 739 h 1316"/>
                <a:gd name="T52" fmla="*/ 696 w 696"/>
                <a:gd name="T53" fmla="*/ 1315 h 1316"/>
                <a:gd name="T54" fmla="*/ 696 w 696"/>
                <a:gd name="T55" fmla="*/ 798 h 1316"/>
                <a:gd name="T56" fmla="*/ 694 w 696"/>
                <a:gd name="T57" fmla="*/ 777 h 1316"/>
                <a:gd name="T58" fmla="*/ 686 w 696"/>
                <a:gd name="T59" fmla="*/ 751 h 1316"/>
                <a:gd name="T60" fmla="*/ 673 w 696"/>
                <a:gd name="T61" fmla="*/ 722 h 1316"/>
                <a:gd name="T62" fmla="*/ 649 w 696"/>
                <a:gd name="T63" fmla="*/ 694 h 1316"/>
                <a:gd name="T64" fmla="*/ 615 w 696"/>
                <a:gd name="T65" fmla="*/ 672 h 1316"/>
                <a:gd name="T66" fmla="*/ 564 w 696"/>
                <a:gd name="T67" fmla="*/ 656 h 1316"/>
                <a:gd name="T68" fmla="*/ 610 w 696"/>
                <a:gd name="T69" fmla="*/ 647 h 1316"/>
                <a:gd name="T70" fmla="*/ 645 w 696"/>
                <a:gd name="T71" fmla="*/ 621 h 1316"/>
                <a:gd name="T72" fmla="*/ 671 w 696"/>
                <a:gd name="T73" fmla="*/ 587 h 1316"/>
                <a:gd name="T74" fmla="*/ 688 w 696"/>
                <a:gd name="T75" fmla="*/ 549 h 1316"/>
                <a:gd name="T76" fmla="*/ 695 w 696"/>
                <a:gd name="T77" fmla="*/ 514 h 1316"/>
                <a:gd name="T78" fmla="*/ 696 w 696"/>
                <a:gd name="T79" fmla="*/ 445 h 1316"/>
                <a:gd name="T80" fmla="*/ 696 w 696"/>
                <a:gd name="T81" fmla="*/ 344 h 1316"/>
                <a:gd name="T82" fmla="*/ 696 w 696"/>
                <a:gd name="T83" fmla="*/ 165 h 1316"/>
                <a:gd name="T84" fmla="*/ 696 w 696"/>
                <a:gd name="T85" fmla="*/ 135 h 1316"/>
                <a:gd name="T86" fmla="*/ 686 w 696"/>
                <a:gd name="T87" fmla="*/ 94 h 1316"/>
                <a:gd name="T88" fmla="*/ 663 w 696"/>
                <a:gd name="T89" fmla="*/ 54 h 1316"/>
                <a:gd name="T90" fmla="*/ 626 w 696"/>
                <a:gd name="T91" fmla="*/ 21 h 1316"/>
                <a:gd name="T92" fmla="*/ 580 w 696"/>
                <a:gd name="T93" fmla="*/ 2 h 1316"/>
                <a:gd name="T94" fmla="*/ 0 w 696"/>
                <a:gd name="T95" fmla="*/ 0 h 1316"/>
                <a:gd name="T96" fmla="*/ 309 w 696"/>
                <a:gd name="T97" fmla="*/ 1316 h 1316"/>
                <a:gd name="T98" fmla="*/ 309 w 696"/>
                <a:gd name="T99" fmla="*/ 1302 h 1316"/>
                <a:gd name="T100" fmla="*/ 309 w 696"/>
                <a:gd name="T101" fmla="*/ 1262 h 1316"/>
                <a:gd name="T102" fmla="*/ 309 w 696"/>
                <a:gd name="T103" fmla="*/ 1202 h 1316"/>
                <a:gd name="T104" fmla="*/ 309 w 696"/>
                <a:gd name="T105" fmla="*/ 1126 h 1316"/>
                <a:gd name="T106" fmla="*/ 309 w 696"/>
                <a:gd name="T107" fmla="*/ 1038 h 1316"/>
                <a:gd name="T108" fmla="*/ 309 w 696"/>
                <a:gd name="T109" fmla="*/ 942 h 1316"/>
                <a:gd name="T110" fmla="*/ 309 w 696"/>
                <a:gd name="T111" fmla="*/ 843 h 1316"/>
                <a:gd name="T112" fmla="*/ 309 w 696"/>
                <a:gd name="T113" fmla="*/ 74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6" h="1316">
                  <a:moveTo>
                    <a:pt x="308" y="611"/>
                  </a:moveTo>
                  <a:lnTo>
                    <a:pt x="308" y="560"/>
                  </a:lnTo>
                  <a:lnTo>
                    <a:pt x="308" y="509"/>
                  </a:lnTo>
                  <a:lnTo>
                    <a:pt x="308" y="457"/>
                  </a:lnTo>
                  <a:lnTo>
                    <a:pt x="309" y="408"/>
                  </a:lnTo>
                  <a:lnTo>
                    <a:pt x="309" y="360"/>
                  </a:lnTo>
                  <a:lnTo>
                    <a:pt x="309" y="313"/>
                  </a:lnTo>
                  <a:lnTo>
                    <a:pt x="309" y="270"/>
                  </a:lnTo>
                  <a:lnTo>
                    <a:pt x="309" y="229"/>
                  </a:lnTo>
                  <a:lnTo>
                    <a:pt x="309" y="192"/>
                  </a:lnTo>
                  <a:lnTo>
                    <a:pt x="309" y="160"/>
                  </a:lnTo>
                  <a:lnTo>
                    <a:pt x="309" y="131"/>
                  </a:lnTo>
                  <a:lnTo>
                    <a:pt x="309" y="108"/>
                  </a:lnTo>
                  <a:lnTo>
                    <a:pt x="309" y="92"/>
                  </a:lnTo>
                  <a:lnTo>
                    <a:pt x="309" y="81"/>
                  </a:lnTo>
                  <a:lnTo>
                    <a:pt x="309" y="77"/>
                  </a:lnTo>
                  <a:lnTo>
                    <a:pt x="312" y="77"/>
                  </a:lnTo>
                  <a:lnTo>
                    <a:pt x="320" y="77"/>
                  </a:lnTo>
                  <a:lnTo>
                    <a:pt x="330" y="77"/>
                  </a:lnTo>
                  <a:lnTo>
                    <a:pt x="341" y="77"/>
                  </a:lnTo>
                  <a:lnTo>
                    <a:pt x="353" y="77"/>
                  </a:lnTo>
                  <a:lnTo>
                    <a:pt x="361" y="79"/>
                  </a:lnTo>
                  <a:lnTo>
                    <a:pt x="370" y="83"/>
                  </a:lnTo>
                  <a:lnTo>
                    <a:pt x="378" y="91"/>
                  </a:lnTo>
                  <a:lnTo>
                    <a:pt x="384" y="100"/>
                  </a:lnTo>
                  <a:lnTo>
                    <a:pt x="386" y="110"/>
                  </a:lnTo>
                  <a:lnTo>
                    <a:pt x="386" y="135"/>
                  </a:lnTo>
                  <a:lnTo>
                    <a:pt x="386" y="157"/>
                  </a:lnTo>
                  <a:lnTo>
                    <a:pt x="386" y="183"/>
                  </a:lnTo>
                  <a:lnTo>
                    <a:pt x="386" y="441"/>
                  </a:lnTo>
                  <a:lnTo>
                    <a:pt x="386" y="477"/>
                  </a:lnTo>
                  <a:lnTo>
                    <a:pt x="386" y="511"/>
                  </a:lnTo>
                  <a:lnTo>
                    <a:pt x="386" y="567"/>
                  </a:lnTo>
                  <a:lnTo>
                    <a:pt x="384" y="579"/>
                  </a:lnTo>
                  <a:lnTo>
                    <a:pt x="379" y="591"/>
                  </a:lnTo>
                  <a:lnTo>
                    <a:pt x="371" y="602"/>
                  </a:lnTo>
                  <a:lnTo>
                    <a:pt x="360" y="609"/>
                  </a:lnTo>
                  <a:lnTo>
                    <a:pt x="345" y="611"/>
                  </a:lnTo>
                  <a:lnTo>
                    <a:pt x="329" y="611"/>
                  </a:lnTo>
                  <a:lnTo>
                    <a:pt x="318" y="611"/>
                  </a:lnTo>
                  <a:lnTo>
                    <a:pt x="311" y="611"/>
                  </a:lnTo>
                  <a:lnTo>
                    <a:pt x="308" y="611"/>
                  </a:lnTo>
                  <a:close/>
                  <a:moveTo>
                    <a:pt x="309" y="700"/>
                  </a:moveTo>
                  <a:lnTo>
                    <a:pt x="312" y="699"/>
                  </a:lnTo>
                  <a:lnTo>
                    <a:pt x="320" y="699"/>
                  </a:lnTo>
                  <a:lnTo>
                    <a:pt x="332" y="699"/>
                  </a:lnTo>
                  <a:lnTo>
                    <a:pt x="347" y="699"/>
                  </a:lnTo>
                  <a:lnTo>
                    <a:pt x="360" y="701"/>
                  </a:lnTo>
                  <a:lnTo>
                    <a:pt x="370" y="706"/>
                  </a:lnTo>
                  <a:lnTo>
                    <a:pt x="379" y="714"/>
                  </a:lnTo>
                  <a:lnTo>
                    <a:pt x="384" y="725"/>
                  </a:lnTo>
                  <a:lnTo>
                    <a:pt x="386" y="739"/>
                  </a:lnTo>
                  <a:lnTo>
                    <a:pt x="386" y="1316"/>
                  </a:lnTo>
                  <a:lnTo>
                    <a:pt x="696" y="1315"/>
                  </a:lnTo>
                  <a:lnTo>
                    <a:pt x="696" y="805"/>
                  </a:lnTo>
                  <a:lnTo>
                    <a:pt x="696" y="798"/>
                  </a:lnTo>
                  <a:lnTo>
                    <a:pt x="695" y="788"/>
                  </a:lnTo>
                  <a:lnTo>
                    <a:pt x="694" y="777"/>
                  </a:lnTo>
                  <a:lnTo>
                    <a:pt x="691" y="765"/>
                  </a:lnTo>
                  <a:lnTo>
                    <a:pt x="686" y="751"/>
                  </a:lnTo>
                  <a:lnTo>
                    <a:pt x="681" y="737"/>
                  </a:lnTo>
                  <a:lnTo>
                    <a:pt x="673" y="722"/>
                  </a:lnTo>
                  <a:lnTo>
                    <a:pt x="663" y="708"/>
                  </a:lnTo>
                  <a:lnTo>
                    <a:pt x="649" y="694"/>
                  </a:lnTo>
                  <a:lnTo>
                    <a:pt x="634" y="682"/>
                  </a:lnTo>
                  <a:lnTo>
                    <a:pt x="615" y="672"/>
                  </a:lnTo>
                  <a:lnTo>
                    <a:pt x="592" y="663"/>
                  </a:lnTo>
                  <a:lnTo>
                    <a:pt x="564" y="656"/>
                  </a:lnTo>
                  <a:lnTo>
                    <a:pt x="589" y="654"/>
                  </a:lnTo>
                  <a:lnTo>
                    <a:pt x="610" y="647"/>
                  </a:lnTo>
                  <a:lnTo>
                    <a:pt x="629" y="636"/>
                  </a:lnTo>
                  <a:lnTo>
                    <a:pt x="645" y="621"/>
                  </a:lnTo>
                  <a:lnTo>
                    <a:pt x="660" y="605"/>
                  </a:lnTo>
                  <a:lnTo>
                    <a:pt x="671" y="587"/>
                  </a:lnTo>
                  <a:lnTo>
                    <a:pt x="680" y="569"/>
                  </a:lnTo>
                  <a:lnTo>
                    <a:pt x="688" y="549"/>
                  </a:lnTo>
                  <a:lnTo>
                    <a:pt x="692" y="531"/>
                  </a:lnTo>
                  <a:lnTo>
                    <a:pt x="695" y="514"/>
                  </a:lnTo>
                  <a:lnTo>
                    <a:pt x="696" y="500"/>
                  </a:lnTo>
                  <a:lnTo>
                    <a:pt x="696" y="445"/>
                  </a:lnTo>
                  <a:lnTo>
                    <a:pt x="696" y="393"/>
                  </a:lnTo>
                  <a:lnTo>
                    <a:pt x="696" y="344"/>
                  </a:lnTo>
                  <a:lnTo>
                    <a:pt x="696" y="190"/>
                  </a:lnTo>
                  <a:lnTo>
                    <a:pt x="696" y="165"/>
                  </a:lnTo>
                  <a:lnTo>
                    <a:pt x="696" y="146"/>
                  </a:lnTo>
                  <a:lnTo>
                    <a:pt x="696" y="135"/>
                  </a:lnTo>
                  <a:lnTo>
                    <a:pt x="694" y="114"/>
                  </a:lnTo>
                  <a:lnTo>
                    <a:pt x="686" y="94"/>
                  </a:lnTo>
                  <a:lnTo>
                    <a:pt x="676" y="73"/>
                  </a:lnTo>
                  <a:lnTo>
                    <a:pt x="663" y="54"/>
                  </a:lnTo>
                  <a:lnTo>
                    <a:pt x="645" y="36"/>
                  </a:lnTo>
                  <a:lnTo>
                    <a:pt x="626" y="21"/>
                  </a:lnTo>
                  <a:lnTo>
                    <a:pt x="604" y="9"/>
                  </a:lnTo>
                  <a:lnTo>
                    <a:pt x="580" y="2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1316"/>
                  </a:lnTo>
                  <a:lnTo>
                    <a:pt x="309" y="1316"/>
                  </a:lnTo>
                  <a:lnTo>
                    <a:pt x="309" y="1313"/>
                  </a:lnTo>
                  <a:lnTo>
                    <a:pt x="309" y="1302"/>
                  </a:lnTo>
                  <a:lnTo>
                    <a:pt x="309" y="1285"/>
                  </a:lnTo>
                  <a:lnTo>
                    <a:pt x="309" y="1262"/>
                  </a:lnTo>
                  <a:lnTo>
                    <a:pt x="309" y="1234"/>
                  </a:lnTo>
                  <a:lnTo>
                    <a:pt x="309" y="1202"/>
                  </a:lnTo>
                  <a:lnTo>
                    <a:pt x="309" y="1165"/>
                  </a:lnTo>
                  <a:lnTo>
                    <a:pt x="309" y="1126"/>
                  </a:lnTo>
                  <a:lnTo>
                    <a:pt x="309" y="1083"/>
                  </a:lnTo>
                  <a:lnTo>
                    <a:pt x="309" y="1038"/>
                  </a:lnTo>
                  <a:lnTo>
                    <a:pt x="309" y="990"/>
                  </a:lnTo>
                  <a:lnTo>
                    <a:pt x="309" y="942"/>
                  </a:lnTo>
                  <a:lnTo>
                    <a:pt x="309" y="892"/>
                  </a:lnTo>
                  <a:lnTo>
                    <a:pt x="309" y="843"/>
                  </a:lnTo>
                  <a:lnTo>
                    <a:pt x="309" y="793"/>
                  </a:lnTo>
                  <a:lnTo>
                    <a:pt x="309" y="746"/>
                  </a:lnTo>
                  <a:lnTo>
                    <a:pt x="309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63880" y="270562"/>
              <a:ext cx="221615" cy="417830"/>
            </a:xfrm>
            <a:custGeom>
              <a:avLst/>
              <a:gdLst>
                <a:gd name="T0" fmla="*/ 0 w 697"/>
                <a:gd name="T1" fmla="*/ 0 h 1318"/>
                <a:gd name="T2" fmla="*/ 0 w 697"/>
                <a:gd name="T3" fmla="*/ 1316 h 1318"/>
                <a:gd name="T4" fmla="*/ 309 w 697"/>
                <a:gd name="T5" fmla="*/ 1316 h 1318"/>
                <a:gd name="T6" fmla="*/ 309 w 697"/>
                <a:gd name="T7" fmla="*/ 700 h 1318"/>
                <a:gd name="T8" fmla="*/ 388 w 697"/>
                <a:gd name="T9" fmla="*/ 700 h 1318"/>
                <a:gd name="T10" fmla="*/ 388 w 697"/>
                <a:gd name="T11" fmla="*/ 1318 h 1318"/>
                <a:gd name="T12" fmla="*/ 697 w 697"/>
                <a:gd name="T13" fmla="*/ 1318 h 1318"/>
                <a:gd name="T14" fmla="*/ 697 w 697"/>
                <a:gd name="T15" fmla="*/ 0 h 1318"/>
                <a:gd name="T16" fmla="*/ 388 w 697"/>
                <a:gd name="T17" fmla="*/ 0 h 1318"/>
                <a:gd name="T18" fmla="*/ 388 w 697"/>
                <a:gd name="T19" fmla="*/ 612 h 1318"/>
                <a:gd name="T20" fmla="*/ 309 w 697"/>
                <a:gd name="T21" fmla="*/ 612 h 1318"/>
                <a:gd name="T22" fmla="*/ 309 w 697"/>
                <a:gd name="T23" fmla="*/ 0 h 1318"/>
                <a:gd name="T24" fmla="*/ 0 w 697"/>
                <a:gd name="T25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7" h="1318">
                  <a:moveTo>
                    <a:pt x="0" y="0"/>
                  </a:moveTo>
                  <a:lnTo>
                    <a:pt x="0" y="1316"/>
                  </a:lnTo>
                  <a:lnTo>
                    <a:pt x="309" y="1316"/>
                  </a:lnTo>
                  <a:lnTo>
                    <a:pt x="309" y="700"/>
                  </a:lnTo>
                  <a:lnTo>
                    <a:pt x="388" y="700"/>
                  </a:lnTo>
                  <a:lnTo>
                    <a:pt x="388" y="1318"/>
                  </a:lnTo>
                  <a:lnTo>
                    <a:pt x="697" y="1318"/>
                  </a:lnTo>
                  <a:lnTo>
                    <a:pt x="697" y="0"/>
                  </a:lnTo>
                  <a:lnTo>
                    <a:pt x="388" y="0"/>
                  </a:lnTo>
                  <a:lnTo>
                    <a:pt x="388" y="612"/>
                  </a:lnTo>
                  <a:lnTo>
                    <a:pt x="309" y="612"/>
                  </a:lnTo>
                  <a:lnTo>
                    <a:pt x="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27557" y="984546"/>
              <a:ext cx="1005205" cy="50165"/>
            </a:xfrm>
            <a:prstGeom prst="rect">
              <a:avLst/>
            </a:prstGeom>
            <a:solidFill>
              <a:srgbClr val="005E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1" y="446313"/>
            <a:ext cx="1039368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4880" y="1756799"/>
            <a:ext cx="6979920" cy="3678801"/>
          </a:xfrm>
        </p:spPr>
        <p:txBody>
          <a:bodyPr tIns="10800" numCol="2" spcCol="3816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90561" y="1803399"/>
            <a:ext cx="3048000" cy="144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290561" y="3671760"/>
            <a:ext cx="3048000" cy="144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90561" y="3338900"/>
            <a:ext cx="3048000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90561" y="5207261"/>
            <a:ext cx="3048000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46769" y="1756800"/>
            <a:ext cx="10293068" cy="576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46767" y="2527200"/>
            <a:ext cx="4880507" cy="25272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946767" y="5143888"/>
            <a:ext cx="4880507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278880" y="2527200"/>
            <a:ext cx="4960957" cy="25272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78880" y="5143888"/>
            <a:ext cx="4960957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444626"/>
            <a:ext cx="12192000" cy="4327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Drag picture to placeholder or click icon to add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309361" y="1756799"/>
            <a:ext cx="4930476" cy="3656575"/>
          </a:xfrm>
        </p:spPr>
        <p:txBody>
          <a:bodyPr tIns="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946768" y="1756799"/>
            <a:ext cx="4966352" cy="3656575"/>
          </a:xfrm>
        </p:spPr>
        <p:txBody>
          <a:bodyPr tIns="720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309359" y="1756799"/>
            <a:ext cx="4930477" cy="3657600"/>
          </a:xfrm>
        </p:spPr>
        <p:txBody>
          <a:bodyPr tIns="108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946769" y="1803399"/>
            <a:ext cx="4915551" cy="3610999"/>
          </a:xfrm>
        </p:spPr>
        <p:txBody>
          <a:bodyPr tIns="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 baseline="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946768" y="1803401"/>
            <a:ext cx="10293069" cy="3609975"/>
          </a:xfrm>
        </p:spPr>
        <p:txBody>
          <a:bodyPr tIns="144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r>
              <a:rPr lang="en-GB" noProof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6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698" y="906843"/>
            <a:ext cx="12192000" cy="505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46768" y="1756799"/>
            <a:ext cx="10293069" cy="365657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52087" y="6586909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000" dirty="0" err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4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82566"/>
            <a:ext cx="12192000" cy="482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768" y="1756800"/>
            <a:ext cx="10293069" cy="3657600"/>
          </a:xfrm>
        </p:spPr>
        <p:txBody>
          <a:bodyPr tIns="7200" numCol="2" spcCol="38160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2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82566"/>
            <a:ext cx="12192000" cy="481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768" y="1756800"/>
            <a:ext cx="10293069" cy="3657600"/>
          </a:xfrm>
        </p:spPr>
        <p:txBody>
          <a:bodyPr tIns="10800" numCol="2" spcCol="3816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2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82566"/>
            <a:ext cx="12192000" cy="487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768" y="1756799"/>
            <a:ext cx="10293069" cy="3656575"/>
          </a:xfrm>
        </p:spPr>
        <p:txBody>
          <a:bodyPr tIns="10800" numCol="3" spcCol="3816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 - Oldcastl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16" y="1388346"/>
            <a:ext cx="9647483" cy="1241028"/>
          </a:xfrm>
        </p:spPr>
        <p:txBody>
          <a:bodyPr anchor="b" anchorCtr="0">
            <a:noAutofit/>
          </a:bodyPr>
          <a:lstStyle>
            <a:lvl1pPr>
              <a:lnSpc>
                <a:spcPct val="104000"/>
              </a:lnSpc>
              <a:defRPr sz="3700" b="0" cap="none" baseline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15" y="2719632"/>
            <a:ext cx="9647484" cy="360000"/>
          </a:xfrm>
        </p:spPr>
        <p:txBody>
          <a:bodyPr>
            <a:noAutofit/>
          </a:bodyPr>
          <a:lstStyle>
            <a:lvl1pPr marL="0" indent="0" algn="l">
              <a:lnSpc>
                <a:spcPct val="104000"/>
              </a:lnSpc>
              <a:spcAft>
                <a:spcPts val="0"/>
              </a:spcAft>
              <a:buNone/>
              <a:defRPr sz="2200" b="0" baseline="0">
                <a:solidFill>
                  <a:schemeClr val="tx2"/>
                </a:solidFill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027716" y="3340408"/>
            <a:ext cx="4574400" cy="2527200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00800" y="3340408"/>
            <a:ext cx="4574400" cy="2527200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0" y="678267"/>
            <a:ext cx="1170892" cy="579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2 Column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13933"/>
            <a:ext cx="12192000" cy="4538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1" y="446313"/>
            <a:ext cx="1039368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4880" y="1756799"/>
            <a:ext cx="6979920" cy="3678801"/>
          </a:xfrm>
        </p:spPr>
        <p:txBody>
          <a:bodyPr tIns="10800" numCol="2" spcCol="3816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90561" y="1803399"/>
            <a:ext cx="3048000" cy="144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290561" y="3671760"/>
            <a:ext cx="3048000" cy="144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90561" y="3338900"/>
            <a:ext cx="3048000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90561" y="5207261"/>
            <a:ext cx="3048000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82566"/>
            <a:ext cx="12192000" cy="483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46769" y="1756800"/>
            <a:ext cx="10293068" cy="576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46767" y="2527200"/>
            <a:ext cx="4880507" cy="25272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946767" y="5143888"/>
            <a:ext cx="4880507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278880" y="2527200"/>
            <a:ext cx="4960957" cy="25272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78880" y="5143888"/>
            <a:ext cx="4960957" cy="18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Width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82566"/>
            <a:ext cx="12192000" cy="468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444626"/>
            <a:ext cx="12192000" cy="4327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Drag picture to placeholder or click icon to add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14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82566"/>
            <a:ext cx="12192000" cy="492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309361" y="1756799"/>
            <a:ext cx="4930476" cy="3656575"/>
          </a:xfrm>
        </p:spPr>
        <p:txBody>
          <a:bodyPr tIns="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946768" y="1756799"/>
            <a:ext cx="4966352" cy="3656575"/>
          </a:xfrm>
        </p:spPr>
        <p:txBody>
          <a:bodyPr tIns="720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12p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82566"/>
            <a:ext cx="12192000" cy="485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309359" y="1756799"/>
            <a:ext cx="4930477" cy="3657600"/>
          </a:xfrm>
        </p:spPr>
        <p:txBody>
          <a:bodyPr tIns="108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946769" y="1803399"/>
            <a:ext cx="4915551" cy="3610999"/>
          </a:xfrm>
        </p:spPr>
        <p:txBody>
          <a:bodyPr tIns="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 baseline="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 Width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82566"/>
            <a:ext cx="12192000" cy="483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946768" y="1803401"/>
            <a:ext cx="10293069" cy="3609975"/>
          </a:xfrm>
        </p:spPr>
        <p:txBody>
          <a:bodyPr tIns="144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r>
              <a:rPr lang="en-GB" noProof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68" y="1756801"/>
            <a:ext cx="7113600" cy="3656575"/>
          </a:xfrm>
        </p:spPr>
        <p:txBody>
          <a:bodyPr tIns="32400" anchor="t">
            <a:noAutofit/>
          </a:bodyPr>
          <a:lstStyle>
            <a:lvl1pPr algn="l">
              <a:lnSpc>
                <a:spcPct val="80000"/>
              </a:lnSpc>
              <a:defRPr sz="6000" b="0" cap="none" spc="-20" baseline="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" y="6096000"/>
            <a:ext cx="1208439" cy="5982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0169FD30-89CE-49D3-9EF7-B84C99ACD7C7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Color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1232" y="1017588"/>
            <a:ext cx="6534149" cy="536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357" y="2133513"/>
            <a:ext cx="5587200" cy="1988820"/>
          </a:xfrm>
        </p:spPr>
        <p:txBody>
          <a:bodyPr anchor="b" anchorCtr="0">
            <a:noAutofit/>
          </a:bodyPr>
          <a:lstStyle>
            <a:lvl1pPr>
              <a:lnSpc>
                <a:spcPct val="104000"/>
              </a:lnSpc>
              <a:defRPr sz="3700" b="0" cap="none" baseline="0">
                <a:solidFill>
                  <a:srgbClr val="005CB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357" y="4358893"/>
            <a:ext cx="5587200" cy="720000"/>
          </a:xfrm>
        </p:spPr>
        <p:txBody>
          <a:bodyPr>
            <a:noAutofit/>
          </a:bodyPr>
          <a:lstStyle>
            <a:lvl1pPr marL="0" indent="0" algn="l">
              <a:lnSpc>
                <a:spcPct val="104000"/>
              </a:lnSpc>
              <a:spcAft>
                <a:spcPts val="0"/>
              </a:spcAft>
              <a:buNone/>
              <a:defRPr sz="2200" b="0" baseline="0">
                <a:solidFill>
                  <a:srgbClr val="005CB9"/>
                </a:solidFill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158357" y="5646940"/>
            <a:ext cx="5587200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Presenter's name  |  Day Month Year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7" y="1407497"/>
            <a:ext cx="1227539" cy="607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– Dark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5948437" y="6303172"/>
            <a:ext cx="6243563" cy="554828"/>
          </a:xfrm>
          <a:custGeom>
            <a:avLst/>
            <a:gdLst>
              <a:gd name="connsiteX0" fmla="*/ 0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0 w 3171371"/>
              <a:gd name="connsiteY4" fmla="*/ 0 h 596900"/>
              <a:gd name="connsiteX0" fmla="*/ 783771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83771 w 3171371"/>
              <a:gd name="connsiteY4" fmla="*/ 0 h 596900"/>
              <a:gd name="connsiteX0" fmla="*/ 1255485 w 3171371"/>
              <a:gd name="connsiteY0" fmla="*/ 7257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1255485 w 3171371"/>
              <a:gd name="connsiteY4" fmla="*/ 7257 h 596900"/>
              <a:gd name="connsiteX0" fmla="*/ 717298 w 3171371"/>
              <a:gd name="connsiteY0" fmla="*/ 15064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17298 w 3171371"/>
              <a:gd name="connsiteY4" fmla="*/ 15064 h 596900"/>
              <a:gd name="connsiteX0" fmla="*/ 632515 w 3171371"/>
              <a:gd name="connsiteY0" fmla="*/ 22871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632515 w 3171371"/>
              <a:gd name="connsiteY4" fmla="*/ 22871 h 596900"/>
              <a:gd name="connsiteX0" fmla="*/ 529301 w 3171371"/>
              <a:gd name="connsiteY0" fmla="*/ 30678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529301 w 3171371"/>
              <a:gd name="connsiteY4" fmla="*/ 30678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371" h="596900">
                <a:moveTo>
                  <a:pt x="529301" y="30678"/>
                </a:moveTo>
                <a:lnTo>
                  <a:pt x="3171371" y="0"/>
                </a:lnTo>
                <a:lnTo>
                  <a:pt x="3171371" y="596900"/>
                </a:lnTo>
                <a:lnTo>
                  <a:pt x="0" y="596900"/>
                </a:lnTo>
                <a:lnTo>
                  <a:pt x="529301" y="3067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68" y="2060526"/>
            <a:ext cx="7113600" cy="1920000"/>
          </a:xfrm>
        </p:spPr>
        <p:txBody>
          <a:bodyPr anchor="t">
            <a:noAutofit/>
          </a:bodyPr>
          <a:lstStyle>
            <a:lvl1pPr algn="l">
              <a:lnSpc>
                <a:spcPct val="104000"/>
              </a:lnSpc>
              <a:defRPr sz="3700" b="0" cap="none" spc="-20" baseline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74032" y="6431331"/>
            <a:ext cx="71796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6DF22-3A4C-4C5B-91B8-0518BA826A16}" type="slidenum">
              <a:rPr lang="en-GB" sz="1200" smtClean="0">
                <a:solidFill>
                  <a:schemeClr val="bg1"/>
                </a:solidFill>
              </a:rPr>
              <a:pPr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53200" y="6467330"/>
            <a:ext cx="43866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/>
                </a:solidFill>
              </a:rPr>
              <a:t>PENNSY</a:t>
            </a:r>
            <a:r>
              <a:rPr lang="en-US" sz="1400" b="1" baseline="0" dirty="0">
                <a:solidFill>
                  <a:schemeClr val="bg2"/>
                </a:solidFill>
              </a:rPr>
              <a:t> SUPPLY, INC.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0" y="6070600"/>
            <a:ext cx="1236503" cy="6121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–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8437" y="6303172"/>
            <a:ext cx="6243563" cy="554828"/>
          </a:xfrm>
          <a:custGeom>
            <a:avLst/>
            <a:gdLst>
              <a:gd name="connsiteX0" fmla="*/ 0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0 w 3171371"/>
              <a:gd name="connsiteY4" fmla="*/ 0 h 596900"/>
              <a:gd name="connsiteX0" fmla="*/ 783771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83771 w 3171371"/>
              <a:gd name="connsiteY4" fmla="*/ 0 h 596900"/>
              <a:gd name="connsiteX0" fmla="*/ 1255485 w 3171371"/>
              <a:gd name="connsiteY0" fmla="*/ 7257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1255485 w 3171371"/>
              <a:gd name="connsiteY4" fmla="*/ 7257 h 596900"/>
              <a:gd name="connsiteX0" fmla="*/ 717298 w 3171371"/>
              <a:gd name="connsiteY0" fmla="*/ 15064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17298 w 3171371"/>
              <a:gd name="connsiteY4" fmla="*/ 15064 h 596900"/>
              <a:gd name="connsiteX0" fmla="*/ 632515 w 3171371"/>
              <a:gd name="connsiteY0" fmla="*/ 22871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632515 w 3171371"/>
              <a:gd name="connsiteY4" fmla="*/ 22871 h 596900"/>
              <a:gd name="connsiteX0" fmla="*/ 529301 w 3171371"/>
              <a:gd name="connsiteY0" fmla="*/ 30678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529301 w 3171371"/>
              <a:gd name="connsiteY4" fmla="*/ 30678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371" h="596900">
                <a:moveTo>
                  <a:pt x="529301" y="30678"/>
                </a:moveTo>
                <a:lnTo>
                  <a:pt x="3171371" y="0"/>
                </a:lnTo>
                <a:lnTo>
                  <a:pt x="3171371" y="596900"/>
                </a:lnTo>
                <a:lnTo>
                  <a:pt x="0" y="596900"/>
                </a:lnTo>
                <a:lnTo>
                  <a:pt x="529301" y="306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6768" y="2060526"/>
            <a:ext cx="7113600" cy="1920000"/>
          </a:xfrm>
        </p:spPr>
        <p:txBody>
          <a:bodyPr anchor="t">
            <a:noAutofit/>
          </a:bodyPr>
          <a:lstStyle>
            <a:lvl1pPr algn="l">
              <a:lnSpc>
                <a:spcPct val="104000"/>
              </a:lnSpc>
              <a:defRPr sz="3700" b="0" cap="none" spc="-20" baseline="0">
                <a:solidFill>
                  <a:srgbClr val="005CB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713225" y="4126523"/>
            <a:ext cx="3120000" cy="2152422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800" b="0">
                <a:solidFill>
                  <a:srgbClr val="005CB9"/>
                </a:solidFill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9pPr>
          </a:lstStyle>
          <a:p>
            <a:pPr lvl="0"/>
            <a:r>
              <a:rPr lang="en-GB" noProof="0" dirty="0"/>
              <a:t>#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74032" y="6431331"/>
            <a:ext cx="71796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6DF22-3A4C-4C5B-91B8-0518BA826A16}" type="slidenum">
              <a:rPr lang="en-GB" sz="1200" smtClean="0">
                <a:solidFill>
                  <a:schemeClr val="tx1"/>
                </a:solidFill>
              </a:rPr>
              <a:pPr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3200" y="6467330"/>
            <a:ext cx="43866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</a:rPr>
              <a:t>PENNSY SUPPLY, INC.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" y="6099748"/>
            <a:ext cx="1170892" cy="57969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 – Medium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6768" y="2060526"/>
            <a:ext cx="7113600" cy="1920000"/>
          </a:xfrm>
        </p:spPr>
        <p:txBody>
          <a:bodyPr anchor="t">
            <a:noAutofit/>
          </a:bodyPr>
          <a:lstStyle>
            <a:lvl1pPr algn="l">
              <a:lnSpc>
                <a:spcPct val="104000"/>
              </a:lnSpc>
              <a:defRPr sz="3700" b="0" cap="none" spc="-20" baseline="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713225" y="4126523"/>
            <a:ext cx="3120000" cy="2152422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800" b="0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5800" b="0">
                <a:solidFill>
                  <a:schemeClr val="tx1"/>
                </a:solidFill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5800"/>
            </a:lvl9pPr>
          </a:lstStyle>
          <a:p>
            <a:pPr lvl="0"/>
            <a:r>
              <a:rPr lang="en-GB" noProof="0" dirty="0"/>
              <a:t>#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74032" y="6431331"/>
            <a:ext cx="71796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6DF22-3A4C-4C5B-91B8-0518BA826A16}" type="slidenum">
              <a:rPr lang="en-GB" sz="1200" smtClean="0">
                <a:solidFill>
                  <a:schemeClr val="tx1"/>
                </a:solidFill>
              </a:rPr>
              <a:pPr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8437" y="6303172"/>
            <a:ext cx="6243563" cy="554828"/>
          </a:xfrm>
          <a:custGeom>
            <a:avLst/>
            <a:gdLst>
              <a:gd name="connsiteX0" fmla="*/ 0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0 w 3171371"/>
              <a:gd name="connsiteY4" fmla="*/ 0 h 596900"/>
              <a:gd name="connsiteX0" fmla="*/ 783771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83771 w 3171371"/>
              <a:gd name="connsiteY4" fmla="*/ 0 h 596900"/>
              <a:gd name="connsiteX0" fmla="*/ 1255485 w 3171371"/>
              <a:gd name="connsiteY0" fmla="*/ 7257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1255485 w 3171371"/>
              <a:gd name="connsiteY4" fmla="*/ 7257 h 596900"/>
              <a:gd name="connsiteX0" fmla="*/ 717298 w 3171371"/>
              <a:gd name="connsiteY0" fmla="*/ 15064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17298 w 3171371"/>
              <a:gd name="connsiteY4" fmla="*/ 15064 h 596900"/>
              <a:gd name="connsiteX0" fmla="*/ 632515 w 3171371"/>
              <a:gd name="connsiteY0" fmla="*/ 22871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632515 w 3171371"/>
              <a:gd name="connsiteY4" fmla="*/ 22871 h 596900"/>
              <a:gd name="connsiteX0" fmla="*/ 529301 w 3171371"/>
              <a:gd name="connsiteY0" fmla="*/ 30678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529301 w 3171371"/>
              <a:gd name="connsiteY4" fmla="*/ 30678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371" h="596900">
                <a:moveTo>
                  <a:pt x="529301" y="30678"/>
                </a:moveTo>
                <a:lnTo>
                  <a:pt x="3171371" y="0"/>
                </a:lnTo>
                <a:lnTo>
                  <a:pt x="3171371" y="596900"/>
                </a:lnTo>
                <a:lnTo>
                  <a:pt x="0" y="596900"/>
                </a:lnTo>
                <a:lnTo>
                  <a:pt x="529301" y="306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3200" y="6467330"/>
            <a:ext cx="43866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</a:rPr>
              <a:t>PENNSY SUPPLY, INC.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" y="6099748"/>
            <a:ext cx="1170892" cy="57969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6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46768" y="1756799"/>
            <a:ext cx="10293069" cy="365657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52087" y="6586909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000" dirty="0" err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4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768" y="1756800"/>
            <a:ext cx="10293069" cy="3657600"/>
          </a:xfrm>
        </p:spPr>
        <p:txBody>
          <a:bodyPr tIns="7200" numCol="2" spcCol="381600"/>
          <a:lstStyle>
            <a:lvl1pPr marL="285750" indent="-285750">
              <a:spcBef>
                <a:spcPts val="840"/>
              </a:spcBef>
              <a:buFont typeface="Arial" panose="020B0604020202020204" pitchFamily="34" charset="0"/>
              <a:buChar char="•"/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2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768" y="1756800"/>
            <a:ext cx="10293069" cy="3657600"/>
          </a:xfrm>
        </p:spPr>
        <p:txBody>
          <a:bodyPr tIns="10800" numCol="2" spcCol="381600"/>
          <a:lstStyle>
            <a:lvl1pPr>
              <a:spcBef>
                <a:spcPts val="740"/>
              </a:spcBef>
              <a:defRPr sz="1200"/>
            </a:lvl1pPr>
            <a:lvl2pPr>
              <a:spcBef>
                <a:spcPts val="740"/>
              </a:spcBef>
              <a:defRPr sz="1200"/>
            </a:lvl2pPr>
            <a:lvl3pPr>
              <a:spcBef>
                <a:spcPts val="74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5948437" y="6303172"/>
            <a:ext cx="6243563" cy="554828"/>
          </a:xfrm>
          <a:custGeom>
            <a:avLst/>
            <a:gdLst>
              <a:gd name="connsiteX0" fmla="*/ 0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0 w 3171371"/>
              <a:gd name="connsiteY4" fmla="*/ 0 h 596900"/>
              <a:gd name="connsiteX0" fmla="*/ 783771 w 3171371"/>
              <a:gd name="connsiteY0" fmla="*/ 0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83771 w 3171371"/>
              <a:gd name="connsiteY4" fmla="*/ 0 h 596900"/>
              <a:gd name="connsiteX0" fmla="*/ 1255485 w 3171371"/>
              <a:gd name="connsiteY0" fmla="*/ 7257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1255485 w 3171371"/>
              <a:gd name="connsiteY4" fmla="*/ 7257 h 596900"/>
              <a:gd name="connsiteX0" fmla="*/ 717298 w 3171371"/>
              <a:gd name="connsiteY0" fmla="*/ 15064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717298 w 3171371"/>
              <a:gd name="connsiteY4" fmla="*/ 15064 h 596900"/>
              <a:gd name="connsiteX0" fmla="*/ 632515 w 3171371"/>
              <a:gd name="connsiteY0" fmla="*/ 22871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632515 w 3171371"/>
              <a:gd name="connsiteY4" fmla="*/ 22871 h 596900"/>
              <a:gd name="connsiteX0" fmla="*/ 529301 w 3171371"/>
              <a:gd name="connsiteY0" fmla="*/ 30678 h 596900"/>
              <a:gd name="connsiteX1" fmla="*/ 3171371 w 3171371"/>
              <a:gd name="connsiteY1" fmla="*/ 0 h 596900"/>
              <a:gd name="connsiteX2" fmla="*/ 3171371 w 3171371"/>
              <a:gd name="connsiteY2" fmla="*/ 596900 h 596900"/>
              <a:gd name="connsiteX3" fmla="*/ 0 w 3171371"/>
              <a:gd name="connsiteY3" fmla="*/ 596900 h 596900"/>
              <a:gd name="connsiteX4" fmla="*/ 529301 w 3171371"/>
              <a:gd name="connsiteY4" fmla="*/ 30678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371" h="596900">
                <a:moveTo>
                  <a:pt x="529301" y="30678"/>
                </a:moveTo>
                <a:lnTo>
                  <a:pt x="3171371" y="0"/>
                </a:lnTo>
                <a:lnTo>
                  <a:pt x="3171371" y="596900"/>
                </a:lnTo>
                <a:lnTo>
                  <a:pt x="0" y="596900"/>
                </a:lnTo>
                <a:lnTo>
                  <a:pt x="529301" y="3067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443600"/>
            <a:ext cx="12192000" cy="4328550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68" y="517202"/>
            <a:ext cx="10293069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set in Arial Bold 24pt</a:t>
            </a:r>
            <a:br>
              <a:rPr lang="en-US" dirty="0"/>
            </a:br>
            <a:r>
              <a:rPr lang="en-US" dirty="0"/>
              <a:t>and can go over two lines if necessary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768" y="1757236"/>
            <a:ext cx="10293069" cy="3656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11474032" y="6431332"/>
            <a:ext cx="717968" cy="14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6DF22-3A4C-4C5B-91B8-0518BA826A16}" type="slidenum">
              <a:rPr lang="en-GB" sz="1200" smtClean="0">
                <a:solidFill>
                  <a:schemeClr val="bg1"/>
                </a:solidFill>
              </a:rPr>
              <a:pPr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3200" y="6467330"/>
            <a:ext cx="43866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PENNSY SUPPLY, INC.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" y="6099748"/>
            <a:ext cx="1170892" cy="5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  <p:sldLayoutId id="2147484003" r:id="rId26"/>
    <p:sldLayoutId id="2147484215" r:id="rId27"/>
  </p:sldLayoutIdLst>
  <p:hf hdr="0" dt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3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960"/>
        </a:spcBef>
        <a:spcAft>
          <a:spcPts val="0"/>
        </a:spcAft>
        <a:buClr>
          <a:schemeClr val="accent6"/>
        </a:buClr>
        <a:buSzPct val="110000"/>
        <a:buFont typeface="Arial" panose="020B0604020202020204" pitchFamily="34" charset="0"/>
        <a:buNone/>
        <a:defRPr sz="1600" b="1" kern="1200">
          <a:solidFill>
            <a:srgbClr val="005CB9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4000"/>
        </a:lnSpc>
        <a:spcBef>
          <a:spcPts val="960"/>
        </a:spcBef>
        <a:spcAft>
          <a:spcPts val="0"/>
        </a:spcAft>
        <a:buClr>
          <a:srgbClr val="005CB9"/>
        </a:buClr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4000"/>
        </a:lnSpc>
        <a:spcBef>
          <a:spcPts val="960"/>
        </a:spcBef>
        <a:spcAft>
          <a:spcPts val="0"/>
        </a:spcAft>
        <a:buClr>
          <a:srgbClr val="005CB9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CB9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CB9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941"/>
        </a:buClr>
        <a:buFont typeface="Arial" panose="020B0604020202020204" pitchFamily="34" charset="0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941"/>
        </a:buClr>
        <a:buFont typeface="Arial" panose="020B0604020202020204" pitchFamily="34" charset="0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941"/>
        </a:buClr>
        <a:buFont typeface="Arial" panose="020B0604020202020204" pitchFamily="34" charset="0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5941"/>
        </a:buClr>
        <a:buFont typeface="Arial" panose="020B0604020202020204" pitchFamily="34" charset="0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Investigation of Mining Induced Ground Stress Evolution and Its Effect on Ground Stability</a:t>
            </a:r>
            <a:endParaRPr lang="en-IE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/>
              <a:t>PACA Underground Stone Conference</a:t>
            </a:r>
          </a:p>
          <a:p>
            <a:r>
              <a:rPr lang="en-GB" sz="1400" dirty="0"/>
              <a:t>October 6, 2022</a:t>
            </a:r>
          </a:p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Presented by: Cheryl Spellman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635664-9DF2-5CCE-B6E6-E6D78E21A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58" y="139420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5136-4F8A-2F7E-44B6-BE511F3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Field Monitoring &amp;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713E-762B-0333-E3B5-D8718968F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1440" marR="0" lvl="0" indent="-285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/>
              <a:t>Weekly Data Collection</a:t>
            </a:r>
          </a:p>
          <a:p>
            <a:pPr marL="49149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CR8 – Laser, Temp, RH</a:t>
            </a:r>
          </a:p>
          <a:p>
            <a:pPr marL="49149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CR6 – Static and Dynamic Strain Data</a:t>
            </a:r>
          </a:p>
          <a:p>
            <a:pPr marL="9144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Battery Powered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594E9-7ACD-E2AD-0258-47A4E67AE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7" name="Picture 6" descr="A picture containing nature, cave, hole&#10;&#10;Description automatically generated">
            <a:extLst>
              <a:ext uri="{FF2B5EF4-FFF2-40B4-BE49-F238E27FC236}">
                <a16:creationId xmlns:a16="http://schemas.microsoft.com/office/drawing/2014/main" id="{1352AD30-B6D1-D847-F38D-D4B2F4416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0" y="1680411"/>
            <a:ext cx="2286000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A49AA-6043-EFA3-45E3-21899A0C1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1143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85BA-3523-EEF6-C15E-D47DC5D0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Analysis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A1C88534-F9A9-2CB1-0885-42034DC04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21" y="1771665"/>
            <a:ext cx="8627070" cy="367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D59D0-1E4B-0745-42E2-A3DB69E83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7B8B-53FB-C743-F133-C83A08BA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71CA-A27F-BE76-A059-2130C7852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02BF8-C2AF-8DB8-4AD3-CB73BFD5F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5" name="03_07_2022_deformation_face_waveform_revised">
            <a:hlinkClick r:id="" action="ppaction://media"/>
            <a:extLst>
              <a:ext uri="{FF2B5EF4-FFF2-40B4-BE49-F238E27FC236}">
                <a16:creationId xmlns:a16="http://schemas.microsoft.com/office/drawing/2014/main" id="{A6A0C861-B401-3314-035E-2A1DE1D2D2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672" y="1443600"/>
            <a:ext cx="10905447" cy="43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7810-CB54-0BCC-1B9A-81AB5341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1" y="446313"/>
            <a:ext cx="10393680" cy="792000"/>
          </a:xfrm>
        </p:spPr>
        <p:txBody>
          <a:bodyPr anchor="t">
            <a:normAutofit/>
          </a:bodyPr>
          <a:lstStyle/>
          <a:p>
            <a:r>
              <a:rPr lang="en-US" dirty="0"/>
              <a:t>Data Analysis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2B9EFD-FCE0-91A7-4C58-1657A5B2C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880" y="1119490"/>
            <a:ext cx="6979920" cy="3678801"/>
          </a:xfrm>
        </p:spPr>
        <p:txBody>
          <a:bodyPr/>
          <a:lstStyle/>
          <a:p>
            <a:r>
              <a:rPr lang="en-US" dirty="0"/>
              <a:t>Attenuation Studies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Vibration Attenuation</a:t>
            </a:r>
          </a:p>
          <a:p>
            <a:pPr marL="228600" indent="-228600">
              <a:buAutoNum type="alphaLcParenR"/>
            </a:pPr>
            <a:r>
              <a:rPr lang="en-US" dirty="0"/>
              <a:t>Vibration Attenuation Each Plane</a:t>
            </a:r>
          </a:p>
          <a:p>
            <a:pPr marL="228600" indent="-228600">
              <a:buAutoNum type="alphaLcParenR"/>
            </a:pPr>
            <a:r>
              <a:rPr lang="en-US" dirty="0"/>
              <a:t>Attenuation of Dynamic Movement Roof and Pillar Boreholes</a:t>
            </a:r>
          </a:p>
          <a:p>
            <a:pPr marL="228600" indent="-228600">
              <a:buAutoNum type="alphaLcParenR"/>
            </a:pPr>
            <a:r>
              <a:rPr lang="en-US" dirty="0"/>
              <a:t>Correlation Borehole Dynamic Movement and Particle Velocity in Pillar</a:t>
            </a:r>
          </a:p>
          <a:p>
            <a:pPr marL="228600" indent="-228600">
              <a:buAutoNum type="alphaLcParenR"/>
            </a:pPr>
            <a:endParaRPr lang="en-US" dirty="0"/>
          </a:p>
          <a:p>
            <a:r>
              <a:rPr lang="en-US" dirty="0"/>
              <a:t>Small scatter of data</a:t>
            </a:r>
          </a:p>
          <a:p>
            <a:r>
              <a:rPr lang="en-US" dirty="0"/>
              <a:t>Maximum Particle Velocity – Horizontal Plane</a:t>
            </a:r>
          </a:p>
          <a:p>
            <a:r>
              <a:rPr lang="en-US" dirty="0"/>
              <a:t>Positive Correlation between PV and borehole dynamic movement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B8C74-7F0C-82C4-D2C5-5DE10649A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E3717B6C-AFA7-5AAC-E5AF-3AF5464F0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6" y="842313"/>
            <a:ext cx="6121829" cy="50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FF65-9FDD-D4AF-531D-2838D222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Analysis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6F87D02-3522-09DB-F548-804C66A4C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1207655"/>
            <a:ext cx="77724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5D845-000B-2F5B-6793-DEF9A4402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9B1FB4-7925-966A-5920-5245A0946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880" y="1309202"/>
            <a:ext cx="5049520" cy="3678801"/>
          </a:xfrm>
        </p:spPr>
        <p:txBody>
          <a:bodyPr/>
          <a:lstStyle/>
          <a:p>
            <a:r>
              <a:rPr lang="en-US" sz="1200" dirty="0"/>
              <a:t>Static Change – 1 month</a:t>
            </a:r>
          </a:p>
          <a:p>
            <a:r>
              <a:rPr lang="en-US" sz="1200" dirty="0"/>
              <a:t>Circles proportional to size of blast – lower SD = Large Circle</a:t>
            </a:r>
          </a:p>
          <a:p>
            <a:r>
              <a:rPr lang="en-US" sz="1200" dirty="0"/>
              <a:t>Upward movement represents expansion, downward movement shrinkage</a:t>
            </a:r>
          </a:p>
          <a:p>
            <a:r>
              <a:rPr lang="en-US" sz="1200" dirty="0"/>
              <a:t>Borehole response directly related to SD of blast. </a:t>
            </a:r>
          </a:p>
        </p:txBody>
      </p:sp>
    </p:spTree>
    <p:extLst>
      <p:ext uri="{BB962C8B-B14F-4D97-AF65-F5344CB8AC3E}">
        <p14:creationId xmlns:p14="http://schemas.microsoft.com/office/powerpoint/2010/main" val="232168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FF65-9FDD-D4AF-531D-2838D222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5D845-000B-2F5B-6793-DEF9A440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26EDF24-9464-25C3-1951-F5DF64141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95" y="1156854"/>
            <a:ext cx="7022995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5D49-F090-F428-DA2B-CEC078FC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FE235-42FF-A1BE-6904-00FC28F83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PPV attenuates as expected with SD</a:t>
            </a:r>
          </a:p>
          <a:p>
            <a:r>
              <a:rPr lang="en-US" dirty="0"/>
              <a:t>Peak Vector Sum likely to happen within detonation of interior holes</a:t>
            </a:r>
          </a:p>
          <a:p>
            <a:r>
              <a:rPr lang="en-US" dirty="0"/>
              <a:t>Correlation between SD and sudden changes</a:t>
            </a:r>
          </a:p>
          <a:p>
            <a:r>
              <a:rPr lang="en-US" dirty="0"/>
              <a:t>Horizontal PPV almost greater by factor of 2.2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B5898-C308-D80E-FC19-F226021E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058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46768" y="517202"/>
            <a:ext cx="10293069" cy="79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Outline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DDE1FDB7-82E5-CA41-21F9-F9C3D9013053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7786651"/>
              </p:ext>
            </p:extLst>
          </p:nvPr>
        </p:nvGraphicFramePr>
        <p:xfrm>
          <a:off x="946768" y="1803401"/>
          <a:ext cx="10293069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A65CBB3-1514-4F5A-F3EC-18C09E577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1" y="446313"/>
            <a:ext cx="10393680" cy="79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z="3200" b="1" kern="1200" baseline="0" dirty="0">
                <a:latin typeface="+mj-lt"/>
                <a:ea typeface="+mj-ea"/>
                <a:cs typeface="+mj-cs"/>
              </a:rPr>
              <a:t>Research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BA408-D387-120D-FEC3-01620A19A0A8}"/>
              </a:ext>
            </a:extLst>
          </p:cNvPr>
          <p:cNvSpPr txBox="1"/>
          <p:nvPr/>
        </p:nvSpPr>
        <p:spPr>
          <a:xfrm>
            <a:off x="719635" y="1589599"/>
            <a:ext cx="6979920" cy="3678801"/>
          </a:xfrm>
          <a:prstGeom prst="rect">
            <a:avLst/>
          </a:prstGeom>
        </p:spPr>
        <p:txBody>
          <a:bodyPr vert="horz" lIns="0" tIns="10800" rIns="0" bIns="0" numCol="2" spcCol="381600" rtlCol="0" anchor="t" anchorCtr="0">
            <a:normAutofit/>
          </a:bodyPr>
          <a:lstStyle/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5CB9"/>
                </a:solidFill>
              </a:rPr>
              <a:t>Large open mines produce aggregate and other industrial minerals for use in wide range of consumer products/infrastructure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5CB9"/>
                </a:solidFill>
              </a:rPr>
              <a:t>Ground control vital aspect of safe/productive mines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5CB9"/>
                </a:solidFill>
              </a:rPr>
              <a:t>Pillar design theories use Factor of Safety 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5CB9"/>
                </a:solidFill>
              </a:rPr>
              <a:t>Mine-induced stresses not well understood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5CB9"/>
                </a:solidFill>
              </a:rPr>
              <a:t>Recent massive pillar collapses highlight need for in-depth studies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63498141-D85F-55A5-D597-B123A993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89" y="3707760"/>
            <a:ext cx="4006151" cy="2563936"/>
          </a:xfrm>
          <a:prstGeom prst="rect">
            <a:avLst/>
          </a:prstGeom>
          <a:noFill/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46BF36-CE7A-3754-C138-58B99A297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00" y="1658008"/>
            <a:ext cx="4665519" cy="209948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26657B-BA00-B510-F3C3-B06209FAF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50500C-65F1-E791-C79F-009039A1FBC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6378082" y="1757363"/>
            <a:ext cx="4792060" cy="365601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DDDDDD"/>
              </a:buClr>
              <a:buSzPct val="100000"/>
              <a:buNone/>
              <a:defRPr/>
            </a:pPr>
            <a:r>
              <a:rPr lang="en-US" b="0" dirty="0"/>
              <a:t>General Geology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DDDDDD"/>
              </a:buClr>
              <a:buSzPct val="100000"/>
              <a:buNone/>
              <a:defRPr/>
            </a:pPr>
            <a:r>
              <a:rPr lang="en-US" dirty="0">
                <a:solidFill>
                  <a:srgbClr val="005CB9"/>
                </a:solidFill>
              </a:rPr>
              <a:t>Lower Cambrian Age</a:t>
            </a:r>
          </a:p>
          <a:p>
            <a:pPr lvl="1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Kinzer Formation – Thomasville Member</a:t>
            </a:r>
          </a:p>
          <a:p>
            <a:pPr marL="285750" lvl="2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Characterized as Limestone, Marble &amp; Breccia</a:t>
            </a:r>
          </a:p>
          <a:p>
            <a:pPr lvl="1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Broad Anticline NE to SW</a:t>
            </a:r>
          </a:p>
          <a:p>
            <a:pPr lvl="1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Several Contacts</a:t>
            </a:r>
          </a:p>
          <a:p>
            <a:pPr marL="645750" lvl="3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Triassic - Ledgers</a:t>
            </a:r>
          </a:p>
          <a:p>
            <a:pPr marL="645750" lvl="3" indent="-2857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CB9"/>
                </a:solidFill>
              </a:rPr>
              <a:t>Phyllite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Background - Geology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6EF476-9827-9C25-F41F-EB4C11FF0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2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298D0B-ED24-54BD-D0B6-3BD711B88F4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6973300" y="1757363"/>
            <a:ext cx="3601625" cy="365601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946768" y="1756799"/>
            <a:ext cx="4966352" cy="3656575"/>
          </a:xfrm>
        </p:spPr>
        <p:txBody>
          <a:bodyPr anchor="t">
            <a:normAutofit/>
          </a:bodyPr>
          <a:lstStyle/>
          <a:p>
            <a:pPr marL="285750" marR="0" lvl="0" indent="-285750" fontAlgn="auto">
              <a:spcBef>
                <a:spcPts val="1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Stratigraphy</a:t>
            </a:r>
          </a:p>
          <a:p>
            <a:pPr marL="486918" marR="0" lvl="1" indent="-285750" fontAlgn="auto"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5CB9"/>
                </a:solidFill>
              </a:rPr>
              <a:t>Bedded Units</a:t>
            </a:r>
          </a:p>
          <a:p>
            <a:pPr marL="486918" marR="0" lvl="1" indent="-285750" fontAlgn="auto">
              <a:spcBef>
                <a:spcPts val="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5CB9"/>
                </a:solidFill>
              </a:rPr>
              <a:t>Marker Beds</a:t>
            </a:r>
          </a:p>
          <a:p>
            <a:pPr marL="285750" marR="0" lvl="0" indent="-285750" fontAlgn="auto">
              <a:spcBef>
                <a:spcPts val="120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Unique to Thomasville Member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Cross faults prevalent throughout deposit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68" y="517202"/>
            <a:ext cx="10293069" cy="79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Background - Geology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830A5-BFE3-F55D-EE7B-28EB1B53F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68" y="517202"/>
            <a:ext cx="10293069" cy="79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Background – Mine Layout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0E3920-B6A7-F4CE-4AE4-0A5152AE30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3001818" y="973604"/>
            <a:ext cx="6631710" cy="5056679"/>
          </a:xfr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41C3F-F4BA-BAC6-B918-922AE36F6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68" y="517202"/>
            <a:ext cx="10293069" cy="79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Background – Mine Blasting Procedures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41C3F-F4BA-BAC6-B918-922AE36F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88F6246B-E94B-5E7B-202C-A26475875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98" y="3756036"/>
            <a:ext cx="3613603" cy="2365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2AD3E-2BF1-C00B-3A74-BE49BFB72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56" y="1250143"/>
            <a:ext cx="3303065" cy="250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EC16F-EA34-8280-5D2D-7404CBAAE385}"/>
              </a:ext>
            </a:extLst>
          </p:cNvPr>
          <p:cNvSpPr txBox="1"/>
          <p:nvPr/>
        </p:nvSpPr>
        <p:spPr>
          <a:xfrm>
            <a:off x="946768" y="1458909"/>
            <a:ext cx="6096000" cy="270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fontAlgn="auto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5CB9"/>
                </a:solidFill>
              </a:rPr>
              <a:t>Room and Pillar</a:t>
            </a:r>
          </a:p>
          <a:p>
            <a:pPr marL="685800" lvl="1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Extraction via Drill/Blast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74 Hole V Cut Pattern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2” Holes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MS Delays</a:t>
            </a:r>
          </a:p>
          <a:p>
            <a:pPr marL="685800" lvl="1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8-12 holes per delay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Bulk Product</a:t>
            </a:r>
          </a:p>
          <a:p>
            <a:pPr marL="685800" lvl="1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22.5lbs/ hole Emulsion</a:t>
            </a:r>
          </a:p>
          <a:p>
            <a:pPr marL="685800" lvl="1" indent="-285750">
              <a:lnSpc>
                <a:spcPct val="104000"/>
              </a:lnSpc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15lbs/ hole ANFO</a:t>
            </a:r>
          </a:p>
        </p:txBody>
      </p:sp>
    </p:spTree>
    <p:extLst>
      <p:ext uri="{BB962C8B-B14F-4D97-AF65-F5344CB8AC3E}">
        <p14:creationId xmlns:p14="http://schemas.microsoft.com/office/powerpoint/2010/main" val="196385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5136-4F8A-2F7E-44B6-BE511F3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Field Monitoring &amp;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713E-762B-0333-E3B5-D8718968F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144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/>
              <a:t>Strain Gauges</a:t>
            </a:r>
          </a:p>
          <a:p>
            <a:pPr marL="49149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5CB9"/>
                </a:solidFill>
              </a:rPr>
              <a:t>Geokon</a:t>
            </a:r>
            <a:r>
              <a:rPr lang="en-US" sz="1400" dirty="0">
                <a:solidFill>
                  <a:srgbClr val="005CB9"/>
                </a:solidFill>
              </a:rPr>
              <a:t> 4360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Seismographs</a:t>
            </a:r>
          </a:p>
          <a:p>
            <a:pPr marL="49149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5CB9"/>
                </a:solidFill>
              </a:rPr>
              <a:t>MultiSeis</a:t>
            </a:r>
            <a:r>
              <a:rPr lang="en-US" sz="1400" dirty="0">
                <a:solidFill>
                  <a:srgbClr val="005CB9"/>
                </a:solidFill>
              </a:rPr>
              <a:t> Plus Geophones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Data Loggers</a:t>
            </a:r>
          </a:p>
          <a:p>
            <a:pPr marL="49149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Ability to Capture Static and Dynamic strain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Dynamic Monitoring</a:t>
            </a:r>
          </a:p>
          <a:p>
            <a:pPr marL="27144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Triggered by blast event</a:t>
            </a:r>
          </a:p>
          <a:p>
            <a:pPr marL="91440" indent="-28575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Static Monitoring</a:t>
            </a:r>
          </a:p>
          <a:p>
            <a:pPr marL="491490" lvl="1" indent="-28575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Min, Max and Average in varying intervals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2D1A865-BE55-C8ED-730A-B339A907FD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1183" r="11183"/>
          <a:stretch>
            <a:fillRect/>
          </a:stretch>
        </p:blipFill>
        <p:spPr>
          <a:xfrm>
            <a:off x="8289925" y="1803400"/>
            <a:ext cx="3048000" cy="1443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7CB00-2803-CE44-E682-EA72F4DA1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995025"/>
            <a:ext cx="2667000" cy="2518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594E9-7ACD-E2AD-0258-47A4E67AE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3566F83B-6B76-BBA2-1F36-4CC6A28D8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5" y="317232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5136-4F8A-2F7E-44B6-BE511F3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Field Monitoring &amp;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713E-762B-0333-E3B5-D8718968F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439" y="1102896"/>
            <a:ext cx="6979920" cy="3678801"/>
          </a:xfrm>
        </p:spPr>
        <p:txBody>
          <a:bodyPr/>
          <a:lstStyle/>
          <a:p>
            <a:pPr marL="91440" marR="0" lvl="0" indent="-285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/>
              <a:t>Lower Mine 2</a:t>
            </a:r>
          </a:p>
          <a:p>
            <a:pPr marL="49149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90% of Production</a:t>
            </a:r>
          </a:p>
          <a:p>
            <a:pPr marL="9144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Strategically located to maximize recordings</a:t>
            </a:r>
          </a:p>
          <a:p>
            <a:pPr marL="9144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6 Strain Sensors Total</a:t>
            </a:r>
          </a:p>
          <a:p>
            <a:pPr marL="49149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Oriented at 0, 60 and 120 degrees to measure strain changes in each plane</a:t>
            </a:r>
          </a:p>
          <a:p>
            <a:pPr marL="9144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1 Geophone</a:t>
            </a:r>
          </a:p>
          <a:p>
            <a:pPr marL="49149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5CB9"/>
                </a:solidFill>
              </a:rPr>
              <a:t>Trigger at 0.05 inches/second Velocity</a:t>
            </a:r>
          </a:p>
          <a:p>
            <a:pPr marL="9144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2 Data Collectors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594E9-7ACD-E2AD-0258-47A4E67AE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95" y="6030283"/>
            <a:ext cx="1905000" cy="6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9D7EE-ADDE-24BC-7AB0-C2D33CA8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89" y="1102896"/>
            <a:ext cx="4593148" cy="3323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C7DFD-5900-2F3F-2767-A5012EE05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63" y="3868821"/>
            <a:ext cx="3058668" cy="1891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9D77B-6B8C-D055-AC48-51206644C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460" y="1600200"/>
            <a:ext cx="258445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894679"/>
      </p:ext>
    </p:extLst>
  </p:cSld>
  <p:clrMapOvr>
    <a:masterClrMapping/>
  </p:clrMapOvr>
</p:sld>
</file>

<file path=ppt/theme/theme1.xml><?xml version="1.0" encoding="utf-8"?>
<a:theme xmlns:a="http://schemas.openxmlformats.org/drawingml/2006/main" name="North Division">
  <a:themeElements>
    <a:clrScheme name="Custom 2">
      <a:dk1>
        <a:srgbClr val="636466"/>
      </a:dk1>
      <a:lt1>
        <a:srgbClr val="FFFFFF"/>
      </a:lt1>
      <a:dk2>
        <a:srgbClr val="005DAA"/>
      </a:dk2>
      <a:lt2>
        <a:srgbClr val="FFFFFF"/>
      </a:lt2>
      <a:accent1>
        <a:srgbClr val="005DAA"/>
      </a:accent1>
      <a:accent2>
        <a:srgbClr val="636466"/>
      </a:accent2>
      <a:accent3>
        <a:srgbClr val="000000"/>
      </a:accent3>
      <a:accent4>
        <a:srgbClr val="005DAA"/>
      </a:accent4>
      <a:accent5>
        <a:srgbClr val="BFBFBF"/>
      </a:accent5>
      <a:accent6>
        <a:srgbClr val="D8D8D8"/>
      </a:accent6>
      <a:hlink>
        <a:srgbClr val="FFFFFF"/>
      </a:hlink>
      <a:folHlink>
        <a:srgbClr val="636466"/>
      </a:folHlink>
    </a:clrScheme>
    <a:fontScheme name="CH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636466"/>
    </a:dk1>
    <a:lt1>
      <a:srgbClr val="FFFFFF"/>
    </a:lt1>
    <a:dk2>
      <a:srgbClr val="005DAA"/>
    </a:dk2>
    <a:lt2>
      <a:srgbClr val="FFFFFF"/>
    </a:lt2>
    <a:accent1>
      <a:srgbClr val="005DAA"/>
    </a:accent1>
    <a:accent2>
      <a:srgbClr val="636466"/>
    </a:accent2>
    <a:accent3>
      <a:srgbClr val="000000"/>
    </a:accent3>
    <a:accent4>
      <a:srgbClr val="005DAA"/>
    </a:accent4>
    <a:accent5>
      <a:srgbClr val="BFBFBF"/>
    </a:accent5>
    <a:accent6>
      <a:srgbClr val="D8D8D8"/>
    </a:accent6>
    <a:hlink>
      <a:srgbClr val="FFFFFF"/>
    </a:hlink>
    <a:folHlink>
      <a:srgbClr val="6364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421</Words>
  <Application>Microsoft Office PowerPoint</Application>
  <PresentationFormat>Widescreen</PresentationFormat>
  <Paragraphs>93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North Division</vt:lpstr>
      <vt:lpstr>Investigation of Mining Induced Ground Stress Evolution and Its Effect on Ground Stability</vt:lpstr>
      <vt:lpstr>Outline</vt:lpstr>
      <vt:lpstr>Research Motivation</vt:lpstr>
      <vt:lpstr>Background - Geology</vt:lpstr>
      <vt:lpstr>Background - Geology</vt:lpstr>
      <vt:lpstr>Background – Mine Layout</vt:lpstr>
      <vt:lpstr>Background – Mine Blasting Procedures</vt:lpstr>
      <vt:lpstr>Field Monitoring &amp; Data Collection</vt:lpstr>
      <vt:lpstr>Field Monitoring &amp; Data Collection</vt:lpstr>
      <vt:lpstr>Field Monitoring &amp; Data Collection</vt:lpstr>
      <vt:lpstr>Data Analysis</vt:lpstr>
      <vt:lpstr>Data Analysis</vt:lpstr>
      <vt:lpstr>Data Analysis</vt:lpstr>
      <vt:lpstr>Data Analysis</vt:lpstr>
      <vt:lpstr>Data Analysis</vt:lpstr>
      <vt:lpstr>Conclusions</vt:lpstr>
      <vt:lpstr>Thank You!   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4x3</dc:title>
  <dc:creator>Mediasterling</dc:creator>
  <dc:description>Built by www.mediasterling.com</dc:description>
  <cp:lastModifiedBy>Josie Gaskey</cp:lastModifiedBy>
  <cp:revision>131</cp:revision>
  <dcterms:created xsi:type="dcterms:W3CDTF">2015-11-11T00:31:34Z</dcterms:created>
  <dcterms:modified xsi:type="dcterms:W3CDTF">2022-10-05T23:19:26Z</dcterms:modified>
</cp:coreProperties>
</file>