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0"/>
  </p:notesMasterIdLst>
  <p:sldIdLst>
    <p:sldId id="346" r:id="rId5"/>
    <p:sldId id="416" r:id="rId6"/>
    <p:sldId id="442" r:id="rId7"/>
    <p:sldId id="489" r:id="rId8"/>
    <p:sldId id="425" r:id="rId9"/>
    <p:sldId id="426" r:id="rId10"/>
    <p:sldId id="459" r:id="rId11"/>
    <p:sldId id="460" r:id="rId12"/>
    <p:sldId id="461" r:id="rId13"/>
    <p:sldId id="438" r:id="rId14"/>
    <p:sldId id="490" r:id="rId15"/>
    <p:sldId id="491" r:id="rId16"/>
    <p:sldId id="478" r:id="rId17"/>
    <p:sldId id="470" r:id="rId18"/>
    <p:sldId id="429" r:id="rId19"/>
    <p:sldId id="487" r:id="rId20"/>
    <p:sldId id="458" r:id="rId21"/>
    <p:sldId id="271" r:id="rId22"/>
    <p:sldId id="477" r:id="rId23"/>
    <p:sldId id="476" r:id="rId24"/>
    <p:sldId id="430" r:id="rId25"/>
    <p:sldId id="433" r:id="rId26"/>
    <p:sldId id="273" r:id="rId27"/>
    <p:sldId id="365" r:id="rId28"/>
    <p:sldId id="289" r:id="rId29"/>
    <p:sldId id="354" r:id="rId30"/>
    <p:sldId id="338" r:id="rId31"/>
    <p:sldId id="333" r:id="rId32"/>
    <p:sldId id="279" r:id="rId33"/>
    <p:sldId id="294" r:id="rId34"/>
    <p:sldId id="374" r:id="rId35"/>
    <p:sldId id="344" r:id="rId36"/>
    <p:sldId id="399" r:id="rId37"/>
    <p:sldId id="358" r:id="rId38"/>
    <p:sldId id="347" r:id="rId39"/>
    <p:sldId id="410" r:id="rId40"/>
    <p:sldId id="444" r:id="rId41"/>
    <p:sldId id="402" r:id="rId42"/>
    <p:sldId id="400" r:id="rId43"/>
    <p:sldId id="258" r:id="rId44"/>
    <p:sldId id="432" r:id="rId45"/>
    <p:sldId id="456" r:id="rId46"/>
    <p:sldId id="457" r:id="rId47"/>
    <p:sldId id="436" r:id="rId48"/>
    <p:sldId id="423" r:id="rId4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9D0896-5CB1-63F5-A247-C7F457A2E75F}" name="Macdonald, Brendan (CDC/NIOSH/PMRD/HSIB)" initials="MB(" userId="S::Ihn5@cdc.gov::e398eb1f-8a58-4a41-8ce3-91384c70446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nger, Richard L. (CDC/NIOSH/PMRD/HFB)" initials="URL(" lastIdx="1" clrIdx="0">
    <p:extLst>
      <p:ext uri="{19B8F6BF-5375-455C-9EA6-DF929625EA0E}">
        <p15:presenceInfo xmlns:p15="http://schemas.microsoft.com/office/powerpoint/2012/main" userId="S::rau2@cdc.gov::49158198-dbad-46af-a766-d7f3b77dc023" providerId="AD"/>
      </p:ext>
    </p:extLst>
  </p:cmAuthor>
  <p:cmAuthor id="2" name="Sammarco, John J., Ph.D. (CDC/NIOSH/PMRD/HFB)" initials="SJJP(" lastIdx="1" clrIdx="1">
    <p:extLst>
      <p:ext uri="{19B8F6BF-5375-455C-9EA6-DF929625EA0E}">
        <p15:presenceInfo xmlns:p15="http://schemas.microsoft.com/office/powerpoint/2012/main" userId="S::zia4@cdc.gov::7dbcad3c-7c9b-41f6-9cb0-0326cf40ff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202A46"/>
    <a:srgbClr val="102D6C"/>
    <a:srgbClr val="19468D"/>
    <a:srgbClr val="84321C"/>
    <a:srgbClr val="FF9900"/>
    <a:srgbClr val="80A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8745" autoAdjust="0"/>
  </p:normalViewPr>
  <p:slideViewPr>
    <p:cSldViewPr snapToObjects="1">
      <p:cViewPr varScale="1">
        <p:scale>
          <a:sx n="77" d="100"/>
          <a:sy n="77" d="100"/>
        </p:scale>
        <p:origin x="10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 varScale="1">
        <p:scale>
          <a:sx n="48" d="100"/>
          <a:sy n="48" d="100"/>
        </p:scale>
        <p:origin x="272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080207-7115-4AD5-B40C-6048AE5E726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913D1D-F0F3-405A-A02B-E2DEA00A6832}">
      <dgm:prSet/>
      <dgm:spPr>
        <a:solidFill>
          <a:srgbClr val="00B0F0">
            <a:alpha val="29000"/>
          </a:srgbClr>
        </a:solidFill>
        <a:ln>
          <a:solidFill>
            <a:srgbClr val="FFC000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Wear lighted eyewear 3 weeks</a:t>
          </a:r>
        </a:p>
      </dgm:t>
    </dgm:pt>
    <dgm:pt modelId="{E5CA4612-28D1-4E2E-965E-970FF4B25893}" type="parTrans" cxnId="{2ADA9C4F-01F9-44C4-BFDF-395E2BFE5856}">
      <dgm:prSet/>
      <dgm:spPr/>
      <dgm:t>
        <a:bodyPr/>
        <a:lstStyle/>
        <a:p>
          <a:endParaRPr lang="en-US"/>
        </a:p>
      </dgm:t>
    </dgm:pt>
    <dgm:pt modelId="{91B44366-3F26-4C3B-822A-C99A9FC95B9D}" type="sibTrans" cxnId="{2ADA9C4F-01F9-44C4-BFDF-395E2BFE5856}">
      <dgm:prSet/>
      <dgm:spPr/>
      <dgm:t>
        <a:bodyPr/>
        <a:lstStyle/>
        <a:p>
          <a:endParaRPr lang="en-US"/>
        </a:p>
      </dgm:t>
    </dgm:pt>
    <dgm:pt modelId="{149618F7-9029-4E2E-A6AB-3ADA4AC2FF96}">
      <dgm:prSet/>
      <dgm:spPr>
        <a:solidFill>
          <a:schemeClr val="bg1"/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No lighted eyewear 2 weeks</a:t>
          </a:r>
        </a:p>
      </dgm:t>
    </dgm:pt>
    <dgm:pt modelId="{4D567D0F-E437-4E40-B993-EE692D570991}" type="parTrans" cxnId="{F24F4868-02FD-4AB6-A61F-E27FED2D3224}">
      <dgm:prSet/>
      <dgm:spPr/>
      <dgm:t>
        <a:bodyPr/>
        <a:lstStyle/>
        <a:p>
          <a:endParaRPr lang="en-US"/>
        </a:p>
      </dgm:t>
    </dgm:pt>
    <dgm:pt modelId="{1EB4D181-6A55-45EE-A491-33B946F81751}" type="sibTrans" cxnId="{F24F4868-02FD-4AB6-A61F-E27FED2D3224}">
      <dgm:prSet/>
      <dgm:spPr/>
      <dgm:t>
        <a:bodyPr/>
        <a:lstStyle/>
        <a:p>
          <a:endParaRPr lang="en-US"/>
        </a:p>
      </dgm:t>
    </dgm:pt>
    <dgm:pt modelId="{37710DDE-6B4A-4086-89AB-07D98BD22668}">
      <dgm:prSet/>
      <dgm:spPr>
        <a:solidFill>
          <a:srgbClr val="FF0000">
            <a:alpha val="32000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Wear lighted eyewear 3 weeks</a:t>
          </a:r>
        </a:p>
      </dgm:t>
    </dgm:pt>
    <dgm:pt modelId="{B1F699DF-A49D-4D97-873B-697800CD58D4}" type="parTrans" cxnId="{10EFB5A7-2645-44B0-8472-9B97AC4FF229}">
      <dgm:prSet/>
      <dgm:spPr/>
      <dgm:t>
        <a:bodyPr/>
        <a:lstStyle/>
        <a:p>
          <a:endParaRPr lang="en-US"/>
        </a:p>
      </dgm:t>
    </dgm:pt>
    <dgm:pt modelId="{6A9399AB-859F-4FCD-BA31-CD8D2B1C8F39}" type="sibTrans" cxnId="{10EFB5A7-2645-44B0-8472-9B97AC4FF229}">
      <dgm:prSet/>
      <dgm:spPr/>
      <dgm:t>
        <a:bodyPr/>
        <a:lstStyle/>
        <a:p>
          <a:endParaRPr lang="en-US"/>
        </a:p>
      </dgm:t>
    </dgm:pt>
    <dgm:pt modelId="{B9EBF5B5-F6E1-4B0E-B31E-49DB056814B5}">
      <dgm:prSet/>
      <dgm:spPr>
        <a:solidFill>
          <a:schemeClr val="tx1"/>
        </a:solidFill>
        <a:ln>
          <a:solidFill>
            <a:schemeClr val="accent2"/>
          </a:solidFill>
        </a:ln>
      </dgm:spPr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>
              <a:solidFill>
                <a:srgbClr val="FFFF00"/>
              </a:solidFill>
            </a:rPr>
            <a:t>FINISHED</a:t>
          </a:r>
        </a:p>
      </dgm:t>
    </dgm:pt>
    <dgm:pt modelId="{2EE22C50-10C1-4A18-B176-631F81F5B98A}" type="parTrans" cxnId="{B684ED74-035F-47A8-9565-C6FDEE52FE17}">
      <dgm:prSet/>
      <dgm:spPr/>
      <dgm:t>
        <a:bodyPr/>
        <a:lstStyle/>
        <a:p>
          <a:endParaRPr lang="en-US"/>
        </a:p>
      </dgm:t>
    </dgm:pt>
    <dgm:pt modelId="{A95BE41D-8EF2-4CF7-A3A8-071D645190F1}" type="sibTrans" cxnId="{B684ED74-035F-47A8-9565-C6FDEE52FE17}">
      <dgm:prSet/>
      <dgm:spPr/>
      <dgm:t>
        <a:bodyPr/>
        <a:lstStyle/>
        <a:p>
          <a:endParaRPr lang="en-US"/>
        </a:p>
      </dgm:t>
    </dgm:pt>
    <dgm:pt modelId="{BE51DAB1-4D12-4C02-861A-ED03D0346B85}">
      <dgm:prSet/>
      <dgm:spPr>
        <a:solidFill>
          <a:srgbClr val="92D050">
            <a:alpha val="29000"/>
          </a:srgbClr>
        </a:solidFill>
        <a:ln>
          <a:solidFill>
            <a:schemeClr val="accent3"/>
          </a:solidFill>
        </a:ln>
      </dgm:spPr>
      <dgm:t>
        <a:bodyPr/>
        <a:lstStyle/>
        <a:p>
          <a:pPr>
            <a:buNone/>
          </a:pPr>
          <a:r>
            <a:rPr lang="en-US" dirty="0">
              <a:solidFill>
                <a:schemeClr val="tx1"/>
              </a:solidFill>
            </a:rPr>
            <a:t>Baseline week no lighted eyewear</a:t>
          </a:r>
        </a:p>
      </dgm:t>
    </dgm:pt>
    <dgm:pt modelId="{E74358A1-D237-43DA-8E10-F0AA94EF78E9}" type="parTrans" cxnId="{83EBA278-C355-4932-BDCC-959305932240}">
      <dgm:prSet/>
      <dgm:spPr/>
      <dgm:t>
        <a:bodyPr/>
        <a:lstStyle/>
        <a:p>
          <a:endParaRPr lang="en-US"/>
        </a:p>
      </dgm:t>
    </dgm:pt>
    <dgm:pt modelId="{92DC2359-B8CD-4EDD-88BA-2C59FC294CBA}" type="sibTrans" cxnId="{83EBA278-C355-4932-BDCC-959305932240}">
      <dgm:prSet/>
      <dgm:spPr/>
      <dgm:t>
        <a:bodyPr/>
        <a:lstStyle/>
        <a:p>
          <a:endParaRPr lang="en-US"/>
        </a:p>
      </dgm:t>
    </dgm:pt>
    <dgm:pt modelId="{EF7E116D-7D4D-4674-9EBB-D4CDC657F437}" type="pres">
      <dgm:prSet presAssocID="{3B080207-7115-4AD5-B40C-6048AE5E7261}" presName="linear" presStyleCnt="0">
        <dgm:presLayoutVars>
          <dgm:animLvl val="lvl"/>
          <dgm:resizeHandles val="exact"/>
        </dgm:presLayoutVars>
      </dgm:prSet>
      <dgm:spPr/>
    </dgm:pt>
    <dgm:pt modelId="{CD942C66-457B-47CD-B156-B08F5198D501}" type="pres">
      <dgm:prSet presAssocID="{BE51DAB1-4D12-4C02-861A-ED03D0346B8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47F2038-3B1F-4F35-BF97-E94CD812833F}" type="pres">
      <dgm:prSet presAssocID="{92DC2359-B8CD-4EDD-88BA-2C59FC294CBA}" presName="spacer" presStyleCnt="0"/>
      <dgm:spPr/>
    </dgm:pt>
    <dgm:pt modelId="{F336728F-E8B2-40E5-8797-684FA8F707F5}" type="pres">
      <dgm:prSet presAssocID="{D8913D1D-F0F3-405A-A02B-E2DEA00A6832}" presName="parentText" presStyleLbl="node1" presStyleIdx="1" presStyleCnt="5" custLinFactNeighborY="4517">
        <dgm:presLayoutVars>
          <dgm:chMax val="0"/>
          <dgm:bulletEnabled val="1"/>
        </dgm:presLayoutVars>
      </dgm:prSet>
      <dgm:spPr/>
    </dgm:pt>
    <dgm:pt modelId="{CBAF0403-7694-42C1-9AF7-4051A96CE52C}" type="pres">
      <dgm:prSet presAssocID="{91B44366-3F26-4C3B-822A-C99A9FC95B9D}" presName="spacer" presStyleCnt="0"/>
      <dgm:spPr/>
    </dgm:pt>
    <dgm:pt modelId="{CB6169D1-9E3B-4408-8C31-5DB149B6C95B}" type="pres">
      <dgm:prSet presAssocID="{149618F7-9029-4E2E-A6AB-3ADA4AC2FF9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7EB6001-B2C2-46E1-9ECC-150B16CF3A99}" type="pres">
      <dgm:prSet presAssocID="{1EB4D181-6A55-45EE-A491-33B946F81751}" presName="spacer" presStyleCnt="0"/>
      <dgm:spPr/>
    </dgm:pt>
    <dgm:pt modelId="{5B9C8F2A-5629-4AC1-B75F-1948FD45FD49}" type="pres">
      <dgm:prSet presAssocID="{37710DDE-6B4A-4086-89AB-07D98BD2266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D2646D3-80D8-4BE3-B4FB-7D7A346432CB}" type="pres">
      <dgm:prSet presAssocID="{6A9399AB-859F-4FCD-BA31-CD8D2B1C8F39}" presName="spacer" presStyleCnt="0"/>
      <dgm:spPr/>
    </dgm:pt>
    <dgm:pt modelId="{6C0CDC16-CEBC-4366-8FD9-BB0E2420155A}" type="pres">
      <dgm:prSet presAssocID="{B9EBF5B5-F6E1-4B0E-B31E-49DB056814B5}" presName="parentText" presStyleLbl="node1" presStyleIdx="4" presStyleCnt="5" custLinFactNeighborX="-608" custLinFactNeighborY="-45522">
        <dgm:presLayoutVars>
          <dgm:chMax val="0"/>
          <dgm:bulletEnabled val="1"/>
        </dgm:presLayoutVars>
      </dgm:prSet>
      <dgm:spPr/>
    </dgm:pt>
  </dgm:ptLst>
  <dgm:cxnLst>
    <dgm:cxn modelId="{9B0A2220-AC41-4BC7-8BE9-9484542C590F}" type="presOf" srcId="{149618F7-9029-4E2E-A6AB-3ADA4AC2FF96}" destId="{CB6169D1-9E3B-4408-8C31-5DB149B6C95B}" srcOrd="0" destOrd="0" presId="urn:microsoft.com/office/officeart/2005/8/layout/vList2"/>
    <dgm:cxn modelId="{D03F6E21-7524-4264-A91B-E3B571D46A64}" type="presOf" srcId="{BE51DAB1-4D12-4C02-861A-ED03D0346B85}" destId="{CD942C66-457B-47CD-B156-B08F5198D501}" srcOrd="0" destOrd="0" presId="urn:microsoft.com/office/officeart/2005/8/layout/vList2"/>
    <dgm:cxn modelId="{B8F0123E-CD40-4414-8840-7D677EF6AC09}" type="presOf" srcId="{3B080207-7115-4AD5-B40C-6048AE5E7261}" destId="{EF7E116D-7D4D-4674-9EBB-D4CDC657F437}" srcOrd="0" destOrd="0" presId="urn:microsoft.com/office/officeart/2005/8/layout/vList2"/>
    <dgm:cxn modelId="{F24F4868-02FD-4AB6-A61F-E27FED2D3224}" srcId="{3B080207-7115-4AD5-B40C-6048AE5E7261}" destId="{149618F7-9029-4E2E-A6AB-3ADA4AC2FF96}" srcOrd="2" destOrd="0" parTransId="{4D567D0F-E437-4E40-B993-EE692D570991}" sibTransId="{1EB4D181-6A55-45EE-A491-33B946F81751}"/>
    <dgm:cxn modelId="{2ADA9C4F-01F9-44C4-BFDF-395E2BFE5856}" srcId="{3B080207-7115-4AD5-B40C-6048AE5E7261}" destId="{D8913D1D-F0F3-405A-A02B-E2DEA00A6832}" srcOrd="1" destOrd="0" parTransId="{E5CA4612-28D1-4E2E-965E-970FF4B25893}" sibTransId="{91B44366-3F26-4C3B-822A-C99A9FC95B9D}"/>
    <dgm:cxn modelId="{B684ED74-035F-47A8-9565-C6FDEE52FE17}" srcId="{3B080207-7115-4AD5-B40C-6048AE5E7261}" destId="{B9EBF5B5-F6E1-4B0E-B31E-49DB056814B5}" srcOrd="4" destOrd="0" parTransId="{2EE22C50-10C1-4A18-B176-631F81F5B98A}" sibTransId="{A95BE41D-8EF2-4CF7-A3A8-071D645190F1}"/>
    <dgm:cxn modelId="{83EBA278-C355-4932-BDCC-959305932240}" srcId="{3B080207-7115-4AD5-B40C-6048AE5E7261}" destId="{BE51DAB1-4D12-4C02-861A-ED03D0346B85}" srcOrd="0" destOrd="0" parTransId="{E74358A1-D237-43DA-8E10-F0AA94EF78E9}" sibTransId="{92DC2359-B8CD-4EDD-88BA-2C59FC294CBA}"/>
    <dgm:cxn modelId="{10EFB5A7-2645-44B0-8472-9B97AC4FF229}" srcId="{3B080207-7115-4AD5-B40C-6048AE5E7261}" destId="{37710DDE-6B4A-4086-89AB-07D98BD22668}" srcOrd="3" destOrd="0" parTransId="{B1F699DF-A49D-4D97-873B-697800CD58D4}" sibTransId="{6A9399AB-859F-4FCD-BA31-CD8D2B1C8F39}"/>
    <dgm:cxn modelId="{21F55DA8-34B8-424F-AC15-C8AB847EE787}" type="presOf" srcId="{D8913D1D-F0F3-405A-A02B-E2DEA00A6832}" destId="{F336728F-E8B2-40E5-8797-684FA8F707F5}" srcOrd="0" destOrd="0" presId="urn:microsoft.com/office/officeart/2005/8/layout/vList2"/>
    <dgm:cxn modelId="{EB73FABD-DD5C-4EC8-A5DB-9C586349A4C5}" type="presOf" srcId="{B9EBF5B5-F6E1-4B0E-B31E-49DB056814B5}" destId="{6C0CDC16-CEBC-4366-8FD9-BB0E2420155A}" srcOrd="0" destOrd="0" presId="urn:microsoft.com/office/officeart/2005/8/layout/vList2"/>
    <dgm:cxn modelId="{A4B1B6D2-7903-45D0-ACDB-39C4990B1816}" type="presOf" srcId="{37710DDE-6B4A-4086-89AB-07D98BD22668}" destId="{5B9C8F2A-5629-4AC1-B75F-1948FD45FD49}" srcOrd="0" destOrd="0" presId="urn:microsoft.com/office/officeart/2005/8/layout/vList2"/>
    <dgm:cxn modelId="{DD4E4195-7F1A-4C4F-ABCC-35B1BE1F7F62}" type="presParOf" srcId="{EF7E116D-7D4D-4674-9EBB-D4CDC657F437}" destId="{CD942C66-457B-47CD-B156-B08F5198D501}" srcOrd="0" destOrd="0" presId="urn:microsoft.com/office/officeart/2005/8/layout/vList2"/>
    <dgm:cxn modelId="{96238E86-A1F9-4A7B-8892-65EAE8A63A28}" type="presParOf" srcId="{EF7E116D-7D4D-4674-9EBB-D4CDC657F437}" destId="{D47F2038-3B1F-4F35-BF97-E94CD812833F}" srcOrd="1" destOrd="0" presId="urn:microsoft.com/office/officeart/2005/8/layout/vList2"/>
    <dgm:cxn modelId="{F5DC87C8-B24D-4D27-AC13-A2208AE16AF1}" type="presParOf" srcId="{EF7E116D-7D4D-4674-9EBB-D4CDC657F437}" destId="{F336728F-E8B2-40E5-8797-684FA8F707F5}" srcOrd="2" destOrd="0" presId="urn:microsoft.com/office/officeart/2005/8/layout/vList2"/>
    <dgm:cxn modelId="{7DCAFA70-8FE3-45A7-82C0-132204449EE2}" type="presParOf" srcId="{EF7E116D-7D4D-4674-9EBB-D4CDC657F437}" destId="{CBAF0403-7694-42C1-9AF7-4051A96CE52C}" srcOrd="3" destOrd="0" presId="urn:microsoft.com/office/officeart/2005/8/layout/vList2"/>
    <dgm:cxn modelId="{5120FF50-0CF8-4289-BD16-AA3EDA811386}" type="presParOf" srcId="{EF7E116D-7D4D-4674-9EBB-D4CDC657F437}" destId="{CB6169D1-9E3B-4408-8C31-5DB149B6C95B}" srcOrd="4" destOrd="0" presId="urn:microsoft.com/office/officeart/2005/8/layout/vList2"/>
    <dgm:cxn modelId="{52B38A1A-F2A5-4CC5-8A8F-5761C3392F58}" type="presParOf" srcId="{EF7E116D-7D4D-4674-9EBB-D4CDC657F437}" destId="{A7EB6001-B2C2-46E1-9ECC-150B16CF3A99}" srcOrd="5" destOrd="0" presId="urn:microsoft.com/office/officeart/2005/8/layout/vList2"/>
    <dgm:cxn modelId="{9F08736C-D283-44AA-9F5F-3C30CA024C06}" type="presParOf" srcId="{EF7E116D-7D4D-4674-9EBB-D4CDC657F437}" destId="{5B9C8F2A-5629-4AC1-B75F-1948FD45FD49}" srcOrd="6" destOrd="0" presId="urn:microsoft.com/office/officeart/2005/8/layout/vList2"/>
    <dgm:cxn modelId="{AC3CCC93-A1C3-481E-952C-0E8327288798}" type="presParOf" srcId="{EF7E116D-7D4D-4674-9EBB-D4CDC657F437}" destId="{DD2646D3-80D8-4BE3-B4FB-7D7A346432CB}" srcOrd="7" destOrd="0" presId="urn:microsoft.com/office/officeart/2005/8/layout/vList2"/>
    <dgm:cxn modelId="{30212F3A-57D9-40F0-B569-8543510752E9}" type="presParOf" srcId="{EF7E116D-7D4D-4674-9EBB-D4CDC657F437}" destId="{6C0CDC16-CEBC-4366-8FD9-BB0E242015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42C66-457B-47CD-B156-B08F5198D501}">
      <dsp:nvSpPr>
        <dsp:cNvPr id="0" name=""/>
        <dsp:cNvSpPr/>
      </dsp:nvSpPr>
      <dsp:spPr>
        <a:xfrm>
          <a:off x="0" y="742823"/>
          <a:ext cx="6263640" cy="730079"/>
        </a:xfrm>
        <a:prstGeom prst="roundRect">
          <a:avLst/>
        </a:prstGeom>
        <a:solidFill>
          <a:srgbClr val="92D050">
            <a:alpha val="29000"/>
          </a:srgb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Baseline week no lighted eyewear</a:t>
          </a:r>
        </a:p>
      </dsp:txBody>
      <dsp:txXfrm>
        <a:off x="35640" y="778463"/>
        <a:ext cx="6192360" cy="658799"/>
      </dsp:txXfrm>
    </dsp:sp>
    <dsp:sp modelId="{F336728F-E8B2-40E5-8797-684FA8F707F5}">
      <dsp:nvSpPr>
        <dsp:cNvPr id="0" name=""/>
        <dsp:cNvSpPr/>
      </dsp:nvSpPr>
      <dsp:spPr>
        <a:xfrm>
          <a:off x="0" y="1569226"/>
          <a:ext cx="6263640" cy="730079"/>
        </a:xfrm>
        <a:prstGeom prst="roundRect">
          <a:avLst/>
        </a:prstGeom>
        <a:solidFill>
          <a:srgbClr val="00B0F0">
            <a:alpha val="29000"/>
          </a:srgb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Wear lighted eyewear 3 weeks</a:t>
          </a:r>
        </a:p>
      </dsp:txBody>
      <dsp:txXfrm>
        <a:off x="35640" y="1604866"/>
        <a:ext cx="6192360" cy="658799"/>
      </dsp:txXfrm>
    </dsp:sp>
    <dsp:sp modelId="{CB6169D1-9E3B-4408-8C31-5DB149B6C95B}">
      <dsp:nvSpPr>
        <dsp:cNvPr id="0" name=""/>
        <dsp:cNvSpPr/>
      </dsp:nvSpPr>
      <dsp:spPr>
        <a:xfrm>
          <a:off x="0" y="2387303"/>
          <a:ext cx="6263640" cy="730079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No lighted eyewear 2 weeks</a:t>
          </a:r>
        </a:p>
      </dsp:txBody>
      <dsp:txXfrm>
        <a:off x="35640" y="2422943"/>
        <a:ext cx="6192360" cy="658799"/>
      </dsp:txXfrm>
    </dsp:sp>
    <dsp:sp modelId="{5B9C8F2A-5629-4AC1-B75F-1948FD45FD49}">
      <dsp:nvSpPr>
        <dsp:cNvPr id="0" name=""/>
        <dsp:cNvSpPr/>
      </dsp:nvSpPr>
      <dsp:spPr>
        <a:xfrm>
          <a:off x="0" y="3209544"/>
          <a:ext cx="6263640" cy="730079"/>
        </a:xfrm>
        <a:prstGeom prst="roundRect">
          <a:avLst/>
        </a:prstGeom>
        <a:solidFill>
          <a:srgbClr val="FF0000">
            <a:alpha val="32000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Wear lighted eyewear 3 weeks</a:t>
          </a:r>
        </a:p>
      </dsp:txBody>
      <dsp:txXfrm>
        <a:off x="35640" y="3245184"/>
        <a:ext cx="6192360" cy="658799"/>
      </dsp:txXfrm>
    </dsp:sp>
    <dsp:sp modelId="{6C0CDC16-CEBC-4366-8FD9-BB0E2420155A}">
      <dsp:nvSpPr>
        <dsp:cNvPr id="0" name=""/>
        <dsp:cNvSpPr/>
      </dsp:nvSpPr>
      <dsp:spPr>
        <a:xfrm>
          <a:off x="0" y="3989830"/>
          <a:ext cx="6263640" cy="730079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 </a:t>
          </a:r>
          <a:r>
            <a:rPr lang="en-US" sz="3200" b="1" kern="1200" dirty="0">
              <a:solidFill>
                <a:srgbClr val="FFFF00"/>
              </a:solidFill>
            </a:rPr>
            <a:t>FINISHED</a:t>
          </a:r>
        </a:p>
      </dsp:txBody>
      <dsp:txXfrm>
        <a:off x="35640" y="4025470"/>
        <a:ext cx="6192360" cy="658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09DBB2-E742-4E62-A0A0-3F874FF86B3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122987-B31D-44C9-A488-E3E510592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4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etina" TargetMode="External"/><Relationship Id="rId13" Type="http://schemas.openxmlformats.org/officeDocument/2006/relationships/hyperlink" Target="https://en.wikipedia.org/wiki/Melatonin" TargetMode="External"/><Relationship Id="rId3" Type="http://schemas.openxmlformats.org/officeDocument/2006/relationships/hyperlink" Target="https://en.wikipedia.org/wiki/Hypothalamus" TargetMode="External"/><Relationship Id="rId7" Type="http://schemas.openxmlformats.org/officeDocument/2006/relationships/hyperlink" Target="https://en.wikipedia.org/wiki/Suprachiasmatic_nucleus" TargetMode="External"/><Relationship Id="rId12" Type="http://schemas.openxmlformats.org/officeDocument/2006/relationships/hyperlink" Target="https://en.wikipedia.org/wiki/Pineal_gland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ircadian_clock" TargetMode="External"/><Relationship Id="rId11" Type="http://schemas.openxmlformats.org/officeDocument/2006/relationships/hyperlink" Target="https://en.wikipedia.org/wiki/Melanopsin" TargetMode="External"/><Relationship Id="rId5" Type="http://schemas.openxmlformats.org/officeDocument/2006/relationships/hyperlink" Target="https://en.wikipedia.org/wiki/Suprachiasmatic_nucleus#cite_note-1" TargetMode="External"/><Relationship Id="rId10" Type="http://schemas.openxmlformats.org/officeDocument/2006/relationships/hyperlink" Target="https://en.wikipedia.org/wiki/Circadian_rhythm#cite_note-HHMI-BioInteractive-78" TargetMode="External"/><Relationship Id="rId4" Type="http://schemas.openxmlformats.org/officeDocument/2006/relationships/hyperlink" Target="https://en.wikipedia.org/wiki/Circadian_rhythm" TargetMode="External"/><Relationship Id="rId9" Type="http://schemas.openxmlformats.org/officeDocument/2006/relationships/hyperlink" Target="https://en.wikipedia.org/wiki/Photosensitive_ganglion_cell" TargetMode="External"/><Relationship Id="rId14" Type="http://schemas.openxmlformats.org/officeDocument/2006/relationships/hyperlink" Target="https://en.wikipedia.org/wiki/Circadian_rhythm#cite_note-80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55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3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61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72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9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27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59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07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30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Underground miners spend most of the day in darkness, makes them especially vulnerable to fatigue.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E087F-82B1-470B-BC2C-3A7E40434F4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805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49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49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78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48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The </a:t>
            </a:r>
            <a:r>
              <a:rPr lang="en-US" sz="1400" b="1" dirty="0"/>
              <a:t>suprachiasmatic nucleus</a:t>
            </a:r>
            <a:r>
              <a:rPr lang="en-US" sz="1400" dirty="0"/>
              <a:t> or </a:t>
            </a:r>
            <a:r>
              <a:rPr lang="en-US" sz="1400" b="1" dirty="0"/>
              <a:t>nuclei</a:t>
            </a:r>
            <a:r>
              <a:rPr lang="en-US" sz="1400" dirty="0"/>
              <a:t> (</a:t>
            </a:r>
            <a:r>
              <a:rPr lang="en-US" sz="1400" b="1" dirty="0"/>
              <a:t>SCN</a:t>
            </a:r>
            <a:r>
              <a:rPr lang="en-US" sz="1400" dirty="0"/>
              <a:t>) is a tiny region of the brain in the </a:t>
            </a:r>
            <a:r>
              <a:rPr lang="en-US" sz="1400" dirty="0">
                <a:hlinkClick r:id="rId3" tooltip="Hypothalamus"/>
              </a:rPr>
              <a:t>hypothalamus</a:t>
            </a:r>
            <a:r>
              <a:rPr lang="en-US" sz="1400" dirty="0"/>
              <a:t>. It is responsible for controlling </a:t>
            </a:r>
            <a:r>
              <a:rPr lang="en-US" sz="1400" dirty="0">
                <a:hlinkClick r:id="rId4" tooltip="Circadian rhythm"/>
              </a:rPr>
              <a:t>circadian rhythms</a:t>
            </a:r>
            <a:r>
              <a:rPr lang="en-US" sz="1400" dirty="0"/>
              <a:t>. Regulates many different body functions in a 24-hour cycle. </a:t>
            </a:r>
            <a:r>
              <a:rPr lang="en-US" sz="1400" baseline="30000" dirty="0">
                <a:hlinkClick r:id="rId5"/>
              </a:rPr>
              <a:t>]</a:t>
            </a:r>
            <a:endParaRPr lang="en-US" sz="1400" dirty="0"/>
          </a:p>
          <a:p>
            <a:r>
              <a:rPr lang="en-US" sz="1400" dirty="0"/>
              <a:t>The SCN interacts with many other regions of the brain.</a:t>
            </a:r>
          </a:p>
          <a:p>
            <a:endParaRPr lang="en-US" sz="1400" dirty="0">
              <a:cs typeface="Calibri" panose="020F0502020204030204"/>
            </a:endParaRPr>
          </a:p>
          <a:p>
            <a:r>
              <a:rPr lang="en-US" sz="1400" dirty="0"/>
              <a:t>The primary </a:t>
            </a:r>
            <a:r>
              <a:rPr lang="en-US" sz="1400" dirty="0">
                <a:hlinkClick r:id="rId6"/>
              </a:rPr>
              <a:t>circadian clock</a:t>
            </a:r>
            <a:r>
              <a:rPr lang="en-US" sz="1400" dirty="0"/>
              <a:t> </a:t>
            </a:r>
            <a:r>
              <a:rPr lang="en-US" sz="1400" dirty="0" err="1"/>
              <a:t>i</a:t>
            </a:r>
            <a:r>
              <a:rPr lang="en-US" sz="1400" dirty="0"/>
              <a:t> is located in the </a:t>
            </a:r>
            <a:r>
              <a:rPr lang="en-US" sz="1400" dirty="0">
                <a:hlinkClick r:id="rId7"/>
              </a:rPr>
              <a:t>suprachiasmatic nucleus</a:t>
            </a:r>
            <a:r>
              <a:rPr lang="en-US" sz="1400" dirty="0"/>
              <a:t> (or nuclei) (SCN located in the </a:t>
            </a:r>
            <a:r>
              <a:rPr lang="en-US" sz="1400" dirty="0">
                <a:hlinkClick r:id="rId3"/>
              </a:rPr>
              <a:t>hypothalamus</a:t>
            </a:r>
            <a:r>
              <a:rPr lang="en-US" sz="1400" dirty="0"/>
              <a:t>. The SCN receives information about illumination through the eyes. The </a:t>
            </a:r>
            <a:r>
              <a:rPr lang="en-US" sz="1400" dirty="0">
                <a:hlinkClick r:id="rId8"/>
              </a:rPr>
              <a:t>retina</a:t>
            </a:r>
            <a:r>
              <a:rPr lang="en-US" sz="1400" dirty="0"/>
              <a:t> of the eye contains specialized </a:t>
            </a:r>
            <a:r>
              <a:rPr lang="en-US" sz="1400" dirty="0">
                <a:hlinkClick r:id="rId9"/>
              </a:rPr>
              <a:t>ganglion cells</a:t>
            </a:r>
            <a:r>
              <a:rPr lang="en-US" sz="1400" dirty="0"/>
              <a:t> ipRGCs are the intrinsically photosensitive retinal ganglion cells. Unlike other ganglion cells, the ipRGCs can themselves convert the electromagnetic light signal into a neurochemical signal through their expression of melanopsin, a light-sensitive protein that are directly photosensitive, and project directly to the SCN, where they help in the entrainment (synchronization) of this master circadian clock.</a:t>
            </a:r>
            <a:r>
              <a:rPr lang="en-US" sz="1400" dirty="0">
                <a:hlinkClick r:id="rId10"/>
              </a:rPr>
              <a:t>[78]</a:t>
            </a:r>
            <a:r>
              <a:rPr lang="en-US" sz="1400" dirty="0"/>
              <a:t> </a:t>
            </a:r>
          </a:p>
          <a:p>
            <a:r>
              <a:rPr lang="en-US" sz="1400" dirty="0"/>
              <a:t>These cells contain the photopigment </a:t>
            </a:r>
            <a:r>
              <a:rPr lang="en-US" sz="1400" dirty="0">
                <a:hlinkClick r:id="rId11"/>
              </a:rPr>
              <a:t>melanopsin</a:t>
            </a:r>
            <a:r>
              <a:rPr lang="en-US" sz="1400" dirty="0"/>
              <a:t> and their lead  to the SCN takes the information on the lengths of the day and night from the retina, interprets it, and passes it on to the </a:t>
            </a:r>
            <a:r>
              <a:rPr lang="en-US" sz="1400" dirty="0">
                <a:hlinkClick r:id="rId12"/>
              </a:rPr>
              <a:t>pineal gland</a:t>
            </a:r>
            <a:r>
              <a:rPr lang="en-US" sz="1400" dirty="0"/>
              <a:t>, that secretes the hormone </a:t>
            </a:r>
            <a:r>
              <a:rPr lang="en-US" sz="1400" dirty="0">
                <a:hlinkClick r:id="rId13"/>
              </a:rPr>
              <a:t>melatonin</a:t>
            </a:r>
            <a:r>
              <a:rPr lang="en-US" sz="1400" dirty="0"/>
              <a:t>.</a:t>
            </a:r>
            <a:r>
              <a:rPr lang="en-US" sz="1400" dirty="0">
                <a:hlinkClick r:id="rId14"/>
              </a:rPr>
              <a:t>[80]</a:t>
            </a:r>
            <a:r>
              <a:rPr lang="en-US" sz="1400" dirty="0"/>
              <a:t> Melatonin peaks at night and ebbs during the day and its presence provides information about night-length. </a:t>
            </a:r>
            <a:endParaRPr lang="en-US" sz="1400" dirty="0">
              <a:cs typeface="Calibri" panose="020F0502020204030204"/>
            </a:endParaRPr>
          </a:p>
          <a:p>
            <a:endParaRPr lang="en-US" sz="1400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21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07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8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4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77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0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The amount of light emitted from or reflected off an object is called its </a:t>
            </a:r>
            <a:r>
              <a:rPr lang="en-US" sz="1600" b="0" i="1" dirty="0">
                <a:solidFill>
                  <a:srgbClr val="2F3941"/>
                </a:solidFill>
                <a:effectLst/>
                <a:latin typeface="-apple-system"/>
              </a:rPr>
              <a:t>luminance</a:t>
            </a:r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—commonly referred to as </a:t>
            </a:r>
            <a:r>
              <a:rPr lang="en-US" sz="1600" b="0" i="1" dirty="0">
                <a:solidFill>
                  <a:srgbClr val="2F3941"/>
                </a:solidFill>
                <a:effectLst/>
                <a:latin typeface="-apple-system"/>
              </a:rPr>
              <a:t>brightness</a:t>
            </a:r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. </a:t>
            </a:r>
            <a:r>
              <a:rPr lang="en-US" sz="1600" b="0" i="1" dirty="0">
                <a:solidFill>
                  <a:srgbClr val="2F3941"/>
                </a:solidFill>
                <a:effectLst/>
                <a:latin typeface="-apple-system"/>
              </a:rPr>
              <a:t>Luminous flux</a:t>
            </a:r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 is a measurement of the total amount of light a light source emits, integrated over the entire angular span of the light. We quantify luminous flux in units of </a:t>
            </a:r>
            <a:r>
              <a:rPr lang="en-US" sz="1600" b="0" i="1" dirty="0">
                <a:solidFill>
                  <a:srgbClr val="2F3941"/>
                </a:solidFill>
                <a:effectLst/>
                <a:latin typeface="-apple-system"/>
              </a:rPr>
              <a:t>lumens</a:t>
            </a:r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 (</a:t>
            </a:r>
            <a:r>
              <a:rPr lang="en-US" sz="1600" b="0" i="0" dirty="0" err="1">
                <a:solidFill>
                  <a:srgbClr val="2F3941"/>
                </a:solidFill>
                <a:effectLst/>
                <a:latin typeface="-apple-system"/>
              </a:rPr>
              <a:t>lm</a:t>
            </a:r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), a photometric unit of measurement. </a:t>
            </a:r>
            <a:r>
              <a:rPr lang="en-US" sz="1600" b="0" i="1" dirty="0">
                <a:solidFill>
                  <a:srgbClr val="2F3941"/>
                </a:solidFill>
                <a:effectLst/>
                <a:latin typeface="-apple-system"/>
              </a:rPr>
              <a:t>Luminous intensity</a:t>
            </a:r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 is a measure of the light that shines from the source in a given direction. </a:t>
            </a:r>
            <a:r>
              <a:rPr lang="en-US" sz="1600" b="0" i="1" dirty="0">
                <a:solidFill>
                  <a:srgbClr val="2F3941"/>
                </a:solidFill>
                <a:effectLst/>
                <a:latin typeface="-apple-system"/>
              </a:rPr>
              <a:t>Illuminance</a:t>
            </a:r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 refers to the amount of light that shines onto a surface, measured in lumens per square meter (</a:t>
            </a:r>
            <a:r>
              <a:rPr lang="en-US" sz="1600" b="0" i="0" dirty="0" err="1">
                <a:solidFill>
                  <a:srgbClr val="2F3941"/>
                </a:solidFill>
                <a:effectLst/>
                <a:latin typeface="-apple-system"/>
              </a:rPr>
              <a:t>lm</a:t>
            </a:r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/m</a:t>
            </a:r>
            <a:r>
              <a:rPr lang="en-US" sz="1600" b="0" i="0" baseline="30000" dirty="0">
                <a:solidFill>
                  <a:srgbClr val="2F3941"/>
                </a:solidFill>
                <a:effectLst/>
                <a:latin typeface="-apple-system"/>
              </a:rPr>
              <a:t>2</a:t>
            </a:r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), also called </a:t>
            </a:r>
            <a:r>
              <a:rPr lang="en-US" sz="1600" b="0" i="1" dirty="0">
                <a:solidFill>
                  <a:srgbClr val="2F3941"/>
                </a:solidFill>
                <a:effectLst/>
                <a:latin typeface="-apple-system"/>
              </a:rPr>
              <a:t>lux</a:t>
            </a:r>
            <a:r>
              <a:rPr lang="en-US" sz="1600" b="0" i="0" dirty="0">
                <a:solidFill>
                  <a:srgbClr val="2F3941"/>
                </a:solidFill>
                <a:effectLst/>
                <a:latin typeface="-apple-system"/>
              </a:rPr>
              <a:t>. </a:t>
            </a:r>
            <a:endParaRPr lang="en-US" sz="1600" dirty="0">
              <a:solidFill>
                <a:srgbClr val="2F3941"/>
              </a:solidFill>
              <a:latin typeface="-apple-system"/>
            </a:endParaRPr>
          </a:p>
          <a:p>
            <a:r>
              <a:rPr lang="en-US" sz="1600" dirty="0">
                <a:solidFill>
                  <a:srgbClr val="2F3941"/>
                </a:solidFill>
                <a:latin typeface="-apple-system"/>
              </a:rPr>
              <a:t>Source: </a:t>
            </a:r>
            <a:r>
              <a:rPr lang="fr-FR" sz="1600" b="0" i="0" dirty="0" err="1">
                <a:solidFill>
                  <a:srgbClr val="2F3941"/>
                </a:solidFill>
                <a:effectLst/>
                <a:latin typeface="-apple-system"/>
              </a:rPr>
              <a:t>What’s</a:t>
            </a:r>
            <a:r>
              <a:rPr lang="fr-FR" sz="1600" b="0" i="0" dirty="0">
                <a:solidFill>
                  <a:srgbClr val="2F3941"/>
                </a:solidFill>
                <a:effectLst/>
                <a:latin typeface="-apple-system"/>
              </a:rPr>
              <a:t> the </a:t>
            </a:r>
            <a:r>
              <a:rPr lang="fr-FR" sz="1600" b="0" i="0" dirty="0" err="1">
                <a:solidFill>
                  <a:srgbClr val="2F3941"/>
                </a:solidFill>
                <a:effectLst/>
                <a:latin typeface="-apple-system"/>
              </a:rPr>
              <a:t>Difference</a:t>
            </a:r>
            <a:r>
              <a:rPr lang="fr-FR" sz="1600" b="0" i="0" dirty="0">
                <a:solidFill>
                  <a:srgbClr val="2F3941"/>
                </a:solidFill>
                <a:effectLst/>
                <a:latin typeface="-apple-system"/>
              </a:rPr>
              <a:t>: Luminance, </a:t>
            </a:r>
            <a:r>
              <a:rPr lang="fr-FR" sz="1600" b="0" i="0" dirty="0" err="1">
                <a:solidFill>
                  <a:srgbClr val="2F3941"/>
                </a:solidFill>
                <a:effectLst/>
                <a:latin typeface="-apple-system"/>
              </a:rPr>
              <a:t>Luminous</a:t>
            </a:r>
            <a:r>
              <a:rPr lang="fr-FR" sz="1600" b="0" i="0" dirty="0">
                <a:solidFill>
                  <a:srgbClr val="2F3941"/>
                </a:solidFill>
                <a:effectLst/>
                <a:latin typeface="-apple-system"/>
              </a:rPr>
              <a:t> Flux, </a:t>
            </a:r>
            <a:r>
              <a:rPr lang="fr-FR" sz="1600" b="0" i="0" dirty="0" err="1">
                <a:solidFill>
                  <a:srgbClr val="2F3941"/>
                </a:solidFill>
                <a:effectLst/>
                <a:latin typeface="-apple-system"/>
              </a:rPr>
              <a:t>Illuminance</a:t>
            </a:r>
            <a:r>
              <a:rPr lang="fr-FR" sz="1600" b="0" i="0" dirty="0">
                <a:solidFill>
                  <a:srgbClr val="2F3941"/>
                </a:solidFill>
                <a:effectLst/>
                <a:latin typeface="-apple-system"/>
              </a:rPr>
              <a:t>, </a:t>
            </a:r>
            <a:r>
              <a:rPr lang="fr-FR" sz="1600" b="0" i="0" dirty="0" err="1">
                <a:solidFill>
                  <a:srgbClr val="2F3941"/>
                </a:solidFill>
                <a:effectLst/>
                <a:latin typeface="-apple-system"/>
              </a:rPr>
              <a:t>Luminous</a:t>
            </a:r>
            <a:r>
              <a:rPr lang="fr-FR" sz="1600" b="0" i="0" dirty="0">
                <a:solidFill>
                  <a:srgbClr val="2F3941"/>
                </a:solidFill>
                <a:effectLst/>
                <a:latin typeface="-apple-system"/>
              </a:rPr>
              <a:t> </a:t>
            </a:r>
            <a:r>
              <a:rPr lang="fr-FR" sz="1600" b="0" i="0" dirty="0" err="1">
                <a:solidFill>
                  <a:srgbClr val="2F3941"/>
                </a:solidFill>
                <a:effectLst/>
                <a:latin typeface="-apple-system"/>
              </a:rPr>
              <a:t>Intensity</a:t>
            </a:r>
            <a:r>
              <a:rPr lang="fr-FR" sz="1600" b="0" i="0" dirty="0">
                <a:solidFill>
                  <a:srgbClr val="2F3941"/>
                </a:solidFill>
                <a:effectLst/>
                <a:latin typeface="-apple-system"/>
              </a:rPr>
              <a:t>, Lux, Lumens? Yi-Ying Lai 2022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57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073D1-4D4D-48F5-9788-A3CC5B86D2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cool-white LED can improve visual acuity because the eye is more sensitive to that part of the color spectrum in low-light mining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15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6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22987-B31D-44C9-A488-E3E5105925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8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52" y="16895"/>
            <a:ext cx="12042648" cy="821306"/>
          </a:xfrm>
        </p:spPr>
        <p:txBody>
          <a:bodyPr anchor="b">
            <a:normAutofit/>
          </a:bodyPr>
          <a:lstStyle>
            <a:lvl1pPr algn="l"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Edit main presentation headline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830568"/>
            <a:ext cx="1219200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73193" y="6125760"/>
            <a:ext cx="1041447" cy="740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152" y="6210831"/>
            <a:ext cx="1591056" cy="59334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1357468"/>
            <a:ext cx="6172200" cy="699932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5943600" y="2514600"/>
            <a:ext cx="6172200" cy="6858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  <a:endParaRPr lang="en-US" sz="280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0" y="3281490"/>
            <a:ext cx="6172200" cy="2041525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algn="l"/>
            <a:r>
              <a:rPr lang="en-US" sz="2800" dirty="0"/>
              <a:t>Presenter’s affiliation [Use full division name—e.g., Spokane Mining Research Division]</a:t>
            </a:r>
          </a:p>
        </p:txBody>
      </p:sp>
      <p:sp>
        <p:nvSpPr>
          <p:cNvPr id="11" name="TextBox 9"/>
          <p:cNvSpPr txBox="1"/>
          <p:nvPr userDrawn="1"/>
        </p:nvSpPr>
        <p:spPr>
          <a:xfrm>
            <a:off x="3047299" y="6410049"/>
            <a:ext cx="8061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solidFill>
                  <a:srgbClr val="E75525"/>
                </a:solidFill>
                <a:latin typeface="Franklin Gothic Medium Cond" panose="020B0606030402020204" pitchFamily="34" charset="0"/>
              </a:rPr>
              <a:t>Mine Safety and Health Research Advisory Committee – November 9, 2020</a:t>
            </a:r>
          </a:p>
        </p:txBody>
      </p:sp>
    </p:spTree>
    <p:extLst>
      <p:ext uri="{BB962C8B-B14F-4D97-AF65-F5344CB8AC3E}">
        <p14:creationId xmlns:p14="http://schemas.microsoft.com/office/powerpoint/2010/main" val="89238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6200" y="76200"/>
            <a:ext cx="12039600" cy="7120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Edit slide headline – sentence stating a message or assertion 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9067800" y="6416675"/>
            <a:ext cx="2743200" cy="365125"/>
          </a:xfrm>
          <a:prstGeom prst="rect">
            <a:avLst/>
          </a:prstGeom>
        </p:spPr>
        <p:txBody>
          <a:bodyPr/>
          <a:lstStyle/>
          <a:p>
            <a:fld id="{1363CB0E-D365-46D2-B737-73E90AB431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" y="788233"/>
            <a:ext cx="12039600" cy="57808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615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CB2C-023A-4A71-A5BF-2457C3C16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8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82880" y="182880"/>
            <a:ext cx="11778062" cy="71203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9468D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Edit slide headline – sentence stating a message or assertion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2880" y="1166261"/>
            <a:ext cx="11777662" cy="54737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defRPr sz="2200"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image or text containing supporting evidence for the assertion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8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82880" y="182880"/>
            <a:ext cx="11778062" cy="71203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9468D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Edit slide headline – sentence stating a message or assertion </a:t>
            </a:r>
          </a:p>
        </p:txBody>
      </p:sp>
    </p:spTree>
    <p:extLst>
      <p:ext uri="{BB962C8B-B14F-4D97-AF65-F5344CB8AC3E}">
        <p14:creationId xmlns:p14="http://schemas.microsoft.com/office/powerpoint/2010/main" val="3033483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6200" y="76200"/>
            <a:ext cx="12039600" cy="7120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Edit slide headline – sentence stating a message or assertion 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9448800" y="6569075"/>
            <a:ext cx="2743200" cy="365125"/>
          </a:xfrm>
          <a:prstGeom prst="rect">
            <a:avLst/>
          </a:prstGeom>
        </p:spPr>
        <p:txBody>
          <a:bodyPr/>
          <a:lstStyle/>
          <a:p>
            <a:fld id="{1363CB0E-D365-46D2-B737-73E90AB43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79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10" y="76201"/>
            <a:ext cx="12035590" cy="9143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Edit slide headline – sentence stating a message or assertion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10" y="990600"/>
            <a:ext cx="12035590" cy="5487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199" y="6478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0" y="64785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2600" y="6478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CB2C-023A-4A71-A5BF-2457C3C16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71" r:id="rId4"/>
    <p:sldLayoutId id="2147483708" r:id="rId5"/>
    <p:sldLayoutId id="2147483736" r:id="rId6"/>
    <p:sldLayoutId id="214748373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sammarco@cdc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press.usask.ca/introgeomatics/chapter/introduction-and-perceptual-elements-of-colour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hem.libretexts.org/Textbook_Maps/Organic_Chemistry_Textbook_Maps/Map:_Organic_Chemistry_(Vollhardt_and_Schore)/14:_Delocalized_Pi_Systems:_Investigation_by_Ultraviolet_and_Visible_Spectroscopy/14.11:_%09Electronic_Spectra:__Ultraviolet_and__Visible__Spectroscopy" TargetMode="Externa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churchforstarvingartists.blog/2013/06/17/2617/" TargetMode="Externa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goodfreephotos.com/astrophotography/view-of-half-moon.jpg.php" TargetMode="Externa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ccftech.com/report-apple-id-phishing-scam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bundabergnow.com/2019/12/17/gift-cards-new-laws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Jsammarco@cdc.gov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" y="489615"/>
            <a:ext cx="11280648" cy="821306"/>
          </a:xfrm>
        </p:spPr>
        <p:txBody>
          <a:bodyPr>
            <a:noAutofit/>
          </a:bodyPr>
          <a:lstStyle/>
          <a:p>
            <a:r>
              <a:rPr lang="en-US" sz="4000" dirty="0"/>
              <a:t>Illumination Technologies to Improve Miner Safety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997388" y="1781826"/>
            <a:ext cx="6172200" cy="699932"/>
          </a:xfrm>
        </p:spPr>
        <p:txBody>
          <a:bodyPr/>
          <a:lstStyle/>
          <a:p>
            <a:r>
              <a:rPr lang="en-US" dirty="0"/>
              <a:t>John J Sammarco, PhD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43600" y="2514599"/>
            <a:ext cx="6172200" cy="908436"/>
          </a:xfrm>
        </p:spPr>
        <p:txBody>
          <a:bodyPr>
            <a:noAutofit/>
          </a:bodyPr>
          <a:lstStyle/>
          <a:p>
            <a:r>
              <a:rPr lang="en-US" sz="2000" dirty="0"/>
              <a:t>Principal Research Engineer</a:t>
            </a:r>
          </a:p>
          <a:p>
            <a:r>
              <a:rPr lang="en-US" sz="2000" dirty="0">
                <a:hlinkClick r:id="rId3"/>
              </a:rPr>
              <a:t>Jsammarco@cdc.gov</a:t>
            </a:r>
            <a:endParaRPr lang="en-US" sz="2000" dirty="0"/>
          </a:p>
          <a:p>
            <a:r>
              <a:rPr lang="en-US" sz="2000" dirty="0"/>
              <a:t>1 (412) 386-4507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19800" y="4376243"/>
            <a:ext cx="6172200" cy="2041525"/>
          </a:xfrm>
        </p:spPr>
        <p:txBody>
          <a:bodyPr/>
          <a:lstStyle/>
          <a:p>
            <a:r>
              <a:rPr lang="en-US" dirty="0"/>
              <a:t>National Institute for Occupational Safety and Health (NIOSH), Pittsburgh Mining Research Division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732986-2526-4449-A2BB-469D06345B19}"/>
              </a:ext>
            </a:extLst>
          </p:cNvPr>
          <p:cNvSpPr/>
          <p:nvPr/>
        </p:nvSpPr>
        <p:spPr>
          <a:xfrm>
            <a:off x="3886200" y="6400800"/>
            <a:ext cx="7162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AE743E-4CEA-4D55-8B08-42F55C2DC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81826"/>
            <a:ext cx="3810000" cy="3806976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lumMod val="85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384040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579" name="Group 11">
            <a:extLst>
              <a:ext uri="{FF2B5EF4-FFF2-40B4-BE49-F238E27FC236}">
                <a16:creationId xmlns:a16="http://schemas.microsoft.com/office/drawing/2014/main" id="{C6DB2B7C-2C3B-41CF-BECE-E82292D1DE67}"/>
              </a:ext>
            </a:extLst>
          </p:cNvPr>
          <p:cNvGrpSpPr>
            <a:grpSpLocks/>
          </p:cNvGrpSpPr>
          <p:nvPr/>
        </p:nvGrpSpPr>
        <p:grpSpPr bwMode="auto">
          <a:xfrm>
            <a:off x="7499143" y="1524000"/>
            <a:ext cx="2743200" cy="4530727"/>
            <a:chOff x="4480" y="528"/>
            <a:chExt cx="1544" cy="2692"/>
          </a:xfrm>
        </p:grpSpPr>
        <p:pic>
          <p:nvPicPr>
            <p:cNvPr id="365578" name="Picture 10">
              <a:extLst>
                <a:ext uri="{FF2B5EF4-FFF2-40B4-BE49-F238E27FC236}">
                  <a16:creationId xmlns:a16="http://schemas.microsoft.com/office/drawing/2014/main" id="{A5623189-E61D-4737-A70D-13F780202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528"/>
              <a:ext cx="1120" cy="1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5577" name="Picture 9">
              <a:extLst>
                <a:ext uri="{FF2B5EF4-FFF2-40B4-BE49-F238E27FC236}">
                  <a16:creationId xmlns:a16="http://schemas.microsoft.com/office/drawing/2014/main" id="{A8764E7D-0364-4CDC-B3D2-6F7FB6266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" y="2228"/>
              <a:ext cx="1544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5580" name="Rectangle 12">
            <a:extLst>
              <a:ext uri="{FF2B5EF4-FFF2-40B4-BE49-F238E27FC236}">
                <a16:creationId xmlns:a16="http://schemas.microsoft.com/office/drawing/2014/main" id="{D1A7D1DE-9C92-46BB-AD34-A7776D77B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1111" y="6240856"/>
            <a:ext cx="5567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800" dirty="0">
                <a:latin typeface="Verdana" panose="020B0604030504040204" pitchFamily="34" charset="0"/>
              </a:rPr>
              <a:t>Photos: Royal BC Museum, British Columbia, Canada, http://www.royalbcmuseum.bc.ca/, Cape Breton Mine Museum, www.minersmuseum.com</a:t>
            </a:r>
          </a:p>
        </p:txBody>
      </p:sp>
      <p:sp>
        <p:nvSpPr>
          <p:cNvPr id="365581" name="Rectangle 13">
            <a:extLst>
              <a:ext uri="{FF2B5EF4-FFF2-40B4-BE49-F238E27FC236}">
                <a16:creationId xmlns:a16="http://schemas.microsoft.com/office/drawing/2014/main" id="{44677BE4-AC3C-492A-BFFB-BAEC09BF1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25450"/>
            <a:ext cx="8229600" cy="609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+mj-lt"/>
              </a:rPr>
              <a:t>Incandescent Lights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49718-4163-4669-878F-AB8FDBA4A0FF}"/>
              </a:ext>
            </a:extLst>
          </p:cNvPr>
          <p:cNvSpPr txBox="1"/>
          <p:nvPr/>
        </p:nvSpPr>
        <p:spPr>
          <a:xfrm>
            <a:off x="381000" y="2800533"/>
            <a:ext cx="76986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/>
              <a:t>The incandescent lamp eliminated</a:t>
            </a:r>
            <a:br>
              <a:rPr lang="en-US" altLang="en-US" sz="2800" dirty="0"/>
            </a:br>
            <a:r>
              <a:rPr lang="en-US" altLang="en-US" sz="2800" dirty="0"/>
              <a:t>open flame concerns within the mine</a:t>
            </a:r>
          </a:p>
          <a:p>
            <a:r>
              <a:rPr lang="en-US" altLang="en-US" sz="2800" dirty="0"/>
              <a:t>and was much more controllable</a:t>
            </a:r>
            <a:br>
              <a:rPr lang="en-US" altLang="en-US" sz="2800" dirty="0"/>
            </a:br>
            <a:r>
              <a:rPr lang="en-US" altLang="en-US" sz="2800" dirty="0"/>
              <a:t>than an open flame’s light</a:t>
            </a:r>
            <a:br>
              <a:rPr lang="en-US" altLang="en-US" sz="2800" dirty="0"/>
            </a:b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4343B-9F33-4596-9038-B953131C65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92F42-86A5-45FA-8920-002A56F64748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81" name="Rectangle 13">
            <a:extLst>
              <a:ext uri="{FF2B5EF4-FFF2-40B4-BE49-F238E27FC236}">
                <a16:creationId xmlns:a16="http://schemas.microsoft.com/office/drawing/2014/main" id="{44677BE4-AC3C-492A-BFFB-BAEC09BF1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25450"/>
            <a:ext cx="8229600" cy="609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/>
              <a:t>Florescent Lights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49718-4163-4669-878F-AB8FDBA4A0FF}"/>
              </a:ext>
            </a:extLst>
          </p:cNvPr>
          <p:cNvSpPr txBox="1"/>
          <p:nvPr/>
        </p:nvSpPr>
        <p:spPr>
          <a:xfrm>
            <a:off x="397691" y="2743200"/>
            <a:ext cx="46315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333333"/>
                </a:solidFill>
                <a:effectLst/>
                <a:latin typeface="Franklin Gothic Medium" panose="020B0603020102020204" pitchFamily="34" charset="0"/>
              </a:rPr>
              <a:t>Fluorescent lights have many advantages over incandescent that include more efficiency and a longer lifespan.</a:t>
            </a:r>
            <a:endParaRPr lang="en-US" sz="2400" dirty="0">
              <a:solidFill>
                <a:srgbClr val="333333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33426-D35E-4A42-8EE4-D9C0C5746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556472"/>
            <a:ext cx="5686425" cy="23940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639B5-8A3C-479E-90BE-0EDB581540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25200" y="6380813"/>
            <a:ext cx="2844800" cy="365125"/>
          </a:xfrm>
        </p:spPr>
        <p:txBody>
          <a:bodyPr/>
          <a:lstStyle/>
          <a:p>
            <a:fld id="{F2292F42-86A5-45FA-8920-002A56F64748}" type="slidenum">
              <a:rPr lang="en-US" sz="1200" smtClean="0"/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1370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81" name="Rectangle 13">
            <a:extLst>
              <a:ext uri="{FF2B5EF4-FFF2-40B4-BE49-F238E27FC236}">
                <a16:creationId xmlns:a16="http://schemas.microsoft.com/office/drawing/2014/main" id="{44677BE4-AC3C-492A-BFFB-BAEC09BF1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25450"/>
            <a:ext cx="8229600" cy="609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+mj-lt"/>
              </a:rPr>
              <a:t>Light-emitting Diode (LED)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49718-4163-4669-878F-AB8FDBA4A0FF}"/>
              </a:ext>
            </a:extLst>
          </p:cNvPr>
          <p:cNvSpPr txBox="1"/>
          <p:nvPr/>
        </p:nvSpPr>
        <p:spPr>
          <a:xfrm>
            <a:off x="381000" y="2590800"/>
            <a:ext cx="5715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/>
              <a:t>LED lights have many advantages that include high efficiency, long useable life, shock resistant, and they enable more design and light distribution flexibility. 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7F429C-EC11-4B1A-9B3D-030D0469E8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292F42-86A5-45FA-8920-002A56F64748}" type="slidenum">
              <a:rPr lang="en-US" smtClean="0"/>
              <a:t>12</a:t>
            </a:fld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CA56E7-0B51-437A-9CFE-FCD5A7ACF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318842"/>
            <a:ext cx="5503177" cy="39506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BF728BB6-FADE-49B9-ABD2-DA484255D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200276"/>
            <a:ext cx="4338638" cy="2455863"/>
          </a:xfr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846D2-51D2-435C-A660-7430DC9754B9}"/>
              </a:ext>
            </a:extLst>
          </p:cNvPr>
          <p:cNvSpPr txBox="1"/>
          <p:nvPr/>
        </p:nvSpPr>
        <p:spPr>
          <a:xfrm>
            <a:off x="7848600" y="5269468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NIOSH Saturn Light</a:t>
            </a:r>
          </a:p>
        </p:txBody>
      </p:sp>
    </p:spTree>
    <p:extLst>
      <p:ext uri="{BB962C8B-B14F-4D97-AF65-F5344CB8AC3E}">
        <p14:creationId xmlns:p14="http://schemas.microsoft.com/office/powerpoint/2010/main" val="3537871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7" name="Rectangle 409606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02" name="Rectangle 2">
            <a:extLst>
              <a:ext uri="{FF2B5EF4-FFF2-40B4-BE49-F238E27FC236}">
                <a16:creationId xmlns:a16="http://schemas.microsoft.com/office/drawing/2014/main" id="{A5BA03AA-93B3-4CBE-8181-88DA2CB17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What is light?</a:t>
            </a:r>
          </a:p>
        </p:txBody>
      </p:sp>
      <p:sp>
        <p:nvSpPr>
          <p:cNvPr id="409609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7632E2F-C568-417A-911C-6D04D3A5F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52177-7F81-44F2-8CF5-997CC46D28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4D918906-E6BD-4E16-AB3C-17FD2342C80E}" type="slidenum">
              <a:rPr lang="en-US" alt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13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>
            <a:extLst>
              <a:ext uri="{FF2B5EF4-FFF2-40B4-BE49-F238E27FC236}">
                <a16:creationId xmlns:a16="http://schemas.microsoft.com/office/drawing/2014/main" id="{8A711F6A-DA17-4A4F-AC08-65D0FEC54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508416"/>
            <a:ext cx="6934200" cy="712033"/>
          </a:xfrm>
        </p:spPr>
        <p:txBody>
          <a:bodyPr>
            <a:normAutofit fontScale="90000"/>
          </a:bodyPr>
          <a:lstStyle/>
          <a:p>
            <a:r>
              <a:rPr lang="en-US" altLang="en-US" sz="4000" dirty="0"/>
              <a:t>Visible Light is a Narrow Band of Electromagnetic Radiation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ECA64F-D43C-46DC-AB7A-D3FAE20A5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96600" y="6243638"/>
            <a:ext cx="685800" cy="457200"/>
          </a:xfrm>
        </p:spPr>
        <p:txBody>
          <a:bodyPr/>
          <a:lstStyle/>
          <a:p>
            <a:fld id="{4D918906-E6BD-4E16-AB3C-17FD2342C80E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400387" name="Picture 3">
            <a:extLst>
              <a:ext uri="{FF2B5EF4-FFF2-40B4-BE49-F238E27FC236}">
                <a16:creationId xmlns:a16="http://schemas.microsoft.com/office/drawing/2014/main" id="{82782F12-DB0B-4BBF-910B-0E012AEB54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317127"/>
            <a:ext cx="5180952" cy="2723809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506201-853B-4301-9D16-03447F1790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63CB0E-D365-46D2-B737-73E90AB431F4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CD049-0CD9-4DCB-9F0D-BA7A6894C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b="0" i="0" dirty="0">
              <a:solidFill>
                <a:srgbClr val="2F3941"/>
              </a:solidFill>
              <a:effectLst/>
              <a:latin typeface="-apple-system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F80960-EA51-4C30-BCC3-08B5C08B5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184" y="2106425"/>
            <a:ext cx="7144240" cy="3433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4DB30-7E6C-438A-9B76-1F4860DCCABA}"/>
              </a:ext>
            </a:extLst>
          </p:cNvPr>
          <p:cNvSpPr txBox="1"/>
          <p:nvPr/>
        </p:nvSpPr>
        <p:spPr>
          <a:xfrm>
            <a:off x="1219200" y="6553200"/>
            <a:ext cx="89591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2F3941"/>
                </a:solidFill>
                <a:latin typeface="-apple-system"/>
              </a:rPr>
              <a:t>Source: </a:t>
            </a:r>
            <a:r>
              <a:rPr lang="fr-FR" sz="1400" b="0" i="1" dirty="0" err="1">
                <a:solidFill>
                  <a:srgbClr val="2F3941"/>
                </a:solidFill>
                <a:effectLst/>
                <a:latin typeface="-apple-system"/>
              </a:rPr>
              <a:t>What’s</a:t>
            </a:r>
            <a:r>
              <a:rPr lang="fr-FR" sz="1400" b="0" i="1" dirty="0">
                <a:solidFill>
                  <a:srgbClr val="2F3941"/>
                </a:solidFill>
                <a:effectLst/>
                <a:latin typeface="-apple-system"/>
              </a:rPr>
              <a:t> the </a:t>
            </a:r>
            <a:r>
              <a:rPr lang="fr-FR" sz="1400" b="0" i="1" dirty="0" err="1">
                <a:solidFill>
                  <a:srgbClr val="2F3941"/>
                </a:solidFill>
                <a:effectLst/>
                <a:latin typeface="-apple-system"/>
              </a:rPr>
              <a:t>Difference</a:t>
            </a:r>
            <a:r>
              <a:rPr lang="fr-FR" sz="1400" b="0" i="1" dirty="0">
                <a:solidFill>
                  <a:srgbClr val="2F3941"/>
                </a:solidFill>
                <a:effectLst/>
                <a:latin typeface="-apple-system"/>
              </a:rPr>
              <a:t>: Luminance, </a:t>
            </a:r>
            <a:r>
              <a:rPr lang="fr-FR" sz="1400" b="0" i="1" dirty="0" err="1">
                <a:solidFill>
                  <a:srgbClr val="2F3941"/>
                </a:solidFill>
                <a:effectLst/>
                <a:latin typeface="-apple-system"/>
              </a:rPr>
              <a:t>Luminous</a:t>
            </a:r>
            <a:r>
              <a:rPr lang="fr-FR" sz="1400" b="0" i="1" dirty="0">
                <a:solidFill>
                  <a:srgbClr val="2F3941"/>
                </a:solidFill>
                <a:effectLst/>
                <a:latin typeface="-apple-system"/>
              </a:rPr>
              <a:t> Flux, </a:t>
            </a:r>
            <a:r>
              <a:rPr lang="fr-FR" sz="1400" b="0" i="1" dirty="0" err="1">
                <a:solidFill>
                  <a:srgbClr val="2F3941"/>
                </a:solidFill>
                <a:effectLst/>
                <a:latin typeface="-apple-system"/>
              </a:rPr>
              <a:t>Illuminance</a:t>
            </a:r>
            <a:r>
              <a:rPr lang="fr-FR" sz="1400" b="0" i="1" dirty="0">
                <a:solidFill>
                  <a:srgbClr val="2F3941"/>
                </a:solidFill>
                <a:effectLst/>
                <a:latin typeface="-apple-system"/>
              </a:rPr>
              <a:t>, </a:t>
            </a:r>
            <a:r>
              <a:rPr lang="fr-FR" sz="1400" b="0" i="1" dirty="0" err="1">
                <a:solidFill>
                  <a:srgbClr val="2F3941"/>
                </a:solidFill>
                <a:effectLst/>
                <a:latin typeface="-apple-system"/>
              </a:rPr>
              <a:t>Luminous</a:t>
            </a:r>
            <a:r>
              <a:rPr lang="fr-FR" sz="1400" b="0" i="1" dirty="0">
                <a:solidFill>
                  <a:srgbClr val="2F3941"/>
                </a:solidFill>
                <a:effectLst/>
                <a:latin typeface="-apple-system"/>
              </a:rPr>
              <a:t> </a:t>
            </a:r>
            <a:r>
              <a:rPr lang="fr-FR" sz="1400" b="0" i="1" dirty="0" err="1">
                <a:solidFill>
                  <a:srgbClr val="2F3941"/>
                </a:solidFill>
                <a:effectLst/>
                <a:latin typeface="-apple-system"/>
              </a:rPr>
              <a:t>Intensity</a:t>
            </a:r>
            <a:r>
              <a:rPr lang="fr-FR" sz="1400" b="0" i="1" dirty="0">
                <a:solidFill>
                  <a:srgbClr val="2F3941"/>
                </a:solidFill>
                <a:effectLst/>
                <a:latin typeface="-apple-system"/>
              </a:rPr>
              <a:t>, Lux, Lumens? Yi-Ying Lai 2022</a:t>
            </a:r>
          </a:p>
          <a:p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416929-BFEA-4DF1-AE93-D78E6A9A55C2}"/>
              </a:ext>
            </a:extLst>
          </p:cNvPr>
          <p:cNvSpPr txBox="1">
            <a:spLocks/>
          </p:cNvSpPr>
          <p:nvPr/>
        </p:nvSpPr>
        <p:spPr>
          <a:xfrm>
            <a:off x="-43727" y="320989"/>
            <a:ext cx="11778062" cy="7120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9468D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333333"/>
                </a:solidFill>
              </a:rPr>
              <a:t>Visible Light Definitions and Measurement Units</a:t>
            </a:r>
          </a:p>
        </p:txBody>
      </p:sp>
    </p:spTree>
    <p:extLst>
      <p:ext uri="{BB962C8B-B14F-4D97-AF65-F5344CB8AC3E}">
        <p14:creationId xmlns:p14="http://schemas.microsoft.com/office/powerpoint/2010/main" val="410071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>
            <a:extLst>
              <a:ext uri="{FF2B5EF4-FFF2-40B4-BE49-F238E27FC236}">
                <a16:creationId xmlns:a16="http://schemas.microsoft.com/office/drawing/2014/main" id="{C7B08848-581B-4F82-8A96-B461A1FE1E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264" y="356575"/>
            <a:ext cx="6053302" cy="1139825"/>
          </a:xfrm>
        </p:spPr>
        <p:txBody>
          <a:bodyPr/>
          <a:lstStyle/>
          <a:p>
            <a:r>
              <a:rPr lang="en-US" altLang="en-US" sz="3600" dirty="0"/>
              <a:t>Visual Performance Depends on Many Factors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5AACBC-D95A-4E63-8304-E84B1FF64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918906-E6BD-4E16-AB3C-17FD2342C80E}" type="slidenum">
              <a:rPr lang="en-US" altLang="en-US" smtClean="0"/>
              <a:pPr/>
              <a:t>16</a:t>
            </a:fld>
            <a:endParaRPr lang="en-US" altLang="en-US"/>
          </a:p>
        </p:txBody>
      </p:sp>
      <p:grpSp>
        <p:nvGrpSpPr>
          <p:cNvPr id="419843" name="Group 3">
            <a:extLst>
              <a:ext uri="{FF2B5EF4-FFF2-40B4-BE49-F238E27FC236}">
                <a16:creationId xmlns:a16="http://schemas.microsoft.com/office/drawing/2014/main" id="{CEB09846-0FC9-4E5F-94B5-4507F0887318}"/>
              </a:ext>
            </a:extLst>
          </p:cNvPr>
          <p:cNvGrpSpPr>
            <a:grpSpLocks/>
          </p:cNvGrpSpPr>
          <p:nvPr/>
        </p:nvGrpSpPr>
        <p:grpSpPr bwMode="auto">
          <a:xfrm>
            <a:off x="6214900" y="240892"/>
            <a:ext cx="5681825" cy="6559788"/>
            <a:chOff x="-816" y="192"/>
            <a:chExt cx="3504" cy="4128"/>
          </a:xfrm>
        </p:grpSpPr>
        <p:sp>
          <p:nvSpPr>
            <p:cNvPr id="419844" name="Rectangle 4">
              <a:extLst>
                <a:ext uri="{FF2B5EF4-FFF2-40B4-BE49-F238E27FC236}">
                  <a16:creationId xmlns:a16="http://schemas.microsoft.com/office/drawing/2014/main" id="{DF3DF44D-6D00-4245-93D9-B2AB20EAC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16" y="192"/>
              <a:ext cx="3504" cy="4128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  <a:contourClr>
                <a:schemeClr val="tx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 b="1">
                <a:solidFill>
                  <a:srgbClr val="232369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419845" name="Picture 5">
              <a:extLst>
                <a:ext uri="{FF2B5EF4-FFF2-40B4-BE49-F238E27FC236}">
                  <a16:creationId xmlns:a16="http://schemas.microsoft.com/office/drawing/2014/main" id="{275B9387-EFE8-4681-820D-F08688BAC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0" y="240"/>
              <a:ext cx="3240" cy="4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CBD35B-2B8F-4257-840C-52C7409706CE}"/>
              </a:ext>
            </a:extLst>
          </p:cNvPr>
          <p:cNvSpPr txBox="1"/>
          <p:nvPr/>
        </p:nvSpPr>
        <p:spPr>
          <a:xfrm>
            <a:off x="295275" y="2057400"/>
            <a:ext cx="5800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</a:rPr>
              <a:t>Visual performance is the ability to see an object measured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how fast you see the object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miss rates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Positive “hit”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Positive miss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False positive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False negative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3333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04" name="Rectangle 388103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106" name="Rectangle 388105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098" name="Rectangle 2">
            <a:extLst>
              <a:ext uri="{FF2B5EF4-FFF2-40B4-BE49-F238E27FC236}">
                <a16:creationId xmlns:a16="http://schemas.microsoft.com/office/drawing/2014/main" id="{916DA11D-48E3-42D4-9BA0-A4A491701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400">
                <a:solidFill>
                  <a:schemeClr val="bg1"/>
                </a:solidFill>
                <a:latin typeface="+mj-lt"/>
              </a:rPr>
              <a:t>Age Effects on Vision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31870B8-9FB6-4E50-B28B-9E44171C4D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290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88099" name="Rectangle 3">
            <a:extLst>
              <a:ext uri="{FF2B5EF4-FFF2-40B4-BE49-F238E27FC236}">
                <a16:creationId xmlns:a16="http://schemas.microsoft.com/office/drawing/2014/main" id="{BDC6B272-4D79-4047-90D8-9A98B5E8D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46848" y="2516777"/>
            <a:ext cx="4492752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altLang="en-US" sz="2200" dirty="0"/>
              <a:t>Vision decreases with age</a:t>
            </a:r>
          </a:p>
          <a:p>
            <a:pPr lvl="1"/>
            <a:r>
              <a:rPr lang="en-US" altLang="en-US" sz="2200" dirty="0"/>
              <a:t>Smaller pupil</a:t>
            </a:r>
          </a:p>
          <a:p>
            <a:pPr lvl="1"/>
            <a:r>
              <a:rPr lang="en-US" altLang="en-US" sz="2200" dirty="0"/>
              <a:t>Eye less able to adapt to light </a:t>
            </a:r>
          </a:p>
          <a:p>
            <a:pPr lvl="1"/>
            <a:r>
              <a:rPr lang="en-US" altLang="en-US" sz="2200" dirty="0"/>
              <a:t>Fewer rod receptors </a:t>
            </a:r>
          </a:p>
          <a:p>
            <a:pPr lvl="1"/>
            <a:r>
              <a:rPr lang="en-US" altLang="en-US" sz="2200" dirty="0"/>
              <a:t>More glare</a:t>
            </a:r>
          </a:p>
          <a:p>
            <a:pPr lvl="1"/>
            <a:r>
              <a:rPr lang="en-US" altLang="en-US" sz="2200" dirty="0"/>
              <a:t>Cloudy eye lens</a:t>
            </a:r>
          </a:p>
          <a:p>
            <a:pPr lvl="1"/>
            <a:endParaRPr lang="en-US" alt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684AC-4103-446D-A56A-EB2E8E93E408}"/>
              </a:ext>
            </a:extLst>
          </p:cNvPr>
          <p:cNvSpPr txBox="1"/>
          <p:nvPr/>
        </p:nvSpPr>
        <p:spPr>
          <a:xfrm>
            <a:off x="4715912" y="5976907"/>
            <a:ext cx="236154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openpress.usask.ca/introgeomatics/chapter/introduction-and-perceptual-elements-of-colour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45E14E-3A25-4E05-B03F-C8B39A01A4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63CB0E-D365-46D2-B737-73E90AB431F4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lative-retinal-illuminance-by-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5000"/>
            <a:ext cx="3733800" cy="39624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3"/>
          <p:cNvGrpSpPr>
            <a:grpSpLocks/>
          </p:cNvGrpSpPr>
          <p:nvPr/>
        </p:nvGrpSpPr>
        <p:grpSpPr bwMode="auto">
          <a:xfrm>
            <a:off x="1905000" y="1838326"/>
            <a:ext cx="3633788" cy="4740275"/>
            <a:chOff x="192" y="1106"/>
            <a:chExt cx="2289" cy="2986"/>
          </a:xfrm>
        </p:grpSpPr>
        <p:graphicFrame>
          <p:nvGraphicFramePr>
            <p:cNvPr id="21" name="Object 4"/>
            <p:cNvGraphicFramePr>
              <a:graphicFrameLocks noChangeAspect="1"/>
            </p:cNvGraphicFramePr>
            <p:nvPr/>
          </p:nvGraphicFramePr>
          <p:xfrm>
            <a:off x="368" y="1495"/>
            <a:ext cx="1936" cy="18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icrografx Picture Publisher Object" r:id="rId4" imgW="1866900" imgH="1800225" progId="PictPub.Image.10">
                    <p:embed/>
                  </p:oleObj>
                </mc:Choice>
                <mc:Fallback>
                  <p:oleObj name="Micrografx Picture Publisher Object" r:id="rId4" imgW="1866900" imgH="1800225" progId="PictPub.Image.10">
                    <p:embed/>
                    <p:pic>
                      <p:nvPicPr>
                        <p:cNvPr id="21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" y="1495"/>
                          <a:ext cx="1936" cy="1865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000000">
                                    <a:alpha val="50000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192" y="3392"/>
              <a:ext cx="1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 b="1"/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352" y="1106"/>
              <a:ext cx="2129" cy="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/>
                <a:t>Eye lens yellowing</a:t>
              </a:r>
            </a:p>
            <a:p>
              <a:pPr algn="ctr" eaLnBrk="1" hangingPunct="1"/>
              <a:endParaRPr lang="en-US" sz="2800" b="1" dirty="0"/>
            </a:p>
            <a:p>
              <a:pPr algn="ctr" eaLnBrk="1" hangingPunct="1"/>
              <a:endParaRPr lang="en-US" sz="2800" b="1" dirty="0"/>
            </a:p>
            <a:p>
              <a:pPr algn="ctr" eaLnBrk="1" hangingPunct="1"/>
              <a:endParaRPr lang="en-US" sz="2800" b="1" dirty="0"/>
            </a:p>
            <a:p>
              <a:pPr algn="ctr" eaLnBrk="1" hangingPunct="1"/>
              <a:endParaRPr lang="en-US" sz="2800" b="1" dirty="0"/>
            </a:p>
            <a:p>
              <a:pPr algn="ctr" eaLnBrk="1" hangingPunct="1"/>
              <a:endParaRPr lang="en-US" sz="2800" b="1" dirty="0"/>
            </a:p>
            <a:p>
              <a:pPr algn="ctr" eaLnBrk="1" hangingPunct="1"/>
              <a:endParaRPr lang="en-US" sz="2800" b="1" dirty="0"/>
            </a:p>
            <a:p>
              <a:pPr algn="ctr" eaLnBrk="1" hangingPunct="1"/>
              <a:endParaRPr lang="en-US" sz="2800" b="1" dirty="0"/>
            </a:p>
            <a:p>
              <a:pPr algn="ctr" eaLnBrk="1" hangingPunct="1"/>
              <a:endParaRPr lang="en-US" sz="1400" b="1" dirty="0"/>
            </a:p>
            <a:p>
              <a:pPr algn="ctr" eaLnBrk="1" hangingPunct="1"/>
              <a:r>
                <a:rPr lang="en-US" b="1" dirty="0"/>
                <a:t>(</a:t>
              </a:r>
              <a:r>
                <a:rPr lang="en-US" b="1" i="1" dirty="0"/>
                <a:t>age in years)</a:t>
              </a:r>
            </a:p>
            <a:p>
              <a:pPr algn="ctr" eaLnBrk="1" hangingPunct="1"/>
              <a:r>
                <a:rPr lang="en-US" sz="1400" i="1" dirty="0"/>
                <a:t>Source: Lighting Research Center</a:t>
              </a:r>
            </a:p>
            <a:p>
              <a:pPr algn="ctr" eaLnBrk="1" hangingPunct="1"/>
              <a:r>
                <a:rPr lang="en-US" sz="2800" b="1" dirty="0"/>
                <a:t>  </a:t>
              </a:r>
              <a:endParaRPr lang="en-US" sz="2000" i="1" dirty="0"/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6816726" y="3581400"/>
            <a:ext cx="3013075" cy="1981200"/>
            <a:chOff x="5065446" y="3581400"/>
            <a:chExt cx="3012891" cy="1981200"/>
          </a:xfrm>
        </p:grpSpPr>
        <p:sp>
          <p:nvSpPr>
            <p:cNvPr id="26" name="Line 9"/>
            <p:cNvSpPr>
              <a:spLocks noChangeShapeType="1"/>
            </p:cNvSpPr>
            <p:nvPr/>
          </p:nvSpPr>
          <p:spPr bwMode="auto">
            <a:xfrm flipV="1">
              <a:off x="6673970" y="3581400"/>
              <a:ext cx="0" cy="496744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5065446" y="3900607"/>
              <a:ext cx="3012891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9144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b="1" dirty="0">
                  <a:solidFill>
                    <a:srgbClr val="FF0000"/>
                  </a:solidFill>
                </a:rPr>
                <a:t>43 yrs. </a:t>
              </a:r>
            </a:p>
            <a:p>
              <a:pPr algn="ctr">
                <a:spcBef>
                  <a:spcPct val="50000"/>
                </a:spcBef>
              </a:pPr>
              <a:r>
                <a:rPr lang="en-US" sz="2400" b="1" dirty="0">
                  <a:solidFill>
                    <a:srgbClr val="FF0000"/>
                  </a:solidFill>
                </a:rPr>
                <a:t>40% less light</a:t>
              </a:r>
            </a:p>
            <a:p>
              <a:pPr algn="ctr">
                <a:spcBef>
                  <a:spcPct val="50000"/>
                </a:spcBef>
              </a:pPr>
              <a:r>
                <a:rPr lang="en-US" sz="2400" b="1" dirty="0">
                  <a:solidFill>
                    <a:srgbClr val="FF0000"/>
                  </a:solidFill>
                </a:rPr>
                <a:t> than 20 yrs. old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10EAF259-3561-4675-A8A4-19E12E56E71B}"/>
              </a:ext>
            </a:extLst>
          </p:cNvPr>
          <p:cNvSpPr txBox="1">
            <a:spLocks/>
          </p:cNvSpPr>
          <p:nvPr/>
        </p:nvSpPr>
        <p:spPr>
          <a:xfrm>
            <a:off x="1073944" y="445227"/>
            <a:ext cx="10196512" cy="7120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9468D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Human visual performance declines with 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9A6418-A1B9-41C6-B9DB-CFD1831366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96600" y="6356351"/>
            <a:ext cx="2844800" cy="365125"/>
          </a:xfrm>
        </p:spPr>
        <p:txBody>
          <a:bodyPr/>
          <a:lstStyle/>
          <a:p>
            <a:fld id="{F2292F42-86A5-45FA-8920-002A56F6474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631" name="Rectangle 40859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8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8578" name="Rectangle 2">
            <a:extLst>
              <a:ext uri="{FF2B5EF4-FFF2-40B4-BE49-F238E27FC236}">
                <a16:creationId xmlns:a16="http://schemas.microsoft.com/office/drawing/2014/main" id="{FBDD4863-DD94-4EE6-97E1-42CB79372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Light Spectrum is a Factor for Visual Performance</a:t>
            </a:r>
          </a:p>
        </p:txBody>
      </p:sp>
      <p:sp>
        <p:nvSpPr>
          <p:cNvPr id="408632" name="Rectangle 408594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timeline&#10;&#10;Description automatically generated">
            <a:extLst>
              <a:ext uri="{FF2B5EF4-FFF2-40B4-BE49-F238E27FC236}">
                <a16:creationId xmlns:a16="http://schemas.microsoft.com/office/drawing/2014/main" id="{EC26A543-9312-46D5-B8E5-A91F73EF8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6744" y="3447052"/>
            <a:ext cx="6579910" cy="2073357"/>
          </a:xfrm>
          <a:prstGeom prst="rect">
            <a:avLst/>
          </a:prstGeom>
        </p:spPr>
      </p:pic>
      <p:sp>
        <p:nvSpPr>
          <p:cNvPr id="408597" name="Rectangle 40859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8579" name="Rectangle 3">
            <a:extLst>
              <a:ext uri="{FF2B5EF4-FFF2-40B4-BE49-F238E27FC236}">
                <a16:creationId xmlns:a16="http://schemas.microsoft.com/office/drawing/2014/main" id="{D8375358-C907-4A7B-B6DC-CE3405D418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72401" y="917725"/>
            <a:ext cx="3852856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altLang="en-US" sz="2000" dirty="0">
                <a:solidFill>
                  <a:srgbClr val="FFFFFF"/>
                </a:solidFill>
              </a:rPr>
              <a:t>“Cool white” light from LEDs have more short wavelengths</a:t>
            </a:r>
          </a:p>
          <a:p>
            <a:pPr lvl="1">
              <a:buClrTx/>
            </a:pPr>
            <a:r>
              <a:rPr lang="en-US" altLang="en-US" sz="2000" dirty="0">
                <a:solidFill>
                  <a:srgbClr val="FFFFFF"/>
                </a:solidFill>
              </a:rPr>
              <a:t>Better depth perception</a:t>
            </a:r>
          </a:p>
          <a:p>
            <a:pPr lvl="1">
              <a:buClrTx/>
            </a:pPr>
            <a:r>
              <a:rPr lang="en-US" altLang="en-US" sz="2000" dirty="0">
                <a:solidFill>
                  <a:srgbClr val="FFFFFF"/>
                </a:solidFill>
              </a:rPr>
              <a:t>Better color rendering</a:t>
            </a:r>
          </a:p>
          <a:p>
            <a:pPr lvl="1">
              <a:buClrTx/>
            </a:pPr>
            <a:r>
              <a:rPr lang="en-US" altLang="en-US" sz="2000" dirty="0">
                <a:solidFill>
                  <a:srgbClr val="FFFFFF"/>
                </a:solidFill>
              </a:rPr>
              <a:t>Better visual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0740C-F52E-4C85-9A7B-2B81D706D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80391" y="6535157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D918906-E6BD-4E16-AB3C-17FD2342C80E}" type="slidenum">
              <a:rPr lang="en-US" altLang="en-US" sz="105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altLang="en-US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34F9F-7223-46B6-B8BF-991BBCE3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988" y="348178"/>
            <a:ext cx="2895600" cy="71203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B5918-6FEC-4F4F-A7FD-4EA7C34617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63CB0E-D365-46D2-B737-73E90AB431F4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A44669-C191-4569-AD55-57F894EBB620}"/>
              </a:ext>
            </a:extLst>
          </p:cNvPr>
          <p:cNvSpPr/>
          <p:nvPr/>
        </p:nvSpPr>
        <p:spPr>
          <a:xfrm>
            <a:off x="609600" y="1752600"/>
            <a:ext cx="10134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Why is lighting important?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rgbClr val="1E1E1E"/>
              </a:solidFill>
              <a:effectLst/>
              <a:latin typeface="Lato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E1E1E"/>
                </a:solidFill>
                <a:latin typeface="Lato" panose="020F0502020204030203" pitchFamily="34" charset="0"/>
              </a:rPr>
              <a:t>Mine lighting history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rgbClr val="1E1E1E"/>
              </a:solidFill>
              <a:effectLst/>
              <a:latin typeface="Lato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E1E1E"/>
                </a:solidFill>
                <a:latin typeface="Lato" panose="020F0502020204030203" pitchFamily="34" charset="0"/>
              </a:rPr>
              <a:t>Light fundamentals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1E1E1E"/>
              </a:solidFill>
              <a:latin typeface="Lato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E1E1E"/>
                </a:solidFill>
                <a:latin typeface="Lato" panose="020F0502020204030203" pitchFamily="34" charset="0"/>
              </a:rPr>
              <a:t>Improving miner safety via lighting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1E1E1E"/>
              </a:solidFill>
              <a:latin typeface="Lato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E1E1E"/>
                </a:solidFill>
                <a:latin typeface="Lato" panose="020F0502020204030203" pitchFamily="34" charset="0"/>
              </a:rPr>
              <a:t>Mining shift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1E1E1E"/>
              </a:solidFill>
              <a:latin typeface="Lato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E1E1E"/>
                </a:solidFill>
                <a:latin typeface="Lato" panose="020F0502020204030203" pitchFamily="34" charset="0"/>
              </a:rPr>
              <a:t>2023 Shift work field study to reduce circadian disruption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6071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>
            <a:extLst>
              <a:ext uri="{FF2B5EF4-FFF2-40B4-BE49-F238E27FC236}">
                <a16:creationId xmlns:a16="http://schemas.microsoft.com/office/drawing/2014/main" id="{6C2D6785-7A7E-4FBE-9E30-94E83C07B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Spectral Power Distribution Characterizes the Light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AD4C6-E01C-46D5-8650-168FAF2C51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918906-E6BD-4E16-AB3C-17FD2342C80E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407555" name="Rectangle 3">
            <a:extLst>
              <a:ext uri="{FF2B5EF4-FFF2-40B4-BE49-F238E27FC236}">
                <a16:creationId xmlns:a16="http://schemas.microsoft.com/office/drawing/2014/main" id="{1E37C8BA-10A7-46EC-8CFF-BC470E5288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07556" name="Picture 4">
            <a:extLst>
              <a:ext uri="{FF2B5EF4-FFF2-40B4-BE49-F238E27FC236}">
                <a16:creationId xmlns:a16="http://schemas.microsoft.com/office/drawing/2014/main" id="{BBC1C45A-8EB0-4F2E-A891-CFCFD58F1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0388"/>
            <a:ext cx="9144000" cy="629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32B52F-3434-4B55-8B58-37C393DAF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824" y="6175863"/>
            <a:ext cx="8105775" cy="4535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43434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Conditions</a:t>
            </a:r>
          </a:p>
          <a:p>
            <a:r>
              <a:rPr lang="en-US" sz="2800" dirty="0"/>
              <a:t>30 people tested</a:t>
            </a:r>
          </a:p>
          <a:p>
            <a:r>
              <a:rPr lang="en-US" sz="2800" dirty="0"/>
              <a:t>3 age groups</a:t>
            </a:r>
          </a:p>
          <a:p>
            <a:r>
              <a:rPr lang="en-US" sz="2800" dirty="0"/>
              <a:t>3 cap lamps</a:t>
            </a:r>
          </a:p>
          <a:p>
            <a:pPr lvl="1"/>
            <a:r>
              <a:rPr lang="en-US" sz="2500" dirty="0"/>
              <a:t>Incandescent 2600K</a:t>
            </a:r>
          </a:p>
          <a:p>
            <a:pPr lvl="1"/>
            <a:r>
              <a:rPr lang="en-US" sz="2500" dirty="0"/>
              <a:t>“neutral white” LED 4000K</a:t>
            </a:r>
          </a:p>
          <a:p>
            <a:pPr lvl="1"/>
            <a:r>
              <a:rPr lang="en-US" sz="2500" dirty="0"/>
              <a:t>“cool white” LED 5000K</a:t>
            </a:r>
          </a:p>
          <a:p>
            <a:r>
              <a:rPr lang="en-US" sz="2700" dirty="0"/>
              <a:t>Same intensity</a:t>
            </a:r>
          </a:p>
          <a:p>
            <a:r>
              <a:rPr lang="en-US" sz="2700" dirty="0"/>
              <a:t>Same light distribution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2995612"/>
            <a:ext cx="5427662" cy="2795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b="1" dirty="0"/>
              <a:t>Results with “cool white” cap lamp</a:t>
            </a:r>
          </a:p>
          <a:p>
            <a:pPr eaLnBrk="1" hangingPunct="1"/>
            <a:r>
              <a:rPr lang="en-US" altLang="en-US" sz="2800" dirty="0"/>
              <a:t>53.8% less disability glare</a:t>
            </a:r>
            <a:endParaRPr lang="en-US" altLang="en-US" sz="2800" baseline="30000" dirty="0"/>
          </a:p>
          <a:p>
            <a:pPr eaLnBrk="1" hangingPunct="1"/>
            <a:r>
              <a:rPr lang="en-US" altLang="en-US" sz="2800" dirty="0"/>
              <a:t>15% better peripheral detection </a:t>
            </a:r>
          </a:p>
          <a:p>
            <a:pPr eaLnBrk="1" hangingPunct="1"/>
            <a:r>
              <a:rPr lang="en-US" altLang="en-US" sz="2800" dirty="0"/>
              <a:t>23.7%  better floor hazard detection</a:t>
            </a:r>
          </a:p>
          <a:p>
            <a:pPr eaLnBrk="1" hangingPunct="1"/>
            <a:endParaRPr lang="en-US" alt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EC050-2912-4638-8674-11B7451583BE}"/>
              </a:ext>
            </a:extLst>
          </p:cNvPr>
          <p:cNvSpPr txBox="1"/>
          <p:nvPr/>
        </p:nvSpPr>
        <p:spPr>
          <a:xfrm>
            <a:off x="5817639" y="6078290"/>
            <a:ext cx="6101860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Sammarco, J., Gallagher, S., and Reyes, M. (2010). Visual Performance for Trip Hazard Detection When Using INC and LED Miner Cap Lamps. Journal of Safety Research Vol. 41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Spotlight — John Sammarco | ABET">
            <a:extLst>
              <a:ext uri="{FF2B5EF4-FFF2-40B4-BE49-F238E27FC236}">
                <a16:creationId xmlns:a16="http://schemas.microsoft.com/office/drawing/2014/main" id="{178BB6F7-DE1F-4E4F-856D-7DE34758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06" y="800329"/>
            <a:ext cx="2327693" cy="154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D1262FD-05E4-4F70-8DD5-35FD4F79DF05}"/>
              </a:ext>
            </a:extLst>
          </p:cNvPr>
          <p:cNvSpPr txBox="1">
            <a:spLocks/>
          </p:cNvSpPr>
          <p:nvPr/>
        </p:nvSpPr>
        <p:spPr>
          <a:xfrm>
            <a:off x="228600" y="715444"/>
            <a:ext cx="9144000" cy="1214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Cap Lamp Research: visual performance and glare improved with more short wavelength light</a:t>
            </a:r>
            <a:r>
              <a:rPr lang="en-US" sz="3200" baseline="30000" dirty="0">
                <a:solidFill>
                  <a:schemeClr val="accent1">
                    <a:lumMod val="75000"/>
                  </a:schemeClr>
                </a:solidFill>
              </a:rPr>
              <a:t> 1 </a:t>
            </a:r>
            <a:br>
              <a:rPr lang="en-US" sz="3200" dirty="0">
                <a:solidFill>
                  <a:srgbClr val="19468D"/>
                </a:solidFill>
              </a:rPr>
            </a:br>
            <a:endParaRPr lang="en-US" sz="3200" dirty="0">
              <a:solidFill>
                <a:srgbClr val="1946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327" y="2528341"/>
            <a:ext cx="3633421" cy="272506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2542396" y="1066801"/>
            <a:ext cx="6982604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Roof bolters are one of most dangerous machines</a:t>
            </a: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764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Machine Lighting: Roof Bolters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086" y="1717367"/>
            <a:ext cx="5410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Safety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Low light levels: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Difficult to see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Difficult to perform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Solution: increase light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Excessive glare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Difficult to see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Difficult to perform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Solution: decrease light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841084" y="2508912"/>
            <a:ext cx="2224585" cy="783931"/>
          </a:xfrm>
          <a:prstGeom prst="ellipse">
            <a:avLst/>
          </a:prstGeom>
          <a:noFill/>
          <a:ln w="825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EE436-6ACD-4E13-9BFA-DF33FF6D069D}"/>
              </a:ext>
            </a:extLst>
          </p:cNvPr>
          <p:cNvSpPr txBox="1"/>
          <p:nvPr/>
        </p:nvSpPr>
        <p:spPr>
          <a:xfrm>
            <a:off x="7016549" y="5253407"/>
            <a:ext cx="6098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Photo source: JH Fletcher &amp; Co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67C5E2-4C9F-4BE9-B59D-49969D1F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CB2C-023A-4A71-A5BF-2457C3C16B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0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9745" y="470647"/>
            <a:ext cx="2635624" cy="71203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Existing lighting 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77837"/>
            <a:ext cx="4437065" cy="5473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E7CABA-C009-468A-BBFA-B7745ABA8FD5}"/>
              </a:ext>
            </a:extLst>
          </p:cNvPr>
          <p:cNvGrpSpPr/>
          <p:nvPr/>
        </p:nvGrpSpPr>
        <p:grpSpPr>
          <a:xfrm>
            <a:off x="5867400" y="437022"/>
            <a:ext cx="4996096" cy="6014515"/>
            <a:chOff x="6168450" y="457200"/>
            <a:chExt cx="4018978" cy="60145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8450" y="998014"/>
              <a:ext cx="4018978" cy="547370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257381" y="457200"/>
              <a:ext cx="384111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NIOSH LED Saturn light </a:t>
              </a:r>
              <a:endParaRPr lang="en-US" sz="2800" b="1" dirty="0"/>
            </a:p>
          </p:txBody>
        </p:sp>
      </p:grp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0DB0CE4-58D6-4002-BE8B-CE104D469397}"/>
              </a:ext>
            </a:extLst>
          </p:cNvPr>
          <p:cNvSpPr txBox="1">
            <a:spLocks/>
          </p:cNvSpPr>
          <p:nvPr/>
        </p:nvSpPr>
        <p:spPr>
          <a:xfrm>
            <a:off x="11366837" y="6492875"/>
            <a:ext cx="7827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621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210177"/>
            <a:ext cx="8833547" cy="7120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NIOSH Saturn LED Area Light Designed to Reduce Glare and Improve Hazard Detection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31922" y="1829431"/>
            <a:ext cx="633491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One Saturn replaces two compact fluorescent lamp (CFL) 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11 watts vs 100 watts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Smaller size gives more placement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4AEA9-B8A7-4ADB-9213-D87F587833FF}"/>
              </a:ext>
            </a:extLst>
          </p:cNvPr>
          <p:cNvSpPr txBox="1"/>
          <p:nvPr/>
        </p:nvSpPr>
        <p:spPr>
          <a:xfrm>
            <a:off x="1162833" y="1350807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Saturn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F3BDC453-8907-47CC-ABE0-229E00C37F67}"/>
              </a:ext>
            </a:extLst>
          </p:cNvPr>
          <p:cNvSpPr txBox="1">
            <a:spLocks/>
          </p:cNvSpPr>
          <p:nvPr/>
        </p:nvSpPr>
        <p:spPr>
          <a:xfrm>
            <a:off x="11366837" y="6492875"/>
            <a:ext cx="7827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56F39-1EA7-4BCF-8C90-12BD1340E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80" y="1838616"/>
            <a:ext cx="3124830" cy="3843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55A12-4FB4-42E9-B4A5-EE8CAC4DA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318585"/>
            <a:ext cx="1755913" cy="21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5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87" y="1447800"/>
            <a:ext cx="6197930" cy="569386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 Boer discomfort glare improved by three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Trip object detection speed improved up to 57%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Trip object detection miss rates, false positive, detectability improvements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2BEE3CE-60C7-4415-9259-9E1C7ED15B16}"/>
              </a:ext>
            </a:extLst>
          </p:cNvPr>
          <p:cNvSpPr txBox="1">
            <a:spLocks/>
          </p:cNvSpPr>
          <p:nvPr/>
        </p:nvSpPr>
        <p:spPr>
          <a:xfrm>
            <a:off x="11366837" y="6492875"/>
            <a:ext cx="7827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B12A79-EB56-47D4-BE21-4AADBF76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101" y="1447800"/>
            <a:ext cx="2898963" cy="1911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28399-8681-4406-82F2-7A87AC8DC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182" y="4139901"/>
            <a:ext cx="1828800" cy="15773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3EABCE9-2E94-484F-81D0-970484FFA338}"/>
              </a:ext>
            </a:extLst>
          </p:cNvPr>
          <p:cNvSpPr txBox="1">
            <a:spLocks/>
          </p:cNvSpPr>
          <p:nvPr/>
        </p:nvSpPr>
        <p:spPr>
          <a:xfrm>
            <a:off x="621388" y="152400"/>
            <a:ext cx="9970412" cy="7120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9468D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Saturn Had Reduced Glare and Better Visual Performance Compared to Incandescent Light</a:t>
            </a:r>
            <a:r>
              <a:rPr lang="en-US" sz="3200" baseline="300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4D018B-A830-4BA8-8BF8-41BDB3894857}"/>
              </a:ext>
            </a:extLst>
          </p:cNvPr>
          <p:cNvSpPr txBox="1"/>
          <p:nvPr/>
        </p:nvSpPr>
        <p:spPr>
          <a:xfrm>
            <a:off x="5279366" y="6169709"/>
            <a:ext cx="6684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Sammarco, JJ;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Macdonald, BD; Demich, B; Rubinstein, EN and Martell, MJ. LED Lighting for Improving Trip Object Detection for a Walk-Thru Roof Bolter. Lighting Research &amp; Technology.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9365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A9AEB-513A-40AA-81FC-0E0F9119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076"/>
            <a:ext cx="12725400" cy="712033"/>
          </a:xfrm>
        </p:spPr>
        <p:txBody>
          <a:bodyPr>
            <a:noAutofit/>
          </a:bodyPr>
          <a:lstStyle/>
          <a:p>
            <a:r>
              <a:rPr lang="en-US" sz="3200" dirty="0"/>
              <a:t>Trip object miss, false positive, and detectability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ACD12-7F0F-40F8-BDB1-91E2747003E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1994" y="1905000"/>
            <a:ext cx="5924006" cy="4038600"/>
          </a:xfrm>
        </p:spPr>
        <p:txBody>
          <a:bodyPr>
            <a:normAutofit/>
          </a:bodyPr>
          <a:lstStyle/>
          <a:p>
            <a:r>
              <a:rPr lang="en-US" b="1" dirty="0"/>
              <a:t>Discriminability index (</a:t>
            </a:r>
            <a:r>
              <a:rPr lang="en-US" b="1" i="1" dirty="0"/>
              <a:t>d'</a:t>
            </a:r>
            <a:r>
              <a:rPr lang="en-US" b="1" dirty="0"/>
              <a:t>):</a:t>
            </a:r>
            <a:r>
              <a:rPr lang="en-US" dirty="0"/>
              <a:t>  A metric for visual performance that quantifies how well the presence or absence of a signal (trip object) can be distinguished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Smaller d’ more likely detected by chance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d’ &gt; 4 indicates nearly perfect discrimination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250EB7-1B85-42E9-A806-69AFFF5EE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463754"/>
              </p:ext>
            </p:extLst>
          </p:nvPr>
        </p:nvGraphicFramePr>
        <p:xfrm>
          <a:off x="6248400" y="1980763"/>
          <a:ext cx="5561920" cy="320083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913777439"/>
                    </a:ext>
                  </a:extLst>
                </a:gridCol>
                <a:gridCol w="1242280">
                  <a:extLst>
                    <a:ext uri="{9D8B030D-6E8A-4147-A177-3AD203B41FA5}">
                      <a16:colId xmlns:a16="http://schemas.microsoft.com/office/drawing/2014/main" val="2458156789"/>
                    </a:ext>
                  </a:extLst>
                </a:gridCol>
                <a:gridCol w="1666960">
                  <a:extLst>
                    <a:ext uri="{9D8B030D-6E8A-4147-A177-3AD203B41FA5}">
                      <a16:colId xmlns:a16="http://schemas.microsoft.com/office/drawing/2014/main" val="758091402"/>
                    </a:ext>
                  </a:extLst>
                </a:gridCol>
                <a:gridCol w="900080">
                  <a:extLst>
                    <a:ext uri="{9D8B030D-6E8A-4147-A177-3AD203B41FA5}">
                      <a16:colId xmlns:a16="http://schemas.microsoft.com/office/drawing/2014/main" val="3021400401"/>
                    </a:ext>
                  </a:extLst>
                </a:gridCol>
              </a:tblGrid>
              <a:tr h="106372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Luminaire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False positive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263149"/>
                  </a:ext>
                </a:extLst>
              </a:tr>
              <a:tr h="1093654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250125"/>
                  </a:ext>
                </a:extLst>
              </a:tr>
              <a:tr h="918463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Existing</a:t>
                      </a:r>
                    </a:p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4309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3E18C77-F37B-4357-9938-43EC124E6363}"/>
              </a:ext>
            </a:extLst>
          </p:cNvPr>
          <p:cNvSpPr txBox="1"/>
          <p:nvPr/>
        </p:nvSpPr>
        <p:spPr>
          <a:xfrm>
            <a:off x="8001000" y="1982212"/>
            <a:ext cx="1236034" cy="3046988"/>
          </a:xfrm>
          <a:prstGeom prst="rect">
            <a:avLst/>
          </a:prstGeom>
          <a:noFill/>
          <a:ln w="1016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AFEA19-DBA8-4765-8DD8-7955886C7A0A}"/>
              </a:ext>
            </a:extLst>
          </p:cNvPr>
          <p:cNvSpPr txBox="1"/>
          <p:nvPr/>
        </p:nvSpPr>
        <p:spPr>
          <a:xfrm>
            <a:off x="9237034" y="1982212"/>
            <a:ext cx="1678616" cy="3046988"/>
          </a:xfrm>
          <a:prstGeom prst="rect">
            <a:avLst/>
          </a:prstGeom>
          <a:noFill/>
          <a:ln w="1016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A55F1C-F347-4995-A7A8-F310D456BB31}"/>
              </a:ext>
            </a:extLst>
          </p:cNvPr>
          <p:cNvSpPr txBox="1"/>
          <p:nvPr/>
        </p:nvSpPr>
        <p:spPr>
          <a:xfrm>
            <a:off x="10915650" y="1982212"/>
            <a:ext cx="894670" cy="3046988"/>
          </a:xfrm>
          <a:prstGeom prst="rect">
            <a:avLst/>
          </a:prstGeom>
          <a:noFill/>
          <a:ln w="1016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43181C7-3578-4707-8744-ECA37CC332E0}"/>
              </a:ext>
            </a:extLst>
          </p:cNvPr>
          <p:cNvSpPr txBox="1">
            <a:spLocks/>
          </p:cNvSpPr>
          <p:nvPr/>
        </p:nvSpPr>
        <p:spPr>
          <a:xfrm>
            <a:off x="11366837" y="6492875"/>
            <a:ext cx="7827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8391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24000"/>
            <a:ext cx="8158163" cy="5526498"/>
          </a:xfrm>
          <a:prstGeom prst="rect">
            <a:avLst/>
          </a:prstGeom>
          <a:effectLst>
            <a:softEdge rad="508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824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Self-escape Research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163" y="269820"/>
            <a:ext cx="1828800" cy="1752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78EC6B-158F-4DD1-8E73-EEBFC82D83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63CB0E-D365-46D2-B737-73E90AB431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77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70" y="2133600"/>
            <a:ext cx="7490030" cy="4265346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56759" y="304801"/>
            <a:ext cx="7054631" cy="1230169"/>
          </a:xfrm>
          <a:prstGeom prst="rect">
            <a:avLst/>
          </a:prstGeom>
        </p:spPr>
        <p:txBody>
          <a:bodyPr vert="horz" anchor="b" anchorCtr="0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9988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72125"/>
            <a:r>
              <a:rPr lang="en-US" sz="6300" dirty="0" err="1">
                <a:solidFill>
                  <a:schemeClr val="bg1"/>
                </a:solidFill>
              </a:rPr>
              <a:t>Escapeway</a:t>
            </a:r>
            <a:r>
              <a:rPr lang="en-US" sz="6300" dirty="0">
                <a:solidFill>
                  <a:schemeClr val="bg1"/>
                </a:solidFill>
              </a:rPr>
              <a:t> Markers</a:t>
            </a:r>
          </a:p>
          <a:p>
            <a:pPr defTabSz="272125"/>
            <a:r>
              <a:rPr lang="en-US" sz="4000" dirty="0">
                <a:solidFill>
                  <a:schemeClr val="bg1"/>
                </a:solidFill>
              </a:rPr>
              <a:t>Indicate primary &amp; secondary escape routes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0D290-D1C7-4021-AFC5-1BF0F2B3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CB2C-023A-4A71-A5BF-2457C3C16B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51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546" y="1852613"/>
            <a:ext cx="3049985" cy="2185987"/>
          </a:xfrm>
          <a:prstGeom prst="rect">
            <a:avLst/>
          </a:prstGeom>
          <a:ln w="63500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947" y="4109907"/>
            <a:ext cx="3093183" cy="2515183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4825" y="2467135"/>
            <a:ext cx="7696200" cy="2971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3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endParaRPr lang="en-US" sz="2400" kern="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400" kern="0" dirty="0"/>
              <a:t>Issues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kern="0" dirty="0"/>
              <a:t>No color code for </a:t>
            </a:r>
            <a:r>
              <a:rPr lang="en-US" sz="2400" dirty="0">
                <a:solidFill>
                  <a:schemeClr val="tx1"/>
                </a:solidFill>
              </a:rPr>
              <a:t>escape routes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1"/>
                </a:solidFill>
              </a:rPr>
              <a:t>Colors for optimal visual detection are unknown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1"/>
                </a:solidFill>
              </a:rPr>
              <a:t>Can cause confusion for miners that worked at a different mine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kern="0" dirty="0"/>
          </a:p>
          <a:p>
            <a:pPr marL="857250" lvl="1" indent="-457200" eaLnBrk="1" hangingPunct="1">
              <a:lnSpc>
                <a:spcPct val="80000"/>
              </a:lnSpc>
              <a:buFont typeface="+mj-lt"/>
              <a:buAutoNum type="alphaLcPeriod"/>
              <a:defRPr/>
            </a:pPr>
            <a:endParaRPr lang="en-US" sz="2400" kern="0" dirty="0"/>
          </a:p>
          <a:p>
            <a:pPr marL="857250" lvl="1" indent="-457200" eaLnBrk="1" hangingPunct="1">
              <a:lnSpc>
                <a:spcPct val="80000"/>
              </a:lnSpc>
              <a:buFont typeface="+mj-lt"/>
              <a:buAutoNum type="alphaLcPeriod"/>
              <a:defRPr/>
            </a:pPr>
            <a:endParaRPr lang="en-US" sz="2400" kern="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 kern="0" dirty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lphaLcPeriod"/>
              <a:defRPr/>
            </a:pPr>
            <a:endParaRPr lang="en-US" sz="2400" kern="0" dirty="0"/>
          </a:p>
          <a:p>
            <a:pPr marL="857250" lvl="1" indent="-457200" eaLnBrk="1" hangingPunct="1">
              <a:lnSpc>
                <a:spcPct val="80000"/>
              </a:lnSpc>
              <a:buFont typeface="+mj-lt"/>
              <a:buAutoNum type="alphaLcPeriod"/>
              <a:defRPr/>
            </a:pPr>
            <a:endParaRPr lang="en-US" sz="2400" kern="0" dirty="0"/>
          </a:p>
          <a:p>
            <a:pPr marL="341313" indent="-341313" eaLnBrk="1" hangingPunct="1">
              <a:lnSpc>
                <a:spcPct val="80000"/>
              </a:lnSpc>
              <a:buFont typeface="+mj-lt"/>
              <a:buAutoNum type="alphaLcPeriod"/>
              <a:defRPr/>
            </a:pPr>
            <a:endParaRPr lang="en-US" sz="2400" kern="0" dirty="0"/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US" sz="2400" kern="0" dirty="0"/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US" sz="2400" kern="0" dirty="0"/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2400" kern="0" dirty="0"/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endParaRPr lang="en-US" sz="2400" kern="0" dirty="0"/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2400" kern="0" dirty="0"/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2400" kern="0" dirty="0"/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en-US" sz="2400" kern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C2D50-29CB-4DB8-B3D9-7359746D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CB2C-023A-4A71-A5BF-2457C3C16BBB}" type="slidenum">
              <a:rPr lang="en-US" smtClean="0"/>
              <a:t>29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A46D9F-AC1F-46EB-9067-46DEF9FE4A26}"/>
              </a:ext>
            </a:extLst>
          </p:cNvPr>
          <p:cNvSpPr txBox="1">
            <a:spLocks/>
          </p:cNvSpPr>
          <p:nvPr/>
        </p:nvSpPr>
        <p:spPr>
          <a:xfrm>
            <a:off x="533400" y="353731"/>
            <a:ext cx="12725400" cy="7120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/>
                </a:solidFill>
              </a:rPr>
              <a:t>Improving Escapeway Marker Visibility Can Enhance Self Escape</a:t>
            </a:r>
          </a:p>
        </p:txBody>
      </p:sp>
    </p:spTree>
    <p:extLst>
      <p:ext uri="{BB962C8B-B14F-4D97-AF65-F5344CB8AC3E}">
        <p14:creationId xmlns:p14="http://schemas.microsoft.com/office/powerpoint/2010/main" val="14285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ountains and orange sky">
            <a:extLst>
              <a:ext uri="{FF2B5EF4-FFF2-40B4-BE49-F238E27FC236}">
                <a16:creationId xmlns:a16="http://schemas.microsoft.com/office/drawing/2014/main" id="{CF35C8A0-B6DD-4478-8799-A389CB799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585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7B6E3-E293-4F53-B9AB-9B4620834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23" y="457200"/>
            <a:ext cx="4116046" cy="4053134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dirty="0">
                <a:solidFill>
                  <a:schemeClr val="tx1"/>
                </a:solidFill>
                <a:latin typeface="+mj-lt"/>
              </a:rPr>
            </a:br>
            <a:br>
              <a:rPr lang="en-US" sz="4800" dirty="0">
                <a:solidFill>
                  <a:schemeClr val="tx1"/>
                </a:solidFill>
                <a:latin typeface="+mj-lt"/>
              </a:rPr>
            </a:br>
            <a:br>
              <a:rPr lang="en-US" sz="4800" dirty="0">
                <a:solidFill>
                  <a:schemeClr val="tx1"/>
                </a:solidFill>
                <a:latin typeface="+mj-lt"/>
              </a:rPr>
            </a:br>
            <a:br>
              <a:rPr lang="en-US" sz="4800" dirty="0">
                <a:solidFill>
                  <a:schemeClr val="tx1"/>
                </a:solidFill>
                <a:latin typeface="+mj-lt"/>
              </a:rPr>
            </a:br>
            <a:r>
              <a:rPr lang="en-US" sz="4800" dirty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4800" b="0" i="0" dirty="0">
                <a:solidFill>
                  <a:schemeClr val="tx1"/>
                </a:solidFill>
                <a:effectLst/>
                <a:latin typeface="+mj-lt"/>
              </a:rPr>
              <a:t>ife follows the sun rising and sun setting cycle</a:t>
            </a:r>
            <a:endParaRPr lang="en-US" sz="4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8024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-5291" y="102433"/>
            <a:ext cx="12039600" cy="712033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 (Headings)"/>
              </a:rPr>
              <a:t>Escape Markers in Smoke</a:t>
            </a:r>
            <a:br>
              <a:rPr lang="en-US" sz="4800" dirty="0">
                <a:solidFill>
                  <a:schemeClr val="bg1"/>
                </a:solidFill>
                <a:latin typeface="Calibri (Headings)"/>
              </a:rPr>
            </a:br>
            <a:r>
              <a:rPr lang="en-US" sz="4800" dirty="0">
                <a:solidFill>
                  <a:schemeClr val="bg1"/>
                </a:solidFill>
                <a:latin typeface="Calibri (Headings)"/>
              </a:rPr>
              <a:t>Illuminated by LED Cap lamp</a:t>
            </a:r>
            <a:br>
              <a:rPr lang="en-US" sz="4800" dirty="0">
                <a:solidFill>
                  <a:schemeClr val="bg1"/>
                </a:solidFill>
                <a:latin typeface="Calibri (Headings)"/>
              </a:rPr>
            </a:br>
            <a:endParaRPr lang="en-US" sz="4800" dirty="0">
              <a:solidFill>
                <a:schemeClr val="bg1"/>
              </a:solidFill>
              <a:latin typeface="Calibri (Headings)"/>
            </a:endParaRPr>
          </a:p>
        </p:txBody>
      </p:sp>
      <p:pic>
        <p:nvPicPr>
          <p:cNvPr id="2" name="Picture 1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76" y="1978026"/>
            <a:ext cx="281622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1" y="1943100"/>
            <a:ext cx="2816225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6" y="1978026"/>
            <a:ext cx="281622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429000" y="2998788"/>
            <a:ext cx="596900" cy="539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489700" y="3041650"/>
            <a:ext cx="596900" cy="539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461500" y="3041650"/>
            <a:ext cx="596900" cy="539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318B6-909F-47E0-B8FD-C0D1D93C12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63CB0E-D365-46D2-B737-73E90AB431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2260-D993-49B8-9E1C-B43108CC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4495800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four most visible markers in smoke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D808D349-5EE2-4731-97F7-96EF017FC1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2003" y="2655942"/>
            <a:ext cx="4599265" cy="2601857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Based on testing forty participants’ detection of 17 marker color combinations in smoke conditions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Longer detection distance is better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Fluorescent yellow-green had the longest detection distance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A665C8-F69D-4594-85C8-D66DFE111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3846" r="-1287" b="3500"/>
          <a:stretch/>
        </p:blipFill>
        <p:spPr bwMode="auto">
          <a:xfrm>
            <a:off x="5303520" y="-1"/>
            <a:ext cx="7109012" cy="68796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618C2-2F63-467B-9253-D1060CB2A13E}"/>
              </a:ext>
            </a:extLst>
          </p:cNvPr>
          <p:cNvSpPr txBox="1"/>
          <p:nvPr/>
        </p:nvSpPr>
        <p:spPr>
          <a:xfrm>
            <a:off x="6858000" y="3189021"/>
            <a:ext cx="3505200" cy="1569660"/>
          </a:xfrm>
          <a:prstGeom prst="rect">
            <a:avLst/>
          </a:prstGeom>
          <a:solidFill>
            <a:schemeClr val="bg1"/>
          </a:solidFill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24 in.</a:t>
            </a:r>
          </a:p>
          <a:p>
            <a:pPr algn="ctr"/>
            <a:r>
              <a:rPr lang="en-US" sz="3200" dirty="0"/>
              <a:t>Detection distance difference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55F9EAC-028B-4097-AA09-7FDAD5DC1BB0}"/>
              </a:ext>
            </a:extLst>
          </p:cNvPr>
          <p:cNvSpPr/>
          <p:nvPr/>
        </p:nvSpPr>
        <p:spPr>
          <a:xfrm>
            <a:off x="10363200" y="3309010"/>
            <a:ext cx="685800" cy="34479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720833D-9C2E-4EAA-8422-BFFB3F93877E}"/>
              </a:ext>
            </a:extLst>
          </p:cNvPr>
          <p:cNvSpPr/>
          <p:nvPr/>
        </p:nvSpPr>
        <p:spPr>
          <a:xfrm rot="10800000">
            <a:off x="6172200" y="3309010"/>
            <a:ext cx="685800" cy="34479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37AC579-63C7-4305-BDDB-6375D9E3CDC2}"/>
              </a:ext>
            </a:extLst>
          </p:cNvPr>
          <p:cNvSpPr txBox="1">
            <a:spLocks/>
          </p:cNvSpPr>
          <p:nvPr/>
        </p:nvSpPr>
        <p:spPr>
          <a:xfrm>
            <a:off x="11800613" y="6445802"/>
            <a:ext cx="7827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54675-2ED6-47B9-BC35-8BD5106CB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539" y="4998888"/>
            <a:ext cx="8382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85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3F7624-7DED-438E-A29E-632C8C110B3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 useBgFill="1">
        <p:nvSpPr>
          <p:cNvPr id="6" name="Title 5">
            <a:extLst>
              <a:ext uri="{FF2B5EF4-FFF2-40B4-BE49-F238E27FC236}">
                <a16:creationId xmlns:a16="http://schemas.microsoft.com/office/drawing/2014/main" id="{3C1C27FF-0AB3-407D-B59A-8DCB2B16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12" y="1192469"/>
            <a:ext cx="6333200" cy="5601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Lighting can improve safety and health via </a:t>
            </a:r>
            <a:r>
              <a:rPr lang="en-US" sz="3600" dirty="0">
                <a:solidFill>
                  <a:srgbClr val="FFFF00"/>
                </a:solidFill>
                <a:latin typeface="+mj-lt"/>
              </a:rPr>
              <a:t>visual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and </a:t>
            </a: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nonvisual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means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261D59-9BD9-4F1C-B722-304BFCE30157}"/>
              </a:ext>
            </a:extLst>
          </p:cNvPr>
          <p:cNvSpPr txBox="1"/>
          <p:nvPr/>
        </p:nvSpPr>
        <p:spPr>
          <a:xfrm>
            <a:off x="474843" y="2024506"/>
            <a:ext cx="5981069" cy="3538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FF00"/>
                </a:solidFill>
              </a:rPr>
              <a:t>Visual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Roof bolting machine lighting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Trip detection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Glare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Self escape: Escapeway marker detection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Nonvisual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Shiftwork and circadian disruption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FD50752-19B2-4097-B814-AE9975B71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67" r="-2" b="-1614"/>
          <a:stretch/>
        </p:blipFill>
        <p:spPr>
          <a:xfrm>
            <a:off x="6818278" y="3781633"/>
            <a:ext cx="4446459" cy="2848117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7B79AA5-3354-4E66-BD52-1354864C85E3}"/>
              </a:ext>
            </a:extLst>
          </p:cNvPr>
          <p:cNvSpPr txBox="1">
            <a:spLocks/>
          </p:cNvSpPr>
          <p:nvPr/>
        </p:nvSpPr>
        <p:spPr>
          <a:xfrm>
            <a:off x="11758224" y="6401117"/>
            <a:ext cx="7827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</a:p>
        </p:txBody>
      </p:sp>
      <p:pic>
        <p:nvPicPr>
          <p:cNvPr id="3" name="Picture 2" descr="A picture containing sitting, table, necklace, vase&#10;&#10;Description automatically generated">
            <a:extLst>
              <a:ext uri="{FF2B5EF4-FFF2-40B4-BE49-F238E27FC236}">
                <a16:creationId xmlns:a16="http://schemas.microsoft.com/office/drawing/2014/main" id="{6A1A45F7-AED9-4F1A-837F-1C5242443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18278" y="478880"/>
            <a:ext cx="4459320" cy="282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26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E4D5-FBFD-4C34-A166-7E0090F6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-290999"/>
            <a:ext cx="746970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Underground Miner Shiftwork Issues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A6FCEFE7-2432-4F3B-975F-A2808154C09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1299" y="1034564"/>
            <a:ext cx="8096238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Shiftwork results in circadian rhythm disruption</a:t>
            </a:r>
          </a:p>
          <a:p>
            <a:pPr marL="1028700" lvl="1"/>
            <a:r>
              <a:rPr lang="en-US" dirty="0">
                <a:solidFill>
                  <a:schemeClr val="bg1"/>
                </a:solidFill>
              </a:rPr>
              <a:t>sleep loss</a:t>
            </a:r>
          </a:p>
          <a:p>
            <a:pPr marL="1028700" lvl="1"/>
            <a:r>
              <a:rPr lang="en-US" dirty="0">
                <a:solidFill>
                  <a:schemeClr val="bg1"/>
                </a:solidFill>
              </a:rPr>
              <a:t>fatigue</a:t>
            </a:r>
          </a:p>
          <a:p>
            <a:pPr marL="1028700" lvl="1"/>
            <a:r>
              <a:rPr lang="en-US" dirty="0">
                <a:solidFill>
                  <a:schemeClr val="bg1"/>
                </a:solidFill>
              </a:rPr>
              <a:t>alertness</a:t>
            </a:r>
          </a:p>
          <a:p>
            <a:pPr marL="1028700" lvl="1"/>
            <a:r>
              <a:rPr lang="en-US" dirty="0">
                <a:solidFill>
                  <a:schemeClr val="bg1"/>
                </a:solidFill>
              </a:rPr>
              <a:t>productivity losses</a:t>
            </a:r>
          </a:p>
          <a:p>
            <a:pPr marL="1028700" lvl="1"/>
            <a:r>
              <a:rPr lang="en-US" dirty="0">
                <a:solidFill>
                  <a:schemeClr val="bg1"/>
                </a:solidFill>
              </a:rPr>
              <a:t>health risks include:</a:t>
            </a:r>
          </a:p>
          <a:p>
            <a:pPr marL="1485900" lvl="2"/>
            <a:r>
              <a:rPr lang="en-US" sz="2200" dirty="0">
                <a:solidFill>
                  <a:schemeClr val="bg1"/>
                </a:solidFill>
              </a:rPr>
              <a:t>obesity</a:t>
            </a:r>
          </a:p>
          <a:p>
            <a:pPr marL="1485900" lvl="2"/>
            <a:r>
              <a:rPr lang="en-US" sz="2200" dirty="0">
                <a:solidFill>
                  <a:schemeClr val="bg1"/>
                </a:solidFill>
              </a:rPr>
              <a:t>cancer (occupational carcinogen)</a:t>
            </a:r>
          </a:p>
          <a:p>
            <a:pPr marL="1485900" lvl="2"/>
            <a:r>
              <a:rPr lang="en-US" sz="2200" dirty="0">
                <a:solidFill>
                  <a:schemeClr val="bg1"/>
                </a:solidFill>
              </a:rPr>
              <a:t>diabetes</a:t>
            </a:r>
          </a:p>
          <a:p>
            <a:pPr marL="1028700" lvl="1"/>
            <a:r>
              <a:rPr lang="en-US" sz="2400" dirty="0">
                <a:solidFill>
                  <a:schemeClr val="bg1"/>
                </a:solidFill>
              </a:rPr>
              <a:t>More likely to be involved in accidents</a:t>
            </a:r>
          </a:p>
          <a:p>
            <a:pPr marL="1485900" lvl="2"/>
            <a:endParaRPr lang="en-US" sz="2200" dirty="0">
              <a:solidFill>
                <a:schemeClr val="bg1"/>
              </a:solidFill>
            </a:endParaRPr>
          </a:p>
          <a:p>
            <a:pPr marL="1485900" lvl="2"/>
            <a:endParaRPr lang="en-US" sz="22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Additional issue that miners have less daylight exposure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Pittsburgh, USA: 15% daylight Dec. 21;   47% of daylight June 20</a:t>
            </a:r>
          </a:p>
          <a:p>
            <a:pPr marL="1257300" lvl="2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C94312-20B6-4735-B393-B3CE3BF87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2" r="-4" b="-4"/>
          <a:stretch/>
        </p:blipFill>
        <p:spPr>
          <a:xfrm>
            <a:off x="7689829" y="-73142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scene3d>
            <a:camera prst="obliqueTopRight"/>
            <a:lightRig rig="threePt" dir="t"/>
          </a:scene3d>
          <a:sp3d>
            <a:bevelT w="152400" h="50800" prst="softRound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40D2D5-8C61-4828-8393-94F514473C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0622" r="13022" b="2"/>
          <a:stretch/>
        </p:blipFill>
        <p:spPr>
          <a:xfrm>
            <a:off x="8790854" y="4057628"/>
            <a:ext cx="3404461" cy="2800372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5FBEAE8-A9F3-4F0E-BD88-AAAA76937A09}"/>
              </a:ext>
            </a:extLst>
          </p:cNvPr>
          <p:cNvSpPr txBox="1">
            <a:spLocks/>
          </p:cNvSpPr>
          <p:nvPr/>
        </p:nvSpPr>
        <p:spPr>
          <a:xfrm>
            <a:off x="11366837" y="6492875"/>
            <a:ext cx="7827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14</a:t>
            </a:r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86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" y="126167"/>
            <a:ext cx="11790482" cy="712033"/>
          </a:xfrm>
        </p:spPr>
        <p:txBody>
          <a:bodyPr>
            <a:noAutofit/>
          </a:bodyPr>
          <a:lstStyle/>
          <a:p>
            <a:r>
              <a:rPr lang="en-US" b="1" dirty="0">
                <a:latin typeface="+mj-lt"/>
              </a:rPr>
              <a:t>There is a predominance of mine shift work that disrupts circadian rhythms and can potentially lead to safety and health risks.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63CB0E-D365-46D2-B737-73E90AB431F4}" type="slidenum">
              <a:rPr lang="en-US" smtClean="0"/>
              <a:t>34</a:t>
            </a:fld>
            <a:endParaRPr lang="en-US" dirty="0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F34B48A-44BC-4949-B628-BF9A4BB1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09700"/>
            <a:ext cx="6096000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C702EE-024B-4DCA-B27C-9AABCA8E9333}"/>
              </a:ext>
            </a:extLst>
          </p:cNvPr>
          <p:cNvGrpSpPr/>
          <p:nvPr/>
        </p:nvGrpSpPr>
        <p:grpSpPr>
          <a:xfrm>
            <a:off x="6024514" y="1645727"/>
            <a:ext cx="6243685" cy="4872773"/>
            <a:chOff x="6024514" y="1645727"/>
            <a:chExt cx="6243685" cy="48727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365F1F5-B772-46FC-AFE0-8F6BBA65DC91}"/>
                </a:ext>
              </a:extLst>
            </p:cNvPr>
            <p:cNvGrpSpPr/>
            <p:nvPr/>
          </p:nvGrpSpPr>
          <p:grpSpPr>
            <a:xfrm>
              <a:off x="6380218" y="5456671"/>
              <a:ext cx="5715000" cy="1061829"/>
              <a:chOff x="6380218" y="5456671"/>
              <a:chExt cx="5715000" cy="106182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EFC7657-623B-47B3-BAEE-D8C2FF95F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9400" y="6298368"/>
                <a:ext cx="1369413" cy="19092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4919FE-3053-497C-A6AD-2F87CB4FDF55}"/>
                  </a:ext>
                </a:extLst>
              </p:cNvPr>
              <p:cNvSpPr txBox="1"/>
              <p:nvPr/>
            </p:nvSpPr>
            <p:spPr>
              <a:xfrm>
                <a:off x="6380218" y="5456671"/>
                <a:ext cx="5715000" cy="10618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1. </a:t>
                </a:r>
                <a:r>
                  <a:rPr lang="en-US" sz="9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Folkard</a:t>
                </a:r>
                <a:r>
                  <a:rPr lang="en-US" sz="9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S, Lombardi DA, Tucker PT. Shiftwork: safety, sleepiness and sleep. </a:t>
                </a:r>
                <a:r>
                  <a:rPr lang="en-US" sz="9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Industrial Health. </a:t>
                </a:r>
                <a:r>
                  <a:rPr lang="en-US" sz="9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2005;43(1):20–3</a:t>
                </a:r>
                <a:endParaRPr lang="en-US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endParaRPr lang="en-US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2. Van </a:t>
                </a:r>
                <a:r>
                  <a:rPr lang="en-US" sz="9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Dongen</a:t>
                </a:r>
                <a:r>
                  <a:rPr lang="en-US" sz="9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HPA, </a:t>
                </a:r>
                <a:r>
                  <a:rPr lang="en-US" sz="9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Balkin</a:t>
                </a:r>
                <a:r>
                  <a:rPr lang="en-US" sz="9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TJ, </a:t>
                </a:r>
                <a:r>
                  <a:rPr lang="en-US" sz="9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Hursh</a:t>
                </a:r>
                <a:r>
                  <a:rPr lang="en-US" sz="9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SR. Performance deficits during sleep loss and their operational consequences. In: </a:t>
                </a:r>
                <a:r>
                  <a:rPr lang="en-US" sz="9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Kryger</a:t>
                </a:r>
                <a:r>
                  <a:rPr lang="en-US" sz="9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M, Roth T, Dement WC, editors. </a:t>
                </a:r>
                <a:r>
                  <a:rPr lang="en-US" sz="9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Principles and Practice of Sleep Medicine.</a:t>
                </a:r>
                <a:r>
                  <a:rPr lang="en-US" sz="9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Philadelphia: Academic; 2016. pp. 682–88.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endParaRPr lang="en-US" sz="9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3.</a:t>
                </a:r>
                <a:endParaRPr lang="en-US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EBCC50-5E73-41DA-881F-276DB9348C15}"/>
                </a:ext>
              </a:extLst>
            </p:cNvPr>
            <p:cNvGrpSpPr/>
            <p:nvPr/>
          </p:nvGrpSpPr>
          <p:grpSpPr>
            <a:xfrm>
              <a:off x="6024514" y="1645727"/>
              <a:ext cx="6243685" cy="3464192"/>
              <a:chOff x="6024514" y="1645727"/>
              <a:chExt cx="6243685" cy="346419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8DC543-F0B7-48F6-82EA-15B5346CD382}"/>
                  </a:ext>
                </a:extLst>
              </p:cNvPr>
              <p:cNvSpPr txBox="1"/>
              <p:nvPr/>
            </p:nvSpPr>
            <p:spPr>
              <a:xfrm>
                <a:off x="7843322" y="1794409"/>
                <a:ext cx="40690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Circadian rhythm disruption</a:t>
                </a:r>
                <a:endParaRPr lang="en-US" sz="2400" baseline="30000" dirty="0">
                  <a:latin typeface="+mj-lt"/>
                </a:endParaRPr>
              </a:p>
            </p:txBody>
          </p:sp>
          <p:pic>
            <p:nvPicPr>
              <p:cNvPr id="21" name="Picture 20" descr="Graphical user interface, application, icon&#10;&#10;Description automatically generated">
                <a:extLst>
                  <a:ext uri="{FF2B5EF4-FFF2-40B4-BE49-F238E27FC236}">
                    <a16:creationId xmlns:a16="http://schemas.microsoft.com/office/drawing/2014/main" id="{B6A8B62C-18C1-4056-AF5A-EFF693FC0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6477000" y="1645727"/>
                <a:ext cx="1167758" cy="116775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292A2F-98B6-48E4-A9D1-428CB1FEDC4A}"/>
                  </a:ext>
                </a:extLst>
              </p:cNvPr>
              <p:cNvSpPr txBox="1"/>
              <p:nvPr/>
            </p:nvSpPr>
            <p:spPr>
              <a:xfrm>
                <a:off x="6024514" y="2914446"/>
                <a:ext cx="6243685" cy="2195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+mj-lt"/>
                  </a:rPr>
                  <a:t>I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+mj-lt"/>
                  </a:rPr>
                  <a:t>ncreased workplace errors, greater risk of </a:t>
                </a:r>
                <a:r>
                  <a:rPr lang="en-US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b="0" dirty="0">
                    <a:solidFill>
                      <a:srgbClr val="000000"/>
                    </a:solidFill>
                    <a:effectLst/>
                    <a:latin typeface="+mj-lt"/>
                  </a:rPr>
                  <a:t>accidents and injuries. </a:t>
                </a:r>
                <a:r>
                  <a:rPr lang="en-US" b="0" baseline="30000" dirty="0">
                    <a:solidFill>
                      <a:srgbClr val="000000"/>
                    </a:solidFill>
                    <a:effectLst/>
                    <a:latin typeface="+mj-lt"/>
                  </a:rPr>
                  <a:t>1,2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baseline="30000" dirty="0">
                  <a:solidFill>
                    <a:srgbClr val="000000"/>
                  </a:solidFill>
                  <a:effectLst/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>
                    <a:solidFill>
                      <a:srgbClr val="2E2E2E"/>
                    </a:solidFill>
                    <a:effectLst/>
                    <a:latin typeface="+mj-lt"/>
                  </a:rPr>
                  <a:t>Circadian rhythm disruption health issues: cancer, obesity, diabetes, depression, bipolar disorder, seasonal affective disorder, and sleep disorders.</a:t>
                </a:r>
                <a:r>
                  <a:rPr lang="en-US" b="0" baseline="30000" dirty="0">
                    <a:solidFill>
                      <a:srgbClr val="2E2E2E"/>
                    </a:solidFill>
                    <a:effectLst/>
                    <a:latin typeface="+mj-lt"/>
                  </a:rPr>
                  <a:t>3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aseline="30000" dirty="0">
                  <a:solidFill>
                    <a:srgbClr val="000000"/>
                  </a:solidFill>
                  <a:latin typeface="+mj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baseline="30000" dirty="0">
                    <a:solidFill>
                      <a:srgbClr val="2E2E2E"/>
                    </a:solidFill>
                    <a:effectLst/>
                    <a:latin typeface="+mj-lt"/>
                  </a:rPr>
                  <a:t>Research gap: no human-centric lighting interventions for mining</a:t>
                </a:r>
                <a:endParaRPr lang="en-US" sz="2400" b="0" baseline="30000" dirty="0">
                  <a:solidFill>
                    <a:srgbClr val="000000"/>
                  </a:solidFill>
                  <a:effectLst/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315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569075"/>
            <a:ext cx="2743200" cy="365125"/>
          </a:xfrm>
        </p:spPr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D406F-557E-4896-B508-5F7E38CE5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4267"/>
            <a:ext cx="7086600" cy="6578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EC9ABE-54B5-4300-A564-0B9692195F89}"/>
              </a:ext>
            </a:extLst>
          </p:cNvPr>
          <p:cNvSpPr/>
          <p:nvPr/>
        </p:nvSpPr>
        <p:spPr>
          <a:xfrm>
            <a:off x="5300870" y="6424184"/>
            <a:ext cx="6002314" cy="253914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en-US" sz="12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Nature Reviews Neuroscience</a:t>
            </a:r>
            <a:r>
              <a:rPr lang="en-US" sz="1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407–414 (2005)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A7CD229-917E-4F0B-803B-3BDCD8E73D0F}"/>
              </a:ext>
            </a:extLst>
          </p:cNvPr>
          <p:cNvSpPr txBox="1">
            <a:spLocks/>
          </p:cNvSpPr>
          <p:nvPr/>
        </p:nvSpPr>
        <p:spPr>
          <a:xfrm>
            <a:off x="264886" y="609600"/>
            <a:ext cx="4561114" cy="1017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Shift work can potentially lead to physical and mental health problems</a:t>
            </a:r>
          </a:p>
        </p:txBody>
      </p:sp>
    </p:spTree>
    <p:extLst>
      <p:ext uri="{BB962C8B-B14F-4D97-AF65-F5344CB8AC3E}">
        <p14:creationId xmlns:p14="http://schemas.microsoft.com/office/powerpoint/2010/main" val="204609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8934-2066-4645-8DC8-51A25F61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0578849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dirty="0">
                <a:solidFill>
                  <a:srgbClr val="FFFFFF"/>
                </a:solidFill>
                <a:latin typeface="+mj-lt"/>
              </a:rPr>
              <a:t>Our master clock , the suprachiasmatic nucleus (SCN), controls circadian rhythms and is synchronized by the day/night cycle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AF2496E-42D1-49FB-B2EC-61784699C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361" y="2572863"/>
            <a:ext cx="5455917" cy="3910073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DE59A15-07AA-4D8A-9147-5AD7087CDAFC}"/>
              </a:ext>
            </a:extLst>
          </p:cNvPr>
          <p:cNvSpPr txBox="1">
            <a:spLocks/>
          </p:cNvSpPr>
          <p:nvPr/>
        </p:nvSpPr>
        <p:spPr>
          <a:xfrm>
            <a:off x="11366837" y="6492875"/>
            <a:ext cx="7827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15</a:t>
            </a:r>
            <a:endParaRPr lang="en-US"/>
          </a:p>
        </p:txBody>
      </p:sp>
      <p:pic>
        <p:nvPicPr>
          <p:cNvPr id="2050" name="Picture 2" descr="Aging, clocks and metabolism. Circadian reprogramming identifies… | by  Philipp Markolin | Advances in biological science | Medium">
            <a:extLst>
              <a:ext uri="{FF2B5EF4-FFF2-40B4-BE49-F238E27FC236}">
                <a16:creationId xmlns:a16="http://schemas.microsoft.com/office/drawing/2014/main" id="{85FBDEBC-8B7D-4C77-8E8E-962DDB6CD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021" y="2720178"/>
            <a:ext cx="4498179" cy="356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83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126167"/>
            <a:ext cx="9448800" cy="71203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Light Color Affects the Circadian Rhythms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63CB0E-D365-46D2-B737-73E90AB431F4}" type="slidenum">
              <a:rPr lang="en-US" smtClean="0"/>
              <a:t>37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292A2F-98B6-48E4-A9D1-428CB1FEDC4A}"/>
              </a:ext>
            </a:extLst>
          </p:cNvPr>
          <p:cNvSpPr txBox="1"/>
          <p:nvPr/>
        </p:nvSpPr>
        <p:spPr>
          <a:xfrm>
            <a:off x="1752601" y="714222"/>
            <a:ext cx="7696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24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Short wavelength light (blue color 480 nm) has the greatest affect on synchronizing circadian rhythms.  </a:t>
            </a:r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A8911-09E5-4C94-B176-220B0C32D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1" y="3334618"/>
            <a:ext cx="6581774" cy="239337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9E54BB-A7C0-4E7E-8A7D-30EDD1F556C2}"/>
              </a:ext>
            </a:extLst>
          </p:cNvPr>
          <p:cNvCxnSpPr>
            <a:cxnSpLocks/>
          </p:cNvCxnSpPr>
          <p:nvPr/>
        </p:nvCxnSpPr>
        <p:spPr>
          <a:xfrm>
            <a:off x="2286000" y="2514600"/>
            <a:ext cx="0" cy="1245354"/>
          </a:xfrm>
          <a:prstGeom prst="straightConnector1">
            <a:avLst/>
          </a:prstGeom>
          <a:ln w="142875">
            <a:solidFill>
              <a:srgbClr val="202A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651E101-E60A-4553-886B-0CFB67EBADDA}"/>
              </a:ext>
            </a:extLst>
          </p:cNvPr>
          <p:cNvGrpSpPr/>
          <p:nvPr/>
        </p:nvGrpSpPr>
        <p:grpSpPr>
          <a:xfrm>
            <a:off x="6399771" y="2370611"/>
            <a:ext cx="6098058" cy="4030189"/>
            <a:chOff x="6399771" y="2370611"/>
            <a:chExt cx="6098058" cy="4030189"/>
          </a:xfrm>
        </p:grpSpPr>
        <p:pic>
          <p:nvPicPr>
            <p:cNvPr id="10" name="Content Placeholder 5">
              <a:extLst>
                <a:ext uri="{FF2B5EF4-FFF2-40B4-BE49-F238E27FC236}">
                  <a16:creationId xmlns:a16="http://schemas.microsoft.com/office/drawing/2014/main" id="{C09242F2-51F5-44F5-9900-4531966D1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05600" y="2661808"/>
              <a:ext cx="5147470" cy="37389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09C479-A0AA-413F-A0C3-723A4939349D}"/>
                </a:ext>
              </a:extLst>
            </p:cNvPr>
            <p:cNvSpPr txBox="1"/>
            <p:nvPr/>
          </p:nvSpPr>
          <p:spPr>
            <a:xfrm>
              <a:off x="6399771" y="2370611"/>
              <a:ext cx="609805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0" i="0" dirty="0">
                  <a:solidFill>
                    <a:srgbClr val="21212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Blue light suppresses melatonin</a:t>
              </a:r>
              <a:r>
                <a:rPr lang="en-US" sz="1800" b="0" i="0" dirty="0">
                  <a:solidFill>
                    <a:srgbClr val="212121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26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4336" y="140543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+mj-lt"/>
              </a:rPr>
              <a:t>Shiftwork Field Study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3CACC-8367-406B-A6A2-72021A77F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096000" y="1741040"/>
            <a:ext cx="5943600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Scope: </a:t>
            </a:r>
            <a:r>
              <a:rPr lang="en-US" dirty="0"/>
              <a:t>Underground metal and coal mines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Participants: </a:t>
            </a:r>
            <a:r>
              <a:rPr lang="en-US" dirty="0"/>
              <a:t>Miners on fixed shifts </a:t>
            </a: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Specific aim: </a:t>
            </a:r>
            <a:r>
              <a:rPr lang="en-US" dirty="0"/>
              <a:t>Reduce circadian disruption via wearable lighting interventions </a:t>
            </a:r>
            <a:r>
              <a:rPr lang="en-US" b="1" dirty="0"/>
              <a:t>during pre-shift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Interventions</a:t>
            </a:r>
          </a:p>
          <a:p>
            <a:pPr marL="1028700" lvl="1"/>
            <a:r>
              <a:rPr lang="en-US" dirty="0"/>
              <a:t>Blue-enriched white light</a:t>
            </a:r>
          </a:p>
          <a:p>
            <a:pPr marL="1028700" lvl="1"/>
            <a:r>
              <a:rPr lang="en-US" dirty="0"/>
              <a:t>Red light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84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571AA9-2A01-4060-ABE0-A729847D0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1895964"/>
            <a:ext cx="3286666" cy="3398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7AB20F-BDD8-451F-AF39-C1436EA2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</a:rPr>
              <a:t>Wearable L</a:t>
            </a: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ighting I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ntervention </a:t>
            </a: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for Shift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W</a:t>
            </a: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970BE-8360-4C2C-AD7F-24724C80A2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05400" y="1690221"/>
            <a:ext cx="6525768" cy="487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/>
              <a:t>Wear light-emitting glasses for 30 minutes before the shift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/>
              <a:t>Exposure to blue-enriched white light peaked at 468 nm and 570 nm to reduce circadian disruption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2800" dirty="0"/>
              <a:t>Exposure to red light peaked at 660 nm to increase alertness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2766EC5-FAE5-4A9F-B4F1-4E3FE7165DB2}"/>
              </a:ext>
            </a:extLst>
          </p:cNvPr>
          <p:cNvSpPr txBox="1">
            <a:spLocks/>
          </p:cNvSpPr>
          <p:nvPr/>
        </p:nvSpPr>
        <p:spPr>
          <a:xfrm>
            <a:off x="11366837" y="6492875"/>
            <a:ext cx="7827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04007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38E8D3A-19E8-438E-B1A8-5EE5F014B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1" b="2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0F9E9E-82C0-1920-3848-2046E35A3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5057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Tx/>
              <a:buSzPct val="94000"/>
            </a:pPr>
            <a:r>
              <a:rPr lang="en-US" sz="2400" dirty="0"/>
              <a:t>Good lighting is fundamental for safety</a:t>
            </a:r>
          </a:p>
          <a:p>
            <a:pPr>
              <a:buClrTx/>
              <a:buSzPct val="94000"/>
            </a:pPr>
            <a:endParaRPr lang="en-US" sz="2400" dirty="0"/>
          </a:p>
          <a:p>
            <a:pPr>
              <a:buClrTx/>
              <a:buSzPct val="94000"/>
            </a:pPr>
            <a:r>
              <a:rPr lang="en-US" sz="2400" dirty="0"/>
              <a:t>Miners depend heavily on visual cues to spot hazards</a:t>
            </a:r>
          </a:p>
          <a:p>
            <a:pPr>
              <a:buClrTx/>
              <a:buSzPct val="94000"/>
            </a:pPr>
            <a:endParaRPr lang="en-US" sz="2400" dirty="0"/>
          </a:p>
          <a:p>
            <a:pPr>
              <a:buClrTx/>
              <a:buSzPct val="94000"/>
            </a:pPr>
            <a:r>
              <a:rPr lang="en-US" sz="2400" dirty="0"/>
              <a:t>Vision declines with age and mining has an aging workforce</a:t>
            </a:r>
          </a:p>
          <a:p>
            <a:pPr>
              <a:buClrTx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73227-6DFC-4657-80EC-F435F0D015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D918906-E6BD-4E16-AB3C-17FD2342C80E}" type="slidenum">
              <a:rPr lang="en-US" alt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alt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8ACE1-2A5D-4E2E-8CEB-66AF87F9C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09" y="449199"/>
            <a:ext cx="5033862" cy="1093597"/>
          </a:xfr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Lighting is important</a:t>
            </a:r>
          </a:p>
        </p:txBody>
      </p:sp>
    </p:spTree>
    <p:extLst>
      <p:ext uri="{BB962C8B-B14F-4D97-AF65-F5344CB8AC3E}">
        <p14:creationId xmlns:p14="http://schemas.microsoft.com/office/powerpoint/2010/main" val="3569040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B94C9B-638D-4AA2-9A3E-81202FC8F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33" y="2016762"/>
            <a:ext cx="9848850" cy="46767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1155E1-1919-460F-8A64-D9E24263D9E2}"/>
              </a:ext>
            </a:extLst>
          </p:cNvPr>
          <p:cNvCxnSpPr>
            <a:cxnSpLocks/>
          </p:cNvCxnSpPr>
          <p:nvPr/>
        </p:nvCxnSpPr>
        <p:spPr>
          <a:xfrm>
            <a:off x="5496910" y="1578161"/>
            <a:ext cx="1378038" cy="798592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C752AD-713E-4549-B8CB-865932C99BF4}"/>
              </a:ext>
            </a:extLst>
          </p:cNvPr>
          <p:cNvGrpSpPr/>
          <p:nvPr/>
        </p:nvGrpSpPr>
        <p:grpSpPr>
          <a:xfrm>
            <a:off x="4349891" y="4122806"/>
            <a:ext cx="1577676" cy="1540684"/>
            <a:chOff x="4476494" y="3318987"/>
            <a:chExt cx="1577676" cy="1540684"/>
          </a:xfrm>
        </p:grpSpPr>
        <p:pic>
          <p:nvPicPr>
            <p:cNvPr id="6" name="Picture 4" descr="Vertical Adjustment. Adjust Up, Down Graphics Royalty Free Cliparts,  Vectors, And Stock Illustration. Image 32773601.">
              <a:extLst>
                <a:ext uri="{FF2B5EF4-FFF2-40B4-BE49-F238E27FC236}">
                  <a16:creationId xmlns:a16="http://schemas.microsoft.com/office/drawing/2014/main" id="{D88D76B5-DFD1-4030-A6C5-FB0967B62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608" y="3808868"/>
              <a:ext cx="1050803" cy="1050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84B590-5852-49BB-AA99-A7A4FF3BB771}"/>
                </a:ext>
              </a:extLst>
            </p:cNvPr>
            <p:cNvSpPr txBox="1"/>
            <p:nvPr/>
          </p:nvSpPr>
          <p:spPr>
            <a:xfrm>
              <a:off x="4476494" y="3318987"/>
              <a:ext cx="157767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Nose Piece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838A52-D299-4746-92D7-AFEA320467B9}"/>
              </a:ext>
            </a:extLst>
          </p:cNvPr>
          <p:cNvCxnSpPr>
            <a:cxnSpLocks/>
          </p:cNvCxnSpPr>
          <p:nvPr/>
        </p:nvCxnSpPr>
        <p:spPr>
          <a:xfrm flipH="1">
            <a:off x="3344679" y="1606540"/>
            <a:ext cx="913821" cy="989742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8A9DD25-883E-4D74-BD6C-430169EA19E3}"/>
              </a:ext>
            </a:extLst>
          </p:cNvPr>
          <p:cNvSpPr txBox="1"/>
          <p:nvPr/>
        </p:nvSpPr>
        <p:spPr>
          <a:xfrm>
            <a:off x="8683331" y="4166042"/>
            <a:ext cx="1883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Micro-USB</a:t>
            </a:r>
            <a:r>
              <a:rPr lang="en-US" b="1" dirty="0"/>
              <a:t> </a:t>
            </a:r>
          </a:p>
          <a:p>
            <a:r>
              <a:rPr lang="en-US" sz="2400" b="1" dirty="0"/>
              <a:t>charging port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2848C6-B395-4CE4-A2D5-A96D0E84A9F2}"/>
              </a:ext>
            </a:extLst>
          </p:cNvPr>
          <p:cNvCxnSpPr>
            <a:cxnSpLocks/>
          </p:cNvCxnSpPr>
          <p:nvPr/>
        </p:nvCxnSpPr>
        <p:spPr>
          <a:xfrm flipH="1" flipV="1">
            <a:off x="7445713" y="3174626"/>
            <a:ext cx="1237618" cy="991416"/>
          </a:xfrm>
          <a:prstGeom prst="straightConnector1">
            <a:avLst/>
          </a:prstGeom>
          <a:ln w="1143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390FDB9-1B0A-4EF4-9118-103939BF3E3C}"/>
              </a:ext>
            </a:extLst>
          </p:cNvPr>
          <p:cNvSpPr txBox="1"/>
          <p:nvPr/>
        </p:nvSpPr>
        <p:spPr>
          <a:xfrm>
            <a:off x="6410194" y="4150754"/>
            <a:ext cx="1640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Battery </a:t>
            </a:r>
          </a:p>
          <a:p>
            <a:r>
              <a:rPr lang="en-US" sz="2400" b="1" dirty="0"/>
              <a:t>charge LED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845F69-D0BF-467F-ACD2-827354BB5557}"/>
              </a:ext>
            </a:extLst>
          </p:cNvPr>
          <p:cNvCxnSpPr>
            <a:cxnSpLocks/>
          </p:cNvCxnSpPr>
          <p:nvPr/>
        </p:nvCxnSpPr>
        <p:spPr>
          <a:xfrm flipH="1" flipV="1">
            <a:off x="6723485" y="3174626"/>
            <a:ext cx="671826" cy="1019900"/>
          </a:xfrm>
          <a:prstGeom prst="straightConnector1">
            <a:avLst/>
          </a:prstGeom>
          <a:ln w="1143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E21157B-D443-423D-B831-38183CE529EB}"/>
              </a:ext>
            </a:extLst>
          </p:cNvPr>
          <p:cNvCxnSpPr>
            <a:cxnSpLocks/>
          </p:cNvCxnSpPr>
          <p:nvPr/>
        </p:nvCxnSpPr>
        <p:spPr>
          <a:xfrm flipV="1">
            <a:off x="5171090" y="3174626"/>
            <a:ext cx="84658" cy="976129"/>
          </a:xfrm>
          <a:prstGeom prst="straightConnector1">
            <a:avLst/>
          </a:prstGeom>
          <a:ln w="1143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55F214B-69ED-4249-8E33-9950F4669539}"/>
              </a:ext>
            </a:extLst>
          </p:cNvPr>
          <p:cNvSpPr txBox="1"/>
          <p:nvPr/>
        </p:nvSpPr>
        <p:spPr>
          <a:xfrm>
            <a:off x="3781133" y="1044734"/>
            <a:ext cx="2285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Holographic film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5C483DE-7F54-4DEE-9A43-DBD9FC76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79" y="194656"/>
            <a:ext cx="3894321" cy="712033"/>
          </a:xfrm>
        </p:spPr>
        <p:txBody>
          <a:bodyPr/>
          <a:lstStyle/>
          <a:p>
            <a:r>
              <a:rPr lang="en-US" dirty="0"/>
              <a:t>Lighted eyewear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8989-5CB2-40FA-9C88-8EEC5E2BF7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63CB0E-D365-46D2-B737-73E90AB431F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96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2584D4-4AF7-4794-8447-8587302CC7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363CB0E-D365-46D2-B737-73E90AB431F4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A332FB4-2D1F-4A9F-BB0E-F3F5D9C4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17723"/>
            <a:ext cx="10058400" cy="145075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19468D"/>
                </a:solidFill>
                <a:latin typeface="+mn-lt"/>
              </a:rPr>
              <a:t>Overall Schedule</a:t>
            </a:r>
            <a:br>
              <a:rPr lang="en-US" sz="4000" dirty="0"/>
            </a:br>
            <a:endParaRPr lang="en-US" sz="4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E0FEF9-AA4D-4A74-92E5-114FC2789D88}"/>
              </a:ext>
            </a:extLst>
          </p:cNvPr>
          <p:cNvGrpSpPr/>
          <p:nvPr/>
        </p:nvGrpSpPr>
        <p:grpSpPr>
          <a:xfrm>
            <a:off x="9372599" y="4879759"/>
            <a:ext cx="1586437" cy="979436"/>
            <a:chOff x="266782" y="4378403"/>
            <a:chExt cx="1756652" cy="1120141"/>
          </a:xfrm>
        </p:grpSpPr>
        <p:pic>
          <p:nvPicPr>
            <p:cNvPr id="22" name="Picture 21" descr="Text, shape&#10;&#10;Description automatically generated">
              <a:extLst>
                <a:ext uri="{FF2B5EF4-FFF2-40B4-BE49-F238E27FC236}">
                  <a16:creationId xmlns:a16="http://schemas.microsoft.com/office/drawing/2014/main" id="{AD090512-D22D-4E0B-829B-5C26FB67E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66782" y="4431744"/>
              <a:ext cx="1756652" cy="10668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D02005-0CD5-4545-8846-199BB5407223}"/>
                </a:ext>
              </a:extLst>
            </p:cNvPr>
            <p:cNvSpPr txBox="1"/>
            <p:nvPr/>
          </p:nvSpPr>
          <p:spPr>
            <a:xfrm>
              <a:off x="803515" y="4378403"/>
              <a:ext cx="1219201" cy="527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$150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2F36CA-84CD-4A0C-8E00-E95F7A69A2E1}"/>
              </a:ext>
            </a:extLst>
          </p:cNvPr>
          <p:cNvGrpSpPr/>
          <p:nvPr/>
        </p:nvGrpSpPr>
        <p:grpSpPr>
          <a:xfrm>
            <a:off x="787908" y="1034224"/>
            <a:ext cx="8489639" cy="5504688"/>
            <a:chOff x="3242390" y="533400"/>
            <a:chExt cx="8489639" cy="5504688"/>
          </a:xfrm>
        </p:grpSpPr>
        <p:graphicFrame>
          <p:nvGraphicFramePr>
            <p:cNvPr id="12" name="Content Placeholder 3">
              <a:extLst>
                <a:ext uri="{FF2B5EF4-FFF2-40B4-BE49-F238E27FC236}">
                  <a16:creationId xmlns:a16="http://schemas.microsoft.com/office/drawing/2014/main" id="{82B69999-8D56-4E48-96B9-A7CF758F252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468389" y="533400"/>
            <a:ext cx="6263640" cy="55046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27E2B2-C1FB-469E-95C0-EBA9F0D12FE9}"/>
                </a:ext>
              </a:extLst>
            </p:cNvPr>
            <p:cNvSpPr txBox="1"/>
            <p:nvPr/>
          </p:nvSpPr>
          <p:spPr>
            <a:xfrm>
              <a:off x="3242390" y="2166639"/>
              <a:ext cx="2018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Weeks 1-3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9C7360-D817-449C-9109-D049112C3697}"/>
                </a:ext>
              </a:extLst>
            </p:cNvPr>
            <p:cNvSpPr txBox="1"/>
            <p:nvPr/>
          </p:nvSpPr>
          <p:spPr>
            <a:xfrm>
              <a:off x="3242390" y="2973253"/>
              <a:ext cx="2018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Weeks 4-5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5AAEAA-2CAB-4477-9AED-B7C4F9EA0877}"/>
                </a:ext>
              </a:extLst>
            </p:cNvPr>
            <p:cNvSpPr txBox="1"/>
            <p:nvPr/>
          </p:nvSpPr>
          <p:spPr>
            <a:xfrm>
              <a:off x="3278827" y="3845648"/>
              <a:ext cx="2018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Weeks 6-8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99EF19-822E-4461-B109-D310FBD62950}"/>
              </a:ext>
            </a:extLst>
          </p:cNvPr>
          <p:cNvGrpSpPr/>
          <p:nvPr/>
        </p:nvGrpSpPr>
        <p:grpSpPr>
          <a:xfrm>
            <a:off x="9372600" y="3300068"/>
            <a:ext cx="1600200" cy="932795"/>
            <a:chOff x="2247900" y="4191000"/>
            <a:chExt cx="1771892" cy="1066800"/>
          </a:xfrm>
        </p:grpSpPr>
        <p:pic>
          <p:nvPicPr>
            <p:cNvPr id="13" name="Picture 12" descr="Text, shape&#10;&#10;Description automatically generated">
              <a:extLst>
                <a:ext uri="{FF2B5EF4-FFF2-40B4-BE49-F238E27FC236}">
                  <a16:creationId xmlns:a16="http://schemas.microsoft.com/office/drawing/2014/main" id="{8F0BB7D8-70A5-4B29-BC3D-9D51D04A4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247900" y="4191000"/>
              <a:ext cx="1756652" cy="106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A10729-5BF0-4D88-AFAF-771A386C118F}"/>
                </a:ext>
              </a:extLst>
            </p:cNvPr>
            <p:cNvSpPr txBox="1"/>
            <p:nvPr/>
          </p:nvSpPr>
          <p:spPr>
            <a:xfrm>
              <a:off x="2800592" y="4209395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$100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9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045E281-F144-4DAD-A1DF-FADFF3526A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-304800" y="533400"/>
            <a:ext cx="4541837" cy="5473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Next Step: Locate mines for field tests</a:t>
            </a:r>
          </a:p>
        </p:txBody>
      </p:sp>
      <p:pic>
        <p:nvPicPr>
          <p:cNvPr id="6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25D32BA-0BEA-4E67-A22B-2C7DC25CC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6"/>
          <a:stretch/>
        </p:blipFill>
        <p:spPr>
          <a:xfrm>
            <a:off x="4495800" y="0"/>
            <a:ext cx="769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7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045E281-F144-4DAD-A1DF-FADFF3526A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596" y="533400"/>
            <a:ext cx="4038600" cy="5473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Next Step: Locate mines for field tests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51F5AD2-9CF3-45FB-A872-38FE5909B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" t="51065" r="-686" b="-8642"/>
          <a:stretch/>
        </p:blipFill>
        <p:spPr>
          <a:xfrm>
            <a:off x="4678447" y="0"/>
            <a:ext cx="7742153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20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C75C-5CBB-4609-AC4B-F552EFCFA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363743"/>
            <a:ext cx="11778062" cy="71203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41CACF-A1FB-441B-A3E3-F387C299C250}"/>
              </a:ext>
            </a:extLst>
          </p:cNvPr>
          <p:cNvSpPr/>
          <p:nvPr/>
        </p:nvSpPr>
        <p:spPr>
          <a:xfrm>
            <a:off x="318447" y="1091439"/>
            <a:ext cx="77963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Light color and distribution are significant factors to improve miner's safety by reducing glare and improving visual performance of trip object detection and peripheral hazard detection.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Color is a significant factor for illuminated escapeway marker detection and recognition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Human-centric lighting encompasses addresses the visual and nonvisual pathways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Shiftwork can negatively affect safety and person’s physical and mental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New NIOSH project is addressing shift worker circadian disruption via wearable lighting interventions.</a:t>
            </a:r>
          </a:p>
        </p:txBody>
      </p:sp>
      <p:pic>
        <p:nvPicPr>
          <p:cNvPr id="5" name="Picture 4" descr="Gambling on limited information: our visual system and ...">
            <a:extLst>
              <a:ext uri="{FF2B5EF4-FFF2-40B4-BE49-F238E27FC236}">
                <a16:creationId xmlns:a16="http://schemas.microsoft.com/office/drawing/2014/main" id="{A4D2F428-AB92-471C-923C-0B8A83425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2" b="24832"/>
          <a:stretch>
            <a:fillRect/>
          </a:stretch>
        </p:blipFill>
        <p:spPr>
          <a:xfrm>
            <a:off x="8476281" y="4267200"/>
            <a:ext cx="2858653" cy="2149665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EBF1DA-849D-4563-9690-C439E40F7AD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281" y="1091439"/>
            <a:ext cx="2880424" cy="23375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19944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DC0F9-0215-426B-BAC8-C3C89BBA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56103-343F-4D39-AFB3-C795907FF59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27" y="1066800"/>
            <a:ext cx="3649133" cy="54737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0F133E-F119-4044-BC40-3435A29F8E23}"/>
              </a:ext>
            </a:extLst>
          </p:cNvPr>
          <p:cNvSpPr txBox="1">
            <a:spLocks/>
          </p:cNvSpPr>
          <p:nvPr/>
        </p:nvSpPr>
        <p:spPr>
          <a:xfrm>
            <a:off x="8874842" y="5177443"/>
            <a:ext cx="6172200" cy="6999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John J Sammarco, PhD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6A8DB3E-622D-46D3-8897-2BFED811BB8D}"/>
              </a:ext>
            </a:extLst>
          </p:cNvPr>
          <p:cNvSpPr txBox="1">
            <a:spLocks/>
          </p:cNvSpPr>
          <p:nvPr/>
        </p:nvSpPr>
        <p:spPr>
          <a:xfrm>
            <a:off x="8874842" y="5527409"/>
            <a:ext cx="6172200" cy="908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Principal Research Engineer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Jsammarco@cdc.gov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1 (412) 386-4507</a:t>
            </a:r>
          </a:p>
        </p:txBody>
      </p:sp>
    </p:spTree>
    <p:extLst>
      <p:ext uri="{BB962C8B-B14F-4D97-AF65-F5344CB8AC3E}">
        <p14:creationId xmlns:p14="http://schemas.microsoft.com/office/powerpoint/2010/main" val="120457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BA699F-26D9-42F6-86D5-074EC021E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5600" y="2661808"/>
            <a:ext cx="5147470" cy="3738992"/>
          </a:xfrm>
          <a:prstGeom prst="rect">
            <a:avLst/>
          </a:prstGeom>
        </p:spPr>
      </p:pic>
      <p:pic>
        <p:nvPicPr>
          <p:cNvPr id="5" name="Picture 2" descr="Eyes To See: What 'do' you see? | A Grace Journey of Learning to Live Loved">
            <a:extLst>
              <a:ext uri="{FF2B5EF4-FFF2-40B4-BE49-F238E27FC236}">
                <a16:creationId xmlns:a16="http://schemas.microsoft.com/office/drawing/2014/main" id="{6752F2F6-8255-4489-9F3D-A8D66F3F7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r="-2" b="-2"/>
          <a:stretch/>
        </p:blipFill>
        <p:spPr bwMode="auto">
          <a:xfrm>
            <a:off x="630839" y="2929894"/>
            <a:ext cx="5465161" cy="33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3C18C3-C80D-4AF9-82A2-EA659EB37F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363CB0E-D365-46D2-B737-73E90AB431F4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FB9FE8-21EF-4FC9-976E-AD3236D85B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43063" cy="205679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Lighting is important because of  </a:t>
            </a:r>
            <a:r>
              <a:rPr lang="en-US" sz="4000" dirty="0">
                <a:solidFill>
                  <a:srgbClr val="FFFF00"/>
                </a:solidFill>
              </a:rPr>
              <a:t>visual</a:t>
            </a:r>
            <a:r>
              <a:rPr lang="en-US" sz="4000" dirty="0">
                <a:solidFill>
                  <a:schemeClr val="bg1"/>
                </a:solidFill>
              </a:rPr>
              <a:t> and 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nonvisual effects </a:t>
            </a:r>
            <a:r>
              <a:rPr lang="en-US" sz="4000" dirty="0">
                <a:solidFill>
                  <a:schemeClr val="bg1"/>
                </a:solidFill>
              </a:rPr>
              <a:t>that  can improve miners’ health and safety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5865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5DA8193-6155-4F6E-8EB1-E6C126DCCE53}"/>
              </a:ext>
            </a:extLst>
          </p:cNvPr>
          <p:cNvSpPr txBox="1">
            <a:spLocks/>
          </p:cNvSpPr>
          <p:nvPr/>
        </p:nvSpPr>
        <p:spPr>
          <a:xfrm>
            <a:off x="2008116" y="394995"/>
            <a:ext cx="8175768" cy="7120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9468D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Underground mines are one of the most difficult environments to illuminate*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3D91C0-E763-40A6-AA4A-B55DFEC7CC21}"/>
              </a:ext>
            </a:extLst>
          </p:cNvPr>
          <p:cNvSpPr txBox="1"/>
          <p:nvPr/>
        </p:nvSpPr>
        <p:spPr>
          <a:xfrm>
            <a:off x="3124200" y="6477000"/>
            <a:ext cx="9829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*I</a:t>
            </a:r>
            <a:r>
              <a:rPr lang="en-US" sz="1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lluminating Engineering Society of North America (IESNA)</a:t>
            </a:r>
            <a:endParaRPr lang="en-US" sz="1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392DB7-EAE8-4A62-8EEB-EC48D7F59610}"/>
              </a:ext>
            </a:extLst>
          </p:cNvPr>
          <p:cNvSpPr/>
          <p:nvPr/>
        </p:nvSpPr>
        <p:spPr>
          <a:xfrm>
            <a:off x="369815" y="2383185"/>
            <a:ext cx="5867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Dynamic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E1E1E"/>
                </a:solidFill>
                <a:latin typeface="Lato" panose="020F0502020204030203" pitchFamily="34" charset="0"/>
              </a:rPr>
              <a:t>Dust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E1E1E"/>
                </a:solidFill>
                <a:latin typeface="Lato" panose="020F0502020204030203" pitchFamily="34" charset="0"/>
              </a:rPr>
              <a:t>Confined spaces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E1E1E"/>
                </a:solidFill>
                <a:latin typeface="Lato" panose="020F0502020204030203" pitchFamily="34" charset="0"/>
              </a:rPr>
              <a:t>Low surface reflectance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Low visual contrasts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E1E1E"/>
                </a:solidFill>
                <a:latin typeface="Lato" panose="020F0502020204030203" pitchFamily="34" charset="0"/>
              </a:rPr>
              <a:t>Older workforce</a:t>
            </a:r>
            <a:endParaRPr lang="en-US" sz="2800" b="0" i="0" dirty="0">
              <a:solidFill>
                <a:srgbClr val="1E1E1E"/>
              </a:solidFill>
              <a:effectLst/>
              <a:latin typeface="Lato" panose="020F0502020204030203" pitchFamily="34" charset="0"/>
            </a:endParaRPr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B9B4E-783A-489E-B43A-3ADD5E070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r="5092"/>
          <a:stretch>
            <a:fillRect/>
          </a:stretch>
        </p:blipFill>
        <p:spPr bwMode="auto">
          <a:xfrm>
            <a:off x="5867400" y="1715042"/>
            <a:ext cx="5761037" cy="4278312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61438A8-B43C-4F5B-ADAD-E1F90531510E}"/>
              </a:ext>
            </a:extLst>
          </p:cNvPr>
          <p:cNvSpPr/>
          <p:nvPr/>
        </p:nvSpPr>
        <p:spPr>
          <a:xfrm>
            <a:off x="7010400" y="3429000"/>
            <a:ext cx="914400" cy="1447800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C10EEB-3EEB-49D6-8912-72085C3C8EAF}"/>
              </a:ext>
            </a:extLst>
          </p:cNvPr>
          <p:cNvSpPr/>
          <p:nvPr/>
        </p:nvSpPr>
        <p:spPr>
          <a:xfrm>
            <a:off x="9395618" y="3429000"/>
            <a:ext cx="914400" cy="1447800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09" name="Rectangle 13">
            <a:extLst>
              <a:ext uri="{FF2B5EF4-FFF2-40B4-BE49-F238E27FC236}">
                <a16:creationId xmlns:a16="http://schemas.microsoft.com/office/drawing/2014/main" id="{5575EA52-6D11-443B-927B-F6674E13B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6596" y="231567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en-US" sz="41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 Brief History of Lighting</a:t>
            </a:r>
            <a:br>
              <a:rPr lang="en-US" altLang="en-US" sz="41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en-US" altLang="en-US" sz="4100" kern="1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F0745-0E2D-433D-8008-2CA2D9F64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26780" y="6356351"/>
            <a:ext cx="748048" cy="365125"/>
          </a:xfrm>
        </p:spPr>
        <p:txBody>
          <a:bodyPr/>
          <a:lstStyle/>
          <a:p>
            <a:fld id="{F2292F42-86A5-45FA-8920-002A56F64748}" type="slidenum">
              <a:rPr lang="en-US" smtClean="0"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94239-A0F0-4DDE-ACE6-56E252965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7C59487-6AD7-4E3A-ADD7-49D30FAE9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r="-1" b="7137"/>
          <a:stretch/>
        </p:blipFill>
        <p:spPr>
          <a:xfrm>
            <a:off x="1325722" y="1295400"/>
            <a:ext cx="9540555" cy="5103028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8" name="Picture 8">
            <a:extLst>
              <a:ext uri="{FF2B5EF4-FFF2-40B4-BE49-F238E27FC236}">
                <a16:creationId xmlns:a16="http://schemas.microsoft.com/office/drawing/2014/main" id="{11468726-FFD6-4993-99EC-753EBAAE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1692802"/>
            <a:ext cx="1676400" cy="44936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3530" name="Rectangle 10">
            <a:extLst>
              <a:ext uri="{FF2B5EF4-FFF2-40B4-BE49-F238E27FC236}">
                <a16:creationId xmlns:a16="http://schemas.microsoft.com/office/drawing/2014/main" id="{BA343AF9-981A-42C2-89D6-A311BE1BD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553200"/>
            <a:ext cx="55673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800" dirty="0">
                <a:latin typeface="Verdana" panose="020B0604030504040204" pitchFamily="34" charset="0"/>
              </a:rPr>
              <a:t>Photos: Royal BC Museum, British Columbia, Canada, http://www.royalbcmuseum.bc.ca/</a:t>
            </a:r>
          </a:p>
        </p:txBody>
      </p:sp>
      <p:sp>
        <p:nvSpPr>
          <p:cNvPr id="363532" name="Rectangle 12">
            <a:extLst>
              <a:ext uri="{FF2B5EF4-FFF2-40B4-BE49-F238E27FC236}">
                <a16:creationId xmlns:a16="http://schemas.microsoft.com/office/drawing/2014/main" id="{AC18D332-8166-429C-BE5B-07D855CB6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25450"/>
            <a:ext cx="8229600" cy="609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+mj-lt"/>
              </a:rPr>
              <a:t>Oil Lamps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2C986-9211-46D1-ACB4-9C1B5DE77845}"/>
              </a:ext>
            </a:extLst>
          </p:cNvPr>
          <p:cNvSpPr txBox="1"/>
          <p:nvPr/>
        </p:nvSpPr>
        <p:spPr>
          <a:xfrm>
            <a:off x="762000" y="2590800"/>
            <a:ext cx="65191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/>
              <a:t>Oil wick lamps improved safety</a:t>
            </a:r>
            <a:br>
              <a:rPr lang="en-US" altLang="en-US" sz="2800" dirty="0"/>
            </a:br>
            <a:r>
              <a:rPr lang="en-US" altLang="en-US" sz="2800" dirty="0"/>
              <a:t>by containing open flames. Miners</a:t>
            </a:r>
            <a:br>
              <a:rPr lang="en-US" altLang="en-US" sz="2800" dirty="0"/>
            </a:br>
            <a:r>
              <a:rPr lang="en-US" altLang="en-US" sz="2800" dirty="0"/>
              <a:t>found them easier to use than candles.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143DF4-3D8A-40EC-A22F-657EB471BF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3952" y="6350539"/>
            <a:ext cx="748048" cy="365125"/>
          </a:xfrm>
        </p:spPr>
        <p:txBody>
          <a:bodyPr/>
          <a:lstStyle/>
          <a:p>
            <a:fld id="{F2292F42-86A5-45FA-8920-002A56F64748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3" name="Rectangle 9">
            <a:extLst>
              <a:ext uri="{FF2B5EF4-FFF2-40B4-BE49-F238E27FC236}">
                <a16:creationId xmlns:a16="http://schemas.microsoft.com/office/drawing/2014/main" id="{A0253087-DB46-4600-B31F-7BDBEDDA3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917" y="5908124"/>
            <a:ext cx="5567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800" dirty="0">
                <a:latin typeface="Verdana" panose="020B0604030504040204" pitchFamily="34" charset="0"/>
              </a:rPr>
              <a:t>Photo: Royal BC Museum, British Columbia, Canada, http://www.royalbcmuseum.bc.ca/</a:t>
            </a:r>
          </a:p>
          <a:p>
            <a:pPr>
              <a:spcBef>
                <a:spcPct val="0"/>
              </a:spcBef>
            </a:pPr>
            <a:r>
              <a:rPr lang="en-US" altLang="en-US" sz="800" dirty="0">
                <a:latin typeface="Verdana" panose="020B0604030504040204" pitchFamily="34" charset="0"/>
              </a:rPr>
              <a:t>Quotation: Where the Sun Never Shines, Priscilla Long, Paragon House, New York, 1989.</a:t>
            </a:r>
          </a:p>
        </p:txBody>
      </p:sp>
      <p:pic>
        <p:nvPicPr>
          <p:cNvPr id="364550" name="Picture 6">
            <a:extLst>
              <a:ext uri="{FF2B5EF4-FFF2-40B4-BE49-F238E27FC236}">
                <a16:creationId xmlns:a16="http://schemas.microsoft.com/office/drawing/2014/main" id="{8D5F062F-35E9-46D8-AFF3-99BFC47BA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582512"/>
            <a:ext cx="4294037" cy="42001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4555" name="Rectangle 11">
            <a:extLst>
              <a:ext uri="{FF2B5EF4-FFF2-40B4-BE49-F238E27FC236}">
                <a16:creationId xmlns:a16="http://schemas.microsoft.com/office/drawing/2014/main" id="{8AE7377F-F865-4AF9-A6A6-7F9D2F9A7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25450"/>
            <a:ext cx="8229600" cy="609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+mj-lt"/>
                <a:cs typeface="Calibri" panose="020F0502020204030204" pitchFamily="34" charset="0"/>
              </a:rPr>
              <a:t>Carbide lamps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46F3C-6026-4D9F-83D6-1F1E524FB3DC}"/>
              </a:ext>
            </a:extLst>
          </p:cNvPr>
          <p:cNvSpPr txBox="1"/>
          <p:nvPr/>
        </p:nvSpPr>
        <p:spPr>
          <a:xfrm>
            <a:off x="457200" y="2667000"/>
            <a:ext cx="60976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/>
              <a:t>The transition to helmet-mounted</a:t>
            </a:r>
            <a:br>
              <a:rPr lang="en-US" altLang="en-US" sz="2800" dirty="0"/>
            </a:br>
            <a:r>
              <a:rPr lang="en-US" altLang="en-US" sz="2800" dirty="0"/>
              <a:t>lighting began with the introduction</a:t>
            </a:r>
            <a:br>
              <a:rPr lang="en-US" altLang="en-US" sz="2800" dirty="0"/>
            </a:br>
            <a:r>
              <a:rPr lang="en-US" altLang="en-US" sz="2800" dirty="0"/>
              <a:t>of the carbide lamp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BB9D74-89A2-47FB-A87B-E016012AA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70154"/>
            <a:ext cx="2844800" cy="365125"/>
          </a:xfrm>
        </p:spPr>
        <p:txBody>
          <a:bodyPr/>
          <a:lstStyle/>
          <a:p>
            <a:fld id="{F2292F42-86A5-45FA-8920-002A56F64748}" type="slidenum">
              <a:rPr lang="en-US" sz="1200" smtClean="0"/>
              <a:t>9</a:t>
            </a:fld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OSH Mining">
      <a:dk1>
        <a:sysClr val="windowText" lastClr="000000"/>
      </a:dk1>
      <a:lt1>
        <a:sysClr val="window" lastClr="FFFFFF"/>
      </a:lt1>
      <a:dk2>
        <a:srgbClr val="262665"/>
      </a:dk2>
      <a:lt2>
        <a:srgbClr val="E75525"/>
      </a:lt2>
      <a:accent1>
        <a:srgbClr val="19468D"/>
      </a:accent1>
      <a:accent2>
        <a:srgbClr val="3C637B"/>
      </a:accent2>
      <a:accent3>
        <a:srgbClr val="80A44F"/>
      </a:accent3>
      <a:accent4>
        <a:srgbClr val="B04325"/>
      </a:accent4>
      <a:accent5>
        <a:srgbClr val="E37224"/>
      </a:accent5>
      <a:accent6>
        <a:srgbClr val="3C3B3B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28FDE79D0528429484B39D788D9B11" ma:contentTypeVersion="5" ma:contentTypeDescription="Create a new document." ma:contentTypeScope="" ma:versionID="f77663a1afe89130323e36d6f1873967">
  <xsd:schema xmlns:xsd="http://www.w3.org/2001/XMLSchema" xmlns:xs="http://www.w3.org/2001/XMLSchema" xmlns:p="http://schemas.microsoft.com/office/2006/metadata/properties" xmlns:ns3="ce0cc384-7d90-49d2-886c-ed1b3f79e86e" xmlns:ns4="b0563af3-add7-4ba1-9257-34f88286e773" targetNamespace="http://schemas.microsoft.com/office/2006/metadata/properties" ma:root="true" ma:fieldsID="ade037bdeca4f2d6d41a1bed0fe89181" ns3:_="" ns4:_="">
    <xsd:import namespace="ce0cc384-7d90-49d2-886c-ed1b3f79e86e"/>
    <xsd:import namespace="b0563af3-add7-4ba1-9257-34f88286e7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0cc384-7d90-49d2-886c-ed1b3f79e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563af3-add7-4ba1-9257-34f88286e77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C3388F-F6C2-46C8-83DA-305D423E57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E403B0-B7C8-4B7D-B1BE-9AD779811B29}">
  <ds:schemaRefs>
    <ds:schemaRef ds:uri="ce0cc384-7d90-49d2-886c-ed1b3f79e86e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b0563af3-add7-4ba1-9257-34f88286e773"/>
    <ds:schemaRef ds:uri="http://purl.org/dc/terms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1149F9EC-D963-4399-B734-BABDAAE4E7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0cc384-7d90-49d2-886c-ed1b3f79e86e"/>
    <ds:schemaRef ds:uri="b0563af3-add7-4ba1-9257-34f88286e7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8390</TotalTime>
  <Words>2013</Words>
  <Application>Microsoft Office PowerPoint</Application>
  <PresentationFormat>Widescreen</PresentationFormat>
  <Paragraphs>382</Paragraphs>
  <Slides>45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-apple-system</vt:lpstr>
      <vt:lpstr>Arial</vt:lpstr>
      <vt:lpstr>Calibri</vt:lpstr>
      <vt:lpstr>Calibri (Headings)</vt:lpstr>
      <vt:lpstr>Cambria</vt:lpstr>
      <vt:lpstr>Franklin Gothic Book</vt:lpstr>
      <vt:lpstr>Franklin Gothic Medium</vt:lpstr>
      <vt:lpstr>Franklin Gothic Medium Cond</vt:lpstr>
      <vt:lpstr>Lato</vt:lpstr>
      <vt:lpstr>Times New Roman</vt:lpstr>
      <vt:lpstr>Tw Cen MT</vt:lpstr>
      <vt:lpstr>Verdana</vt:lpstr>
      <vt:lpstr>Wingdings</vt:lpstr>
      <vt:lpstr>Office Theme</vt:lpstr>
      <vt:lpstr>Micrografx Picture Publisher Object</vt:lpstr>
      <vt:lpstr>Illumination Technologies to Improve Miner Safety</vt:lpstr>
      <vt:lpstr>Overview</vt:lpstr>
      <vt:lpstr>    Life follows the sun rising and sun setting cycle</vt:lpstr>
      <vt:lpstr>Lighting is important</vt:lpstr>
      <vt:lpstr>PowerPoint Presentation</vt:lpstr>
      <vt:lpstr>PowerPoint Presentation</vt:lpstr>
      <vt:lpstr>A Brief History of Lighting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light?</vt:lpstr>
      <vt:lpstr>Visible Light is a Narrow Band of Electromagnetic Radiation</vt:lpstr>
      <vt:lpstr>PowerPoint Presentation</vt:lpstr>
      <vt:lpstr>Visual Performance Depends on Many Factors</vt:lpstr>
      <vt:lpstr>Age Effects on Vision</vt:lpstr>
      <vt:lpstr>PowerPoint Presentation</vt:lpstr>
      <vt:lpstr>Light Spectrum is a Factor for Visual Performance</vt:lpstr>
      <vt:lpstr>Spectral Power Distribution Characterizes the Light</vt:lpstr>
      <vt:lpstr>PowerPoint Presentation</vt:lpstr>
      <vt:lpstr>PowerPoint Presentation</vt:lpstr>
      <vt:lpstr>Existing lighting </vt:lpstr>
      <vt:lpstr>NIOSH Saturn LED Area Light Designed to Reduce Glare and Improve Hazard Detection    </vt:lpstr>
      <vt:lpstr>PowerPoint Presentation</vt:lpstr>
      <vt:lpstr>Trip object miss, false positive, and detectability improvements</vt:lpstr>
      <vt:lpstr>Self-escape Research</vt:lpstr>
      <vt:lpstr>PowerPoint Presentation</vt:lpstr>
      <vt:lpstr>PowerPoint Presentation</vt:lpstr>
      <vt:lpstr>Escape Markers in Smoke Illuminated by LED Cap lamp </vt:lpstr>
      <vt:lpstr>The four most visible markers in smoke</vt:lpstr>
      <vt:lpstr>Lighting can improve safety and health via visual and nonvisual means</vt:lpstr>
      <vt:lpstr>Underground Miner Shiftwork Issues</vt:lpstr>
      <vt:lpstr>There is a predominance of mine shift work that disrupts circadian rhythms and can potentially lead to safety and health risks.</vt:lpstr>
      <vt:lpstr>PowerPoint Presentation</vt:lpstr>
      <vt:lpstr>Our master clock , the suprachiasmatic nucleus (SCN), controls circadian rhythms and is synchronized by the day/night cycle </vt:lpstr>
      <vt:lpstr>Light Color Affects the Circadian Rhythms</vt:lpstr>
      <vt:lpstr>Shiftwork Field Study</vt:lpstr>
      <vt:lpstr>Wearable Lighting Intervention for Shift Workers</vt:lpstr>
      <vt:lpstr>Lighted eyewear</vt:lpstr>
      <vt:lpstr>Overall Schedule </vt:lpstr>
      <vt:lpstr>PowerPoint Presentation</vt:lpstr>
      <vt:lpstr>PowerPoint Presentation</vt:lpstr>
      <vt:lpstr>Summary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Lighting Research</dc:title>
  <dc:creator>Sammarco, John J., Ph.D. (CDC/NIOSH/PMRD/HFB)</dc:creator>
  <cp:lastModifiedBy>Josie Gaskey</cp:lastModifiedBy>
  <cp:revision>123</cp:revision>
  <cp:lastPrinted>2022-09-20T15:26:22Z</cp:lastPrinted>
  <dcterms:created xsi:type="dcterms:W3CDTF">2020-10-16T20:54:11Z</dcterms:created>
  <dcterms:modified xsi:type="dcterms:W3CDTF">2022-10-04T15:16:10Z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2020-10-28T14:11:17Z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f2cf9138-1f8c-4d37-b325-6beb8bef4ed8</vt:lpwstr>
  </property>
  <property fmtid="{D5CDD505-2E9C-101B-9397-08002B2CF9AE}" pid="8" name="MSIP_Label_8af03ff0-41c5-4c41-b55e-fabb8fae94be_ContentBits">
    <vt:lpwstr>0</vt:lpwstr>
  </property>
  <property fmtid="{D5CDD505-2E9C-101B-9397-08002B2CF9AE}" pid="9" name="ContentTypeId">
    <vt:lpwstr>0x010100CB28FDE79D0528429484B39D788D9B11</vt:lpwstr>
  </property>
</Properties>
</file>